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98"/>
  </p:notesMasterIdLst>
  <p:handoutMasterIdLst>
    <p:handoutMasterId r:id="rId99"/>
  </p:handoutMasterIdLst>
  <p:sldIdLst>
    <p:sldId id="261" r:id="rId2"/>
    <p:sldId id="1499" r:id="rId3"/>
    <p:sldId id="1567" r:id="rId4"/>
    <p:sldId id="1509" r:id="rId5"/>
    <p:sldId id="1510" r:id="rId6"/>
    <p:sldId id="1511" r:id="rId7"/>
    <p:sldId id="1512" r:id="rId8"/>
    <p:sldId id="1513" r:id="rId9"/>
    <p:sldId id="1514" r:id="rId10"/>
    <p:sldId id="1519" r:id="rId11"/>
    <p:sldId id="1520" r:id="rId12"/>
    <p:sldId id="1521" r:id="rId13"/>
    <p:sldId id="1523" r:id="rId14"/>
    <p:sldId id="1524" r:id="rId15"/>
    <p:sldId id="1525" r:id="rId16"/>
    <p:sldId id="1526" r:id="rId17"/>
    <p:sldId id="1527" r:id="rId18"/>
    <p:sldId id="1528" r:id="rId19"/>
    <p:sldId id="1529" r:id="rId20"/>
    <p:sldId id="1530" r:id="rId21"/>
    <p:sldId id="1531" r:id="rId22"/>
    <p:sldId id="1532" r:id="rId23"/>
    <p:sldId id="1533" r:id="rId24"/>
    <p:sldId id="1534" r:id="rId25"/>
    <p:sldId id="1535" r:id="rId26"/>
    <p:sldId id="1536" r:id="rId27"/>
    <p:sldId id="1537" r:id="rId28"/>
    <p:sldId id="1538" r:id="rId29"/>
    <p:sldId id="425" r:id="rId30"/>
    <p:sldId id="1548" r:id="rId31"/>
    <p:sldId id="1549" r:id="rId32"/>
    <p:sldId id="1550" r:id="rId33"/>
    <p:sldId id="1551" r:id="rId34"/>
    <p:sldId id="1552" r:id="rId35"/>
    <p:sldId id="1553" r:id="rId36"/>
    <p:sldId id="1515" r:id="rId37"/>
    <p:sldId id="1414" r:id="rId38"/>
    <p:sldId id="1555" r:id="rId39"/>
    <p:sldId id="1417" r:id="rId40"/>
    <p:sldId id="1418" r:id="rId41"/>
    <p:sldId id="1556" r:id="rId42"/>
    <p:sldId id="1420" r:id="rId43"/>
    <p:sldId id="1557" r:id="rId44"/>
    <p:sldId id="1422" r:id="rId45"/>
    <p:sldId id="1423" r:id="rId46"/>
    <p:sldId id="1424" r:id="rId47"/>
    <p:sldId id="1425" r:id="rId48"/>
    <p:sldId id="1427" r:id="rId49"/>
    <p:sldId id="1558" r:id="rId50"/>
    <p:sldId id="1559" r:id="rId51"/>
    <p:sldId id="1516" r:id="rId52"/>
    <p:sldId id="1439" r:id="rId53"/>
    <p:sldId id="1560" r:id="rId54"/>
    <p:sldId id="1440" r:id="rId55"/>
    <p:sldId id="1452" r:id="rId56"/>
    <p:sldId id="1484" r:id="rId57"/>
    <p:sldId id="1496" r:id="rId58"/>
    <p:sldId id="1497" r:id="rId59"/>
    <p:sldId id="1454" r:id="rId60"/>
    <p:sldId id="1455" r:id="rId61"/>
    <p:sldId id="1456" r:id="rId62"/>
    <p:sldId id="1457" r:id="rId63"/>
    <p:sldId id="1483" r:id="rId64"/>
    <p:sldId id="1459" r:id="rId65"/>
    <p:sldId id="1448" r:id="rId66"/>
    <p:sldId id="1460" r:id="rId67"/>
    <p:sldId id="1461" r:id="rId68"/>
    <p:sldId id="1462" r:id="rId69"/>
    <p:sldId id="1463" r:id="rId70"/>
    <p:sldId id="1429" r:id="rId71"/>
    <p:sldId id="1464" r:id="rId72"/>
    <p:sldId id="1465" r:id="rId73"/>
    <p:sldId id="1466" r:id="rId74"/>
    <p:sldId id="1489" r:id="rId75"/>
    <p:sldId id="1491" r:id="rId76"/>
    <p:sldId id="1485" r:id="rId77"/>
    <p:sldId id="1486" r:id="rId78"/>
    <p:sldId id="1487" r:id="rId79"/>
    <p:sldId id="1488" r:id="rId80"/>
    <p:sldId id="1467" r:id="rId81"/>
    <p:sldId id="1517" r:id="rId82"/>
    <p:sldId id="461" r:id="rId83"/>
    <p:sldId id="1561" r:id="rId84"/>
    <p:sldId id="505" r:id="rId85"/>
    <p:sldId id="466" r:id="rId86"/>
    <p:sldId id="1562" r:id="rId87"/>
    <p:sldId id="1563" r:id="rId88"/>
    <p:sldId id="471" r:id="rId89"/>
    <p:sldId id="1564" r:id="rId90"/>
    <p:sldId id="495" r:id="rId91"/>
    <p:sldId id="1565" r:id="rId92"/>
    <p:sldId id="497" r:id="rId93"/>
    <p:sldId id="508" r:id="rId94"/>
    <p:sldId id="509" r:id="rId95"/>
    <p:sldId id="1566" r:id="rId96"/>
    <p:sldId id="1400"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9FF1B7-7008-CA09-686D-3A67E755F802}" name="Chen Yao" initials="CY" userId="S::yaochen@nus.edu.sg::d49254c9-90b8-4434-bce7-6727372d35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o, Callie" initials="HC" lastIdx="1" clrIdx="0">
    <p:extLst>
      <p:ext uri="{19B8F6BF-5375-455C-9EA6-DF929625EA0E}">
        <p15:presenceInfo xmlns:p15="http://schemas.microsoft.com/office/powerpoint/2012/main" userId="Hao, Callie" providerId="None"/>
      </p:ext>
    </p:extLst>
  </p:cmAuthor>
  <p:cmAuthor id="2" name="Hao, Callie" initials="HC [2]" lastIdx="2" clrIdx="1">
    <p:extLst>
      <p:ext uri="{19B8F6BF-5375-455C-9EA6-DF929625EA0E}">
        <p15:presenceInfo xmlns:p15="http://schemas.microsoft.com/office/powerpoint/2012/main" userId="S::chao33@gatech.edu::c1d199f9-baa9-49f0-9dc5-86d4c8cc02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9DC3E6"/>
    <a:srgbClr val="FFFFFF"/>
    <a:srgbClr val="4472C4"/>
    <a:srgbClr val="000000"/>
    <a:srgbClr val="7EB0DE"/>
    <a:srgbClr val="C89800"/>
    <a:srgbClr val="A27B00"/>
    <a:srgbClr val="745800"/>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7" autoAdjust="0"/>
    <p:restoredTop sz="86210" autoAdjust="0"/>
  </p:normalViewPr>
  <p:slideViewPr>
    <p:cSldViewPr snapToGrid="0">
      <p:cViewPr varScale="1">
        <p:scale>
          <a:sx n="111" d="100"/>
          <a:sy n="111" d="100"/>
        </p:scale>
        <p:origin x="756" y="57"/>
      </p:cViewPr>
      <p:guideLst>
        <p:guide orient="horz" pos="2160"/>
        <p:guide pos="3840"/>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105"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641391-8555-475C-B8C1-F7E058C9C9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5A0B5B-C42C-4503-82B0-B5E9C32BAC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BF373F-E9CD-4F15-B047-E0FA24F48B57}" type="datetimeFigureOut">
              <a:rPr lang="en-US" smtClean="0"/>
              <a:t>7/9/2023</a:t>
            </a:fld>
            <a:endParaRPr lang="en-US"/>
          </a:p>
        </p:txBody>
      </p:sp>
      <p:sp>
        <p:nvSpPr>
          <p:cNvPr id="4" name="Footer Placeholder 3">
            <a:extLst>
              <a:ext uri="{FF2B5EF4-FFF2-40B4-BE49-F238E27FC236}">
                <a16:creationId xmlns:a16="http://schemas.microsoft.com/office/drawing/2014/main" id="{B9F0EC6C-20BF-4515-BE00-23FDCC24CE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7A46FE-B11C-452A-9BAF-121B73B341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4C416F-D90F-4504-B7D2-9B16EDED39D8}" type="slidenum">
              <a:rPr lang="en-US" smtClean="0"/>
              <a:t>‹#›</a:t>
            </a:fld>
            <a:endParaRPr lang="en-US"/>
          </a:p>
        </p:txBody>
      </p:sp>
    </p:spTree>
    <p:extLst>
      <p:ext uri="{BB962C8B-B14F-4D97-AF65-F5344CB8AC3E}">
        <p14:creationId xmlns:p14="http://schemas.microsoft.com/office/powerpoint/2010/main" val="9499318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895E8-E1CA-4443-920E-E538D2781036}"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0C58A-EE4C-492A-80BB-EEBA0CC03468}" type="slidenum">
              <a:rPr lang="en-US" smtClean="0"/>
              <a:t>‹#›</a:t>
            </a:fld>
            <a:endParaRPr lang="en-US"/>
          </a:p>
        </p:txBody>
      </p:sp>
    </p:spTree>
    <p:extLst>
      <p:ext uri="{BB962C8B-B14F-4D97-AF65-F5344CB8AC3E}">
        <p14:creationId xmlns:p14="http://schemas.microsoft.com/office/powerpoint/2010/main" val="8277432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10</a:t>
            </a:fld>
            <a:endParaRPr lang="en-US"/>
          </a:p>
        </p:txBody>
      </p:sp>
    </p:spTree>
    <p:extLst>
      <p:ext uri="{BB962C8B-B14F-4D97-AF65-F5344CB8AC3E}">
        <p14:creationId xmlns:p14="http://schemas.microsoft.com/office/powerpoint/2010/main" val="227068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19</a:t>
            </a:fld>
            <a:endParaRPr lang="en-US"/>
          </a:p>
        </p:txBody>
      </p:sp>
    </p:spTree>
    <p:extLst>
      <p:ext uri="{BB962C8B-B14F-4D97-AF65-F5344CB8AC3E}">
        <p14:creationId xmlns:p14="http://schemas.microsoft.com/office/powerpoint/2010/main" val="93076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20</a:t>
            </a:fld>
            <a:endParaRPr lang="en-US"/>
          </a:p>
        </p:txBody>
      </p:sp>
    </p:spTree>
    <p:extLst>
      <p:ext uri="{BB962C8B-B14F-4D97-AF65-F5344CB8AC3E}">
        <p14:creationId xmlns:p14="http://schemas.microsoft.com/office/powerpoint/2010/main" val="245074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21</a:t>
            </a:fld>
            <a:endParaRPr lang="en-US"/>
          </a:p>
        </p:txBody>
      </p:sp>
    </p:spTree>
    <p:extLst>
      <p:ext uri="{BB962C8B-B14F-4D97-AF65-F5344CB8AC3E}">
        <p14:creationId xmlns:p14="http://schemas.microsoft.com/office/powerpoint/2010/main" val="65734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22</a:t>
            </a:fld>
            <a:endParaRPr lang="en-US"/>
          </a:p>
        </p:txBody>
      </p:sp>
    </p:spTree>
    <p:extLst>
      <p:ext uri="{BB962C8B-B14F-4D97-AF65-F5344CB8AC3E}">
        <p14:creationId xmlns:p14="http://schemas.microsoft.com/office/powerpoint/2010/main" val="284198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make each MP unit responsible for its own set of destination nodes and have it process all its incoming edges. This way, no two MP units will have to write to the same memory bank.</a:t>
            </a:r>
          </a:p>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25</a:t>
            </a:fld>
            <a:endParaRPr lang="en-US"/>
          </a:p>
        </p:txBody>
      </p:sp>
    </p:spTree>
    <p:extLst>
      <p:ext uri="{BB962C8B-B14F-4D97-AF65-F5344CB8AC3E}">
        <p14:creationId xmlns:p14="http://schemas.microsoft.com/office/powerpoint/2010/main" val="3989356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we can’t have a simple node queue anymore. How can we stream nodes from multiple NT units to multiple MP units, keeping in mind the destination node scheme I just mentioned?</a:t>
            </a:r>
          </a:p>
        </p:txBody>
      </p:sp>
      <p:sp>
        <p:nvSpPr>
          <p:cNvPr id="4" name="Slide Number Placeholder 3"/>
          <p:cNvSpPr>
            <a:spLocks noGrp="1"/>
          </p:cNvSpPr>
          <p:nvPr>
            <p:ph type="sldNum" sz="quarter" idx="5"/>
          </p:nvPr>
        </p:nvSpPr>
        <p:spPr/>
        <p:txBody>
          <a:bodyPr/>
          <a:lstStyle/>
          <a:p>
            <a:fld id="{C670C58A-EE4C-492A-80BB-EEBA0CC03468}" type="slidenum">
              <a:rPr lang="en-US" smtClean="0"/>
              <a:t>26</a:t>
            </a:fld>
            <a:endParaRPr lang="en-US"/>
          </a:p>
        </p:txBody>
      </p:sp>
    </p:spTree>
    <p:extLst>
      <p:ext uri="{BB962C8B-B14F-4D97-AF65-F5344CB8AC3E}">
        <p14:creationId xmlns:p14="http://schemas.microsoft.com/office/powerpoint/2010/main" val="916199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where the multi-queue multicasting NT-to-MP adapter comes in. This thing will take one queue from each NT unit and distribute node data to separate queues for each MP unit.</a:t>
            </a:r>
          </a:p>
        </p:txBody>
      </p:sp>
      <p:sp>
        <p:nvSpPr>
          <p:cNvPr id="4" name="Slide Number Placeholder 3"/>
          <p:cNvSpPr>
            <a:spLocks noGrp="1"/>
          </p:cNvSpPr>
          <p:nvPr>
            <p:ph type="sldNum" sz="quarter" idx="5"/>
          </p:nvPr>
        </p:nvSpPr>
        <p:spPr/>
        <p:txBody>
          <a:bodyPr/>
          <a:lstStyle/>
          <a:p>
            <a:fld id="{C670C58A-EE4C-492A-80BB-EEBA0CC03468}" type="slidenum">
              <a:rPr lang="en-US" smtClean="0"/>
              <a:t>27</a:t>
            </a:fld>
            <a:endParaRPr lang="en-US"/>
          </a:p>
        </p:txBody>
      </p:sp>
    </p:spTree>
    <p:extLst>
      <p:ext uri="{BB962C8B-B14F-4D97-AF65-F5344CB8AC3E}">
        <p14:creationId xmlns:p14="http://schemas.microsoft.com/office/powerpoint/2010/main" val="2546016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28</a:t>
            </a:fld>
            <a:endParaRPr lang="en-US"/>
          </a:p>
        </p:txBody>
      </p:sp>
    </p:spTree>
    <p:extLst>
      <p:ext uri="{BB962C8B-B14F-4D97-AF65-F5344CB8AC3E}">
        <p14:creationId xmlns:p14="http://schemas.microsoft.com/office/powerpoint/2010/main" val="2667438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can see the full </a:t>
            </a:r>
            <a:r>
              <a:rPr lang="en-US" dirty="0" err="1"/>
              <a:t>FlowGNN</a:t>
            </a:r>
            <a:r>
              <a:rPr lang="en-US" dirty="0"/>
              <a:t> architecture, with multiple node transformation units and multiple message passing units, all working in parallel.</a:t>
            </a:r>
          </a:p>
        </p:txBody>
      </p:sp>
      <p:sp>
        <p:nvSpPr>
          <p:cNvPr id="4" name="Slide Number Placeholder 3"/>
          <p:cNvSpPr>
            <a:spLocks noGrp="1"/>
          </p:cNvSpPr>
          <p:nvPr>
            <p:ph type="sldNum" sz="quarter" idx="5"/>
          </p:nvPr>
        </p:nvSpPr>
        <p:spPr/>
        <p:txBody>
          <a:bodyPr/>
          <a:lstStyle/>
          <a:p>
            <a:fld id="{C670C58A-EE4C-492A-80BB-EEBA0CC03468}" type="slidenum">
              <a:rPr lang="en-US" smtClean="0"/>
              <a:t>29</a:t>
            </a:fld>
            <a:endParaRPr lang="en-US"/>
          </a:p>
        </p:txBody>
      </p:sp>
    </p:spTree>
    <p:extLst>
      <p:ext uri="{BB962C8B-B14F-4D97-AF65-F5344CB8AC3E}">
        <p14:creationId xmlns:p14="http://schemas.microsoft.com/office/powerpoint/2010/main" val="157954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a:t>
            </a:r>
            <a:r>
              <a:rPr lang="en-US" dirty="0" err="1"/>
              <a:t>FlowGNN</a:t>
            </a:r>
            <a:r>
              <a:rPr lang="en-US" dirty="0"/>
              <a:t> on six models, which are each representative of a family of GNNs. For instance, GAT represents the family of GNNs with anisotropic message passing, and PNA represents GNNs using multiple aggregation methods.</a:t>
            </a:r>
          </a:p>
        </p:txBody>
      </p:sp>
      <p:sp>
        <p:nvSpPr>
          <p:cNvPr id="4" name="Slide Number Placeholder 3"/>
          <p:cNvSpPr>
            <a:spLocks noGrp="1"/>
          </p:cNvSpPr>
          <p:nvPr>
            <p:ph type="sldNum" sz="quarter" idx="5"/>
          </p:nvPr>
        </p:nvSpPr>
        <p:spPr/>
        <p:txBody>
          <a:bodyPr/>
          <a:lstStyle/>
          <a:p>
            <a:fld id="{C670C58A-EE4C-492A-80BB-EEBA0CC03468}" type="slidenum">
              <a:rPr lang="en-US" smtClean="0"/>
              <a:t>30</a:t>
            </a:fld>
            <a:endParaRPr lang="en-US"/>
          </a:p>
        </p:txBody>
      </p:sp>
    </p:spTree>
    <p:extLst>
      <p:ext uri="{BB962C8B-B14F-4D97-AF65-F5344CB8AC3E}">
        <p14:creationId xmlns:p14="http://schemas.microsoft.com/office/powerpoint/2010/main" val="265459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11</a:t>
            </a:fld>
            <a:endParaRPr lang="en-US"/>
          </a:p>
        </p:txBody>
      </p:sp>
    </p:spTree>
    <p:extLst>
      <p:ext uri="{BB962C8B-B14F-4D97-AF65-F5344CB8AC3E}">
        <p14:creationId xmlns:p14="http://schemas.microsoft.com/office/powerpoint/2010/main" val="2987265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our framework end-to-end on the Xilinx </a:t>
            </a:r>
            <a:r>
              <a:rPr lang="en-US" dirty="0" err="1"/>
              <a:t>Alveo</a:t>
            </a:r>
            <a:r>
              <a:rPr lang="en-US" dirty="0"/>
              <a:t> U50 Acceleration Board, targeting a 300 MHz clock frequency.</a:t>
            </a:r>
          </a:p>
          <a:p>
            <a:r>
              <a:rPr lang="en-US" dirty="0"/>
              <a:t>We compare against the CPU and GPU baselines shown, and we use seven datasets: two molecular datasets of lots of thousands of small graphs, four larger single graph datasets, and one dataset of 10,000 graphs from High-Energy Physics.</a:t>
            </a:r>
          </a:p>
        </p:txBody>
      </p:sp>
      <p:sp>
        <p:nvSpPr>
          <p:cNvPr id="4" name="Slide Number Placeholder 3"/>
          <p:cNvSpPr>
            <a:spLocks noGrp="1"/>
          </p:cNvSpPr>
          <p:nvPr>
            <p:ph type="sldNum" sz="quarter" idx="5"/>
          </p:nvPr>
        </p:nvSpPr>
        <p:spPr/>
        <p:txBody>
          <a:bodyPr/>
          <a:lstStyle/>
          <a:p>
            <a:fld id="{C670C58A-EE4C-492A-80BB-EEBA0CC03468}" type="slidenum">
              <a:rPr lang="en-US" smtClean="0"/>
              <a:t>31</a:t>
            </a:fld>
            <a:endParaRPr lang="en-US"/>
          </a:p>
        </p:txBody>
      </p:sp>
    </p:spTree>
    <p:extLst>
      <p:ext uri="{BB962C8B-B14F-4D97-AF65-F5344CB8AC3E}">
        <p14:creationId xmlns:p14="http://schemas.microsoft.com/office/powerpoint/2010/main" val="1069752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comparisons on our molecular datasets against GPU and CPU baselines. We see that </a:t>
            </a:r>
            <a:r>
              <a:rPr lang="en-US" dirty="0" err="1"/>
              <a:t>FlowGNN</a:t>
            </a:r>
            <a:r>
              <a:rPr lang="en-US" dirty="0"/>
              <a:t> achieves 50 to 250 times speedup over CPU and 50 to 480 times speedup over GPU at batch size one.</a:t>
            </a:r>
          </a:p>
          <a:p>
            <a:r>
              <a:rPr lang="en-US" dirty="0"/>
              <a:t>Although batch size 1 is the only fair comparison in a real-time setting, we also compare against GPU at higher batch sizes, and we still see speedup on all models and both datasets up to batch size 64.</a:t>
            </a:r>
          </a:p>
          <a:p>
            <a:r>
              <a:rPr lang="en-US" dirty="0"/>
              <a:t>The </a:t>
            </a:r>
            <a:r>
              <a:rPr lang="en-US" dirty="0" err="1"/>
              <a:t>FlowGNN</a:t>
            </a:r>
            <a:r>
              <a:rPr lang="en-US" dirty="0"/>
              <a:t> GAT and DGN models even beat GPU at batch size 1024.</a:t>
            </a:r>
          </a:p>
        </p:txBody>
      </p:sp>
      <p:sp>
        <p:nvSpPr>
          <p:cNvPr id="4" name="Slide Number Placeholder 3"/>
          <p:cNvSpPr>
            <a:spLocks noGrp="1"/>
          </p:cNvSpPr>
          <p:nvPr>
            <p:ph type="sldNum" sz="quarter" idx="5"/>
          </p:nvPr>
        </p:nvSpPr>
        <p:spPr/>
        <p:txBody>
          <a:bodyPr/>
          <a:lstStyle/>
          <a:p>
            <a:fld id="{C670C58A-EE4C-492A-80BB-EEBA0CC03468}" type="slidenum">
              <a:rPr lang="en-US" smtClean="0"/>
              <a:t>32</a:t>
            </a:fld>
            <a:endParaRPr lang="en-US"/>
          </a:p>
        </p:txBody>
      </p:sp>
    </p:spTree>
    <p:extLst>
      <p:ext uri="{BB962C8B-B14F-4D97-AF65-F5344CB8AC3E}">
        <p14:creationId xmlns:p14="http://schemas.microsoft.com/office/powerpoint/2010/main" val="3568704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comparisons on our molecular datasets against GPU and CPU baselines. We see that </a:t>
            </a:r>
            <a:r>
              <a:rPr lang="en-US" dirty="0" err="1"/>
              <a:t>FlowGNN</a:t>
            </a:r>
            <a:r>
              <a:rPr lang="en-US" dirty="0"/>
              <a:t> achieves 50 to 250 times speedup over CPU and 50 to 480 times speedup over GPU at batch size one.</a:t>
            </a:r>
          </a:p>
          <a:p>
            <a:r>
              <a:rPr lang="en-US" dirty="0"/>
              <a:t>Although batch size 1 is the only fair comparison in a real-time setting, we also compare against GPU at higher batch sizes, and we still see speedup on all models and both datasets up to batch size 64.</a:t>
            </a:r>
          </a:p>
          <a:p>
            <a:r>
              <a:rPr lang="en-US" dirty="0"/>
              <a:t>The </a:t>
            </a:r>
            <a:r>
              <a:rPr lang="en-US" dirty="0" err="1"/>
              <a:t>FlowGNN</a:t>
            </a:r>
            <a:r>
              <a:rPr lang="en-US" dirty="0"/>
              <a:t> GAT and DGN models even beat GPU at batch size 1024.</a:t>
            </a:r>
          </a:p>
        </p:txBody>
      </p:sp>
      <p:sp>
        <p:nvSpPr>
          <p:cNvPr id="4" name="Slide Number Placeholder 3"/>
          <p:cNvSpPr>
            <a:spLocks noGrp="1"/>
          </p:cNvSpPr>
          <p:nvPr>
            <p:ph type="sldNum" sz="quarter" idx="5"/>
          </p:nvPr>
        </p:nvSpPr>
        <p:spPr/>
        <p:txBody>
          <a:bodyPr/>
          <a:lstStyle/>
          <a:p>
            <a:fld id="{C670C58A-EE4C-492A-80BB-EEBA0CC03468}" type="slidenum">
              <a:rPr lang="en-US" smtClean="0"/>
              <a:t>33</a:t>
            </a:fld>
            <a:endParaRPr lang="en-US"/>
          </a:p>
        </p:txBody>
      </p:sp>
    </p:spTree>
    <p:extLst>
      <p:ext uri="{BB962C8B-B14F-4D97-AF65-F5344CB8AC3E}">
        <p14:creationId xmlns:p14="http://schemas.microsoft.com/office/powerpoint/2010/main" val="1495273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comparisons on our molecular datasets against GPU and CPU baselines. We see that </a:t>
            </a:r>
            <a:r>
              <a:rPr lang="en-US" dirty="0" err="1"/>
              <a:t>FlowGNN</a:t>
            </a:r>
            <a:r>
              <a:rPr lang="en-US" dirty="0"/>
              <a:t> achieves 50 to 250 times speedup over CPU and 50 to 480 times speedup over GPU at batch size one.</a:t>
            </a:r>
          </a:p>
          <a:p>
            <a:r>
              <a:rPr lang="en-US" dirty="0"/>
              <a:t>Although batch size 1 is the only fair comparison in a real-time setting, we also compare against GPU at higher batch sizes, and we still see speedup on all models and both datasets up to batch size 64.</a:t>
            </a:r>
          </a:p>
          <a:p>
            <a:r>
              <a:rPr lang="en-US" dirty="0"/>
              <a:t>The </a:t>
            </a:r>
            <a:r>
              <a:rPr lang="en-US" dirty="0" err="1"/>
              <a:t>FlowGNN</a:t>
            </a:r>
            <a:r>
              <a:rPr lang="en-US" dirty="0"/>
              <a:t> GAT and DGN models even beat GPU at batch size 1024.</a:t>
            </a:r>
          </a:p>
        </p:txBody>
      </p:sp>
      <p:sp>
        <p:nvSpPr>
          <p:cNvPr id="4" name="Slide Number Placeholder 3"/>
          <p:cNvSpPr>
            <a:spLocks noGrp="1"/>
          </p:cNvSpPr>
          <p:nvPr>
            <p:ph type="sldNum" sz="quarter" idx="5"/>
          </p:nvPr>
        </p:nvSpPr>
        <p:spPr/>
        <p:txBody>
          <a:bodyPr/>
          <a:lstStyle/>
          <a:p>
            <a:fld id="{C670C58A-EE4C-492A-80BB-EEBA0CC03468}" type="slidenum">
              <a:rPr lang="en-US" smtClean="0"/>
              <a:t>34</a:t>
            </a:fld>
            <a:endParaRPr lang="en-US"/>
          </a:p>
        </p:txBody>
      </p:sp>
    </p:spTree>
    <p:extLst>
      <p:ext uri="{BB962C8B-B14F-4D97-AF65-F5344CB8AC3E}">
        <p14:creationId xmlns:p14="http://schemas.microsoft.com/office/powerpoint/2010/main" val="3796961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do a preliminary design space exploration to look at how changing parallelism factors changes the latency. We found that the parallelism factors have a non-linear and entangled effect, where sometimes increasing one parameter doesn’t necessarily change the latency whereas changing a different parameter does.</a:t>
            </a:r>
          </a:p>
        </p:txBody>
      </p:sp>
      <p:sp>
        <p:nvSpPr>
          <p:cNvPr id="4" name="Slide Number Placeholder 3"/>
          <p:cNvSpPr>
            <a:spLocks noGrp="1"/>
          </p:cNvSpPr>
          <p:nvPr>
            <p:ph type="sldNum" sz="quarter" idx="5"/>
          </p:nvPr>
        </p:nvSpPr>
        <p:spPr/>
        <p:txBody>
          <a:bodyPr/>
          <a:lstStyle/>
          <a:p>
            <a:fld id="{C670C58A-EE4C-492A-80BB-EEBA0CC03468}" type="slidenum">
              <a:rPr lang="en-US" smtClean="0"/>
              <a:t>35</a:t>
            </a:fld>
            <a:endParaRPr lang="en-US"/>
          </a:p>
        </p:txBody>
      </p:sp>
    </p:spTree>
    <p:extLst>
      <p:ext uri="{BB962C8B-B14F-4D97-AF65-F5344CB8AC3E}">
        <p14:creationId xmlns:p14="http://schemas.microsoft.com/office/powerpoint/2010/main" val="270802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82</a:t>
            </a:fld>
            <a:endParaRPr lang="en-US"/>
          </a:p>
        </p:txBody>
      </p:sp>
    </p:spTree>
    <p:extLst>
      <p:ext uri="{BB962C8B-B14F-4D97-AF65-F5344CB8AC3E}">
        <p14:creationId xmlns:p14="http://schemas.microsoft.com/office/powerpoint/2010/main" val="1488649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83</a:t>
            </a:fld>
            <a:endParaRPr lang="en-US"/>
          </a:p>
        </p:txBody>
      </p:sp>
    </p:spTree>
    <p:extLst>
      <p:ext uri="{BB962C8B-B14F-4D97-AF65-F5344CB8AC3E}">
        <p14:creationId xmlns:p14="http://schemas.microsoft.com/office/powerpoint/2010/main" val="2868799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84</a:t>
            </a:fld>
            <a:endParaRPr lang="en-US"/>
          </a:p>
        </p:txBody>
      </p:sp>
    </p:spTree>
    <p:extLst>
      <p:ext uri="{BB962C8B-B14F-4D97-AF65-F5344CB8AC3E}">
        <p14:creationId xmlns:p14="http://schemas.microsoft.com/office/powerpoint/2010/main" val="1775502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85</a:t>
            </a:fld>
            <a:endParaRPr lang="en-US"/>
          </a:p>
        </p:txBody>
      </p:sp>
    </p:spTree>
    <p:extLst>
      <p:ext uri="{BB962C8B-B14F-4D97-AF65-F5344CB8AC3E}">
        <p14:creationId xmlns:p14="http://schemas.microsoft.com/office/powerpoint/2010/main" val="26273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86</a:t>
            </a:fld>
            <a:endParaRPr lang="en-US"/>
          </a:p>
        </p:txBody>
      </p:sp>
    </p:spTree>
    <p:extLst>
      <p:ext uri="{BB962C8B-B14F-4D97-AF65-F5344CB8AC3E}">
        <p14:creationId xmlns:p14="http://schemas.microsoft.com/office/powerpoint/2010/main" val="943176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12</a:t>
            </a:fld>
            <a:endParaRPr lang="en-US"/>
          </a:p>
        </p:txBody>
      </p:sp>
    </p:spTree>
    <p:extLst>
      <p:ext uri="{BB962C8B-B14F-4D97-AF65-F5344CB8AC3E}">
        <p14:creationId xmlns:p14="http://schemas.microsoft.com/office/powerpoint/2010/main" val="3711100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87</a:t>
            </a:fld>
            <a:endParaRPr lang="en-US"/>
          </a:p>
        </p:txBody>
      </p:sp>
    </p:spTree>
    <p:extLst>
      <p:ext uri="{BB962C8B-B14F-4D97-AF65-F5344CB8AC3E}">
        <p14:creationId xmlns:p14="http://schemas.microsoft.com/office/powerpoint/2010/main" val="2609600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88</a:t>
            </a:fld>
            <a:endParaRPr lang="en-US"/>
          </a:p>
        </p:txBody>
      </p:sp>
    </p:spTree>
    <p:extLst>
      <p:ext uri="{BB962C8B-B14F-4D97-AF65-F5344CB8AC3E}">
        <p14:creationId xmlns:p14="http://schemas.microsoft.com/office/powerpoint/2010/main" val="730467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89</a:t>
            </a:fld>
            <a:endParaRPr lang="en-US"/>
          </a:p>
        </p:txBody>
      </p:sp>
    </p:spTree>
    <p:extLst>
      <p:ext uri="{BB962C8B-B14F-4D97-AF65-F5344CB8AC3E}">
        <p14:creationId xmlns:p14="http://schemas.microsoft.com/office/powerpoint/2010/main" val="1885483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90</a:t>
            </a:fld>
            <a:endParaRPr lang="en-US"/>
          </a:p>
        </p:txBody>
      </p:sp>
    </p:spTree>
    <p:extLst>
      <p:ext uri="{BB962C8B-B14F-4D97-AF65-F5344CB8AC3E}">
        <p14:creationId xmlns:p14="http://schemas.microsoft.com/office/powerpoint/2010/main" val="741464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91</a:t>
            </a:fld>
            <a:endParaRPr lang="en-US"/>
          </a:p>
        </p:txBody>
      </p:sp>
    </p:spTree>
    <p:extLst>
      <p:ext uri="{BB962C8B-B14F-4D97-AF65-F5344CB8AC3E}">
        <p14:creationId xmlns:p14="http://schemas.microsoft.com/office/powerpoint/2010/main" val="3992482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92</a:t>
            </a:fld>
            <a:endParaRPr lang="en-US"/>
          </a:p>
        </p:txBody>
      </p:sp>
    </p:spTree>
    <p:extLst>
      <p:ext uri="{BB962C8B-B14F-4D97-AF65-F5344CB8AC3E}">
        <p14:creationId xmlns:p14="http://schemas.microsoft.com/office/powerpoint/2010/main" val="736568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93</a:t>
            </a:fld>
            <a:endParaRPr lang="en-US"/>
          </a:p>
        </p:txBody>
      </p:sp>
    </p:spTree>
    <p:extLst>
      <p:ext uri="{BB962C8B-B14F-4D97-AF65-F5344CB8AC3E}">
        <p14:creationId xmlns:p14="http://schemas.microsoft.com/office/powerpoint/2010/main" val="3879033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94</a:t>
            </a:fld>
            <a:endParaRPr lang="en-US"/>
          </a:p>
        </p:txBody>
      </p:sp>
    </p:spTree>
    <p:extLst>
      <p:ext uri="{BB962C8B-B14F-4D97-AF65-F5344CB8AC3E}">
        <p14:creationId xmlns:p14="http://schemas.microsoft.com/office/powerpoint/2010/main" val="251922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13</a:t>
            </a:fld>
            <a:endParaRPr lang="en-US"/>
          </a:p>
        </p:txBody>
      </p:sp>
    </p:spTree>
    <p:extLst>
      <p:ext uri="{BB962C8B-B14F-4D97-AF65-F5344CB8AC3E}">
        <p14:creationId xmlns:p14="http://schemas.microsoft.com/office/powerpoint/2010/main" val="212604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14</a:t>
            </a:fld>
            <a:endParaRPr lang="en-US"/>
          </a:p>
        </p:txBody>
      </p:sp>
    </p:spTree>
    <p:extLst>
      <p:ext uri="{BB962C8B-B14F-4D97-AF65-F5344CB8AC3E}">
        <p14:creationId xmlns:p14="http://schemas.microsoft.com/office/powerpoint/2010/main" val="6427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15</a:t>
            </a:fld>
            <a:endParaRPr lang="en-US"/>
          </a:p>
        </p:txBody>
      </p:sp>
    </p:spTree>
    <p:extLst>
      <p:ext uri="{BB962C8B-B14F-4D97-AF65-F5344CB8AC3E}">
        <p14:creationId xmlns:p14="http://schemas.microsoft.com/office/powerpoint/2010/main" val="242053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16</a:t>
            </a:fld>
            <a:endParaRPr lang="en-US"/>
          </a:p>
        </p:txBody>
      </p:sp>
    </p:spTree>
    <p:extLst>
      <p:ext uri="{BB962C8B-B14F-4D97-AF65-F5344CB8AC3E}">
        <p14:creationId xmlns:p14="http://schemas.microsoft.com/office/powerpoint/2010/main" val="74815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17</a:t>
            </a:fld>
            <a:endParaRPr lang="en-US"/>
          </a:p>
        </p:txBody>
      </p:sp>
    </p:spTree>
    <p:extLst>
      <p:ext uri="{BB962C8B-B14F-4D97-AF65-F5344CB8AC3E}">
        <p14:creationId xmlns:p14="http://schemas.microsoft.com/office/powerpoint/2010/main" val="96302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0C58A-EE4C-492A-80BB-EEBA0CC03468}" type="slidenum">
              <a:rPr lang="en-US" smtClean="0"/>
              <a:t>18</a:t>
            </a:fld>
            <a:endParaRPr lang="en-US"/>
          </a:p>
        </p:txBody>
      </p:sp>
    </p:spTree>
    <p:extLst>
      <p:ext uri="{BB962C8B-B14F-4D97-AF65-F5344CB8AC3E}">
        <p14:creationId xmlns:p14="http://schemas.microsoft.com/office/powerpoint/2010/main" val="982664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Titl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F7A4AC-88DB-41C5-AE00-5E2A8C4D6675}"/>
              </a:ext>
            </a:extLst>
          </p:cNvPr>
          <p:cNvSpPr/>
          <p:nvPr userDrawn="1"/>
        </p:nvSpPr>
        <p:spPr>
          <a:xfrm>
            <a:off x="0" y="0"/>
            <a:ext cx="12192000" cy="88582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0980B6FE-061E-424F-ADED-325E8D09EF12}"/>
              </a:ext>
            </a:extLst>
          </p:cNvPr>
          <p:cNvSpPr/>
          <p:nvPr userDrawn="1"/>
        </p:nvSpPr>
        <p:spPr>
          <a:xfrm>
            <a:off x="-9" y="6638927"/>
            <a:ext cx="12192000" cy="219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 name="Title 1"/>
          <p:cNvSpPr>
            <a:spLocks noGrp="1"/>
          </p:cNvSpPr>
          <p:nvPr>
            <p:ph type="title" hasCustomPrompt="1"/>
          </p:nvPr>
        </p:nvSpPr>
        <p:spPr>
          <a:xfrm>
            <a:off x="619126" y="1647825"/>
            <a:ext cx="11010167" cy="2447926"/>
          </a:xfrm>
        </p:spPr>
        <p:txBody>
          <a:bodyPr anchor="t">
            <a:noAutofit/>
          </a:bodyPr>
          <a:lstStyle>
            <a:lvl1pPr algn="ctr">
              <a:defRPr sz="5400" b="1" spc="0">
                <a:solidFill>
                  <a:schemeClr val="bg1"/>
                </a:solidFill>
                <a:latin typeface="Corbel" panose="020B0503020204020204" pitchFamily="34" charset="0"/>
                <a:cs typeface="Arial" panose="020B0604020202020204" pitchFamily="34" charset="0"/>
              </a:defRPr>
            </a:lvl1pPr>
          </a:lstStyle>
          <a:p>
            <a:r>
              <a:rPr lang="en-US" dirty="0"/>
              <a:t>CLICK TO EDIT MASTER TITLE STYLE</a:t>
            </a:r>
          </a:p>
        </p:txBody>
      </p:sp>
      <p:pic>
        <p:nvPicPr>
          <p:cNvPr id="2056" name="Picture 8" descr="Nebo Leverages Geo-targeting for Georgia Tech">
            <a:extLst>
              <a:ext uri="{FF2B5EF4-FFF2-40B4-BE49-F238E27FC236}">
                <a16:creationId xmlns:a16="http://schemas.microsoft.com/office/drawing/2014/main" id="{99116C07-C5EC-40A2-90D8-C7EE4A73F6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15551" y="78234"/>
            <a:ext cx="1713767" cy="7293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9D23482-72B0-4E7D-83CB-F23C955ADAD8}"/>
              </a:ext>
            </a:extLst>
          </p:cNvPr>
          <p:cNvSpPr/>
          <p:nvPr userDrawn="1"/>
        </p:nvSpPr>
        <p:spPr>
          <a:xfrm>
            <a:off x="385759" y="195262"/>
            <a:ext cx="423866" cy="1166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9" name="Rectangle 8">
            <a:extLst>
              <a:ext uri="{FF2B5EF4-FFF2-40B4-BE49-F238E27FC236}">
                <a16:creationId xmlns:a16="http://schemas.microsoft.com/office/drawing/2014/main" id="{7A632D5E-89DE-476B-93E9-3E1B8D33D0FE}"/>
              </a:ext>
            </a:extLst>
          </p:cNvPr>
          <p:cNvSpPr/>
          <p:nvPr userDrawn="1"/>
        </p:nvSpPr>
        <p:spPr>
          <a:xfrm>
            <a:off x="11417360" y="5579271"/>
            <a:ext cx="423866" cy="1166813"/>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Tree>
    <p:extLst>
      <p:ext uri="{BB962C8B-B14F-4D97-AF65-F5344CB8AC3E}">
        <p14:creationId xmlns:p14="http://schemas.microsoft.com/office/powerpoint/2010/main" val="628862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92739"/>
            <a:ext cx="9144000" cy="1763225"/>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7EE0B29-1DCB-4D69-A6F7-C287AD1AA2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7454" y="432661"/>
            <a:ext cx="6137077" cy="722209"/>
          </a:xfrm>
          <a:prstGeom prst="rect">
            <a:avLst/>
          </a:prstGeom>
        </p:spPr>
      </p:pic>
    </p:spTree>
    <p:extLst>
      <p:ext uri="{BB962C8B-B14F-4D97-AF65-F5344CB8AC3E}">
        <p14:creationId xmlns:p14="http://schemas.microsoft.com/office/powerpoint/2010/main" val="1392447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561458"/>
            <a:ext cx="11384279" cy="4176401"/>
          </a:xfrm>
        </p:spPr>
        <p:txBody>
          <a:bodyPr>
            <a:normAutofit/>
          </a:bodyPr>
          <a:lstStyle>
            <a:lvl1pPr>
              <a:lnSpc>
                <a:spcPct val="100000"/>
              </a:lnSpc>
              <a:spcBef>
                <a:spcPts val="0"/>
              </a:spcBef>
              <a:defRPr sz="2800">
                <a:solidFill>
                  <a:schemeClr val="tx1"/>
                </a:solidFill>
              </a:defRPr>
            </a:lvl1pPr>
            <a:lvl2pPr>
              <a:lnSpc>
                <a:spcPct val="100000"/>
              </a:lnSpc>
              <a:spcBef>
                <a:spcPts val="0"/>
              </a:spcBef>
              <a:defRPr sz="2400">
                <a:solidFill>
                  <a:schemeClr val="tx1"/>
                </a:solidFill>
              </a:defRPr>
            </a:lvl2pPr>
            <a:lvl3pPr>
              <a:lnSpc>
                <a:spcPct val="100000"/>
              </a:lnSpc>
              <a:spcBef>
                <a:spcPts val="0"/>
              </a:spcBef>
              <a:defRPr sz="2000">
                <a:solidFill>
                  <a:schemeClr val="tx1"/>
                </a:solidFill>
              </a:defRPr>
            </a:lvl3pPr>
            <a:lvl4pPr>
              <a:lnSpc>
                <a:spcPct val="100000"/>
              </a:lnSpc>
              <a:spcBef>
                <a:spcPts val="0"/>
              </a:spcBef>
              <a:defRPr sz="1800">
                <a:solidFill>
                  <a:schemeClr val="tx1"/>
                </a:solidFill>
              </a:defRPr>
            </a:lvl4pPr>
            <a:lvl5pPr>
              <a:lnSpc>
                <a:spcPct val="100000"/>
              </a:lnSpc>
              <a:spcBef>
                <a:spcPts val="0"/>
              </a:spcBef>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17581" y="6489389"/>
            <a:ext cx="711737" cy="300008"/>
          </a:xfrm>
          <a:prstGeom prst="rect">
            <a:avLst/>
          </a:prstGeom>
        </p:spPr>
        <p:txBody>
          <a:bodyPr/>
          <a:lstStyle>
            <a:lvl1pPr algn="r">
              <a:defRPr>
                <a:solidFill>
                  <a:schemeClr val="tx1"/>
                </a:solidFill>
                <a:latin typeface="Corbel" panose="020B0503020204020204" pitchFamily="34" charset="0"/>
              </a:defRPr>
            </a:lvl1pPr>
          </a:lstStyle>
          <a:p>
            <a:fld id="{48F63A3B-78C7-47BE-AE5E-E10140E04643}" type="slidenum">
              <a:rPr lang="en-US" smtClean="0"/>
              <a:pPr/>
              <a:t>‹#›</a:t>
            </a:fld>
            <a:endParaRPr lang="en-US" dirty="0"/>
          </a:p>
        </p:txBody>
      </p:sp>
      <p:sp>
        <p:nvSpPr>
          <p:cNvPr id="11" name="Rectangle 10">
            <a:extLst>
              <a:ext uri="{FF2B5EF4-FFF2-40B4-BE49-F238E27FC236}">
                <a16:creationId xmlns:a16="http://schemas.microsoft.com/office/drawing/2014/main" id="{66DF593F-2F59-4FB9-B28E-7E3028D30F55}"/>
              </a:ext>
            </a:extLst>
          </p:cNvPr>
          <p:cNvSpPr/>
          <p:nvPr userDrawn="1"/>
        </p:nvSpPr>
        <p:spPr>
          <a:xfrm>
            <a:off x="1" y="630221"/>
            <a:ext cx="50006" cy="5816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81001" y="608827"/>
            <a:ext cx="11322539" cy="624425"/>
          </a:xfrm>
        </p:spPr>
        <p:txBody>
          <a:bodyPr/>
          <a:lstStyle>
            <a:lvl1pPr>
              <a:defRPr>
                <a:solidFill>
                  <a:schemeClr val="tx1"/>
                </a:solidFill>
              </a:defRPr>
            </a:lvl1pPr>
          </a:lstStyle>
          <a:p>
            <a:r>
              <a:rPr lang="en-US" dirty="0"/>
              <a:t>Click to edit Master title style</a:t>
            </a:r>
          </a:p>
        </p:txBody>
      </p:sp>
      <p:grpSp>
        <p:nvGrpSpPr>
          <p:cNvPr id="4" name="Group 3">
            <a:extLst>
              <a:ext uri="{FF2B5EF4-FFF2-40B4-BE49-F238E27FC236}">
                <a16:creationId xmlns:a16="http://schemas.microsoft.com/office/drawing/2014/main" id="{1FD24CAD-271D-4161-95B5-1B04D31A787F}"/>
              </a:ext>
            </a:extLst>
          </p:cNvPr>
          <p:cNvGrpSpPr/>
          <p:nvPr userDrawn="1"/>
        </p:nvGrpSpPr>
        <p:grpSpPr>
          <a:xfrm>
            <a:off x="3977978" y="6639393"/>
            <a:ext cx="3873681" cy="149267"/>
            <a:chOff x="4738783" y="6566937"/>
            <a:chExt cx="3873681" cy="147984"/>
          </a:xfrm>
        </p:grpSpPr>
        <p:sp>
          <p:nvSpPr>
            <p:cNvPr id="7" name="Title 1">
              <a:extLst>
                <a:ext uri="{FF2B5EF4-FFF2-40B4-BE49-F238E27FC236}">
                  <a16:creationId xmlns:a16="http://schemas.microsoft.com/office/drawing/2014/main" id="{C8F84CF5-63C1-475F-B006-D6DCB1C29CF7}"/>
                </a:ext>
              </a:extLst>
            </p:cNvPr>
            <p:cNvSpPr txBox="1">
              <a:spLocks/>
            </p:cNvSpPr>
            <p:nvPr/>
          </p:nvSpPr>
          <p:spPr>
            <a:xfrm>
              <a:off x="4877500" y="6580952"/>
              <a:ext cx="3734964" cy="133968"/>
            </a:xfrm>
            <a:prstGeom prst="rect">
              <a:avLst/>
            </a:prstGeom>
          </p:spPr>
          <p:txBody>
            <a:bodyPr vert="horz" lIns="91440" tIns="45720" rIns="91440" bIns="45720" rtlCol="0" anchor="ctr">
              <a:noAutofit/>
            </a:bodyPr>
            <a:lstStyle>
              <a:defPPr>
                <a:defRPr lang="en-US"/>
              </a:defPPr>
              <a:lvl1pPr defTabSz="914400">
                <a:spcBef>
                  <a:spcPct val="0"/>
                </a:spcBef>
                <a:defRPr sz="1400" b="1" i="0" spc="0">
                  <a:solidFill>
                    <a:schemeClr val="bg2">
                      <a:lumMod val="50000"/>
                    </a:schemeClr>
                  </a:solidFill>
                  <a:latin typeface="Corbel" panose="020B0503020204020204" pitchFamily="34" charset="0"/>
                  <a:ea typeface="+mj-ea"/>
                  <a:cs typeface="Arial" panose="020B0604020202020204" pitchFamily="34" charset="0"/>
                </a:defRPr>
              </a:lvl1pPr>
            </a:lstStyle>
            <a:p>
              <a:pPr lvl="0"/>
              <a:r>
                <a:rPr lang="en-US" altLang="zh-CN" sz="1200" b="0" dirty="0"/>
                <a:t>Callie Hao | </a:t>
              </a:r>
              <a:r>
                <a:rPr lang="en-US" altLang="zh-CN" sz="1200" b="0" dirty="0" err="1"/>
                <a:t>Sharc</a:t>
              </a:r>
              <a:r>
                <a:rPr lang="en-US" altLang="zh-CN" sz="1200" b="0" dirty="0"/>
                <a:t>-lab @ Georgia Institute of Technology</a:t>
              </a:r>
              <a:endParaRPr lang="en-US" sz="1200" b="0" dirty="0"/>
            </a:p>
          </p:txBody>
        </p:sp>
        <p:pic>
          <p:nvPicPr>
            <p:cNvPr id="14" name="Picture 13" descr="Logo&#10;&#10;Description automatically generated">
              <a:extLst>
                <a:ext uri="{FF2B5EF4-FFF2-40B4-BE49-F238E27FC236}">
                  <a16:creationId xmlns:a16="http://schemas.microsoft.com/office/drawing/2014/main" id="{4962942D-35AC-4097-AC85-DA7456369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8783" y="6566937"/>
              <a:ext cx="182880" cy="147984"/>
            </a:xfrm>
            <a:prstGeom prst="rect">
              <a:avLst/>
            </a:prstGeom>
          </p:spPr>
        </p:pic>
      </p:grpSp>
      <p:sp>
        <p:nvSpPr>
          <p:cNvPr id="13" name="Rectangle 12">
            <a:extLst>
              <a:ext uri="{FF2B5EF4-FFF2-40B4-BE49-F238E27FC236}">
                <a16:creationId xmlns:a16="http://schemas.microsoft.com/office/drawing/2014/main" id="{05ACF739-B9F0-47CF-BA8E-B6CF3BBB7789}"/>
              </a:ext>
            </a:extLst>
          </p:cNvPr>
          <p:cNvSpPr/>
          <p:nvPr userDrawn="1"/>
        </p:nvSpPr>
        <p:spPr>
          <a:xfrm>
            <a:off x="111448" y="630221"/>
            <a:ext cx="102033" cy="5816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B74116D3-85AD-45AB-8AAC-87F8766FA395}"/>
              </a:ext>
            </a:extLst>
          </p:cNvPr>
          <p:cNvSpPr/>
          <p:nvPr userDrawn="1"/>
        </p:nvSpPr>
        <p:spPr>
          <a:xfrm flipV="1">
            <a:off x="477208" y="1305917"/>
            <a:ext cx="7142792"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3927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9079523" y="636661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323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117581" y="6489389"/>
            <a:ext cx="711737" cy="300008"/>
          </a:xfrm>
          <a:prstGeom prst="rect">
            <a:avLst/>
          </a:prstGeom>
        </p:spPr>
        <p:txBody>
          <a:bodyPr/>
          <a:lstStyle>
            <a:lvl1pPr algn="r">
              <a:defRPr>
                <a:solidFill>
                  <a:schemeClr val="tx1"/>
                </a:solidFill>
                <a:latin typeface="+mn-lt"/>
              </a:defRPr>
            </a:lvl1pPr>
          </a:lstStyle>
          <a:p>
            <a:fld id="{48F63A3B-78C7-47BE-AE5E-E10140E04643}" type="slidenum">
              <a:rPr lang="en-US" smtClean="0"/>
              <a:pPr/>
              <a:t>‹#›</a:t>
            </a:fld>
            <a:endParaRPr lang="en-US"/>
          </a:p>
        </p:txBody>
      </p:sp>
      <p:sp>
        <p:nvSpPr>
          <p:cNvPr id="10" name="Rectangle 9">
            <a:extLst>
              <a:ext uri="{FF2B5EF4-FFF2-40B4-BE49-F238E27FC236}">
                <a16:creationId xmlns:a16="http://schemas.microsoft.com/office/drawing/2014/main" id="{D0756A96-ABC2-47C1-9989-9660D00AE332}"/>
              </a:ext>
            </a:extLst>
          </p:cNvPr>
          <p:cNvSpPr/>
          <p:nvPr userDrawn="1"/>
        </p:nvSpPr>
        <p:spPr>
          <a:xfrm flipV="1">
            <a:off x="0" y="6437928"/>
            <a:ext cx="12192000" cy="45719"/>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1" name="Rectangle 10">
            <a:extLst>
              <a:ext uri="{FF2B5EF4-FFF2-40B4-BE49-F238E27FC236}">
                <a16:creationId xmlns:a16="http://schemas.microsoft.com/office/drawing/2014/main" id="{66DF593F-2F59-4FB9-B28E-7E3028D30F55}"/>
              </a:ext>
            </a:extLst>
          </p:cNvPr>
          <p:cNvSpPr/>
          <p:nvPr userDrawn="1"/>
        </p:nvSpPr>
        <p:spPr>
          <a:xfrm>
            <a:off x="0" y="0"/>
            <a:ext cx="12192000" cy="885826"/>
          </a:xfrm>
          <a:prstGeom prst="rect">
            <a:avLst/>
          </a:prstGeom>
          <a:solidFill>
            <a:srgbClr val="B3A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1"/>
          <p:cNvSpPr>
            <a:spLocks noGrp="1"/>
          </p:cNvSpPr>
          <p:nvPr>
            <p:ph type="title"/>
          </p:nvPr>
        </p:nvSpPr>
        <p:spPr>
          <a:xfrm>
            <a:off x="103945" y="171797"/>
            <a:ext cx="11322539" cy="624425"/>
          </a:xfrm>
        </p:spPr>
        <p:txBody>
          <a:bodyPr/>
          <a:lstStyle>
            <a:lvl1pPr>
              <a:defRPr>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1FD24CAD-271D-4161-95B5-1B04D31A787F}"/>
              </a:ext>
            </a:extLst>
          </p:cNvPr>
          <p:cNvGrpSpPr/>
          <p:nvPr userDrawn="1"/>
        </p:nvGrpSpPr>
        <p:grpSpPr>
          <a:xfrm>
            <a:off x="3567696" y="6517964"/>
            <a:ext cx="5209791" cy="307777"/>
            <a:chOff x="4634008" y="6517966"/>
            <a:chExt cx="5209791" cy="307777"/>
          </a:xfrm>
        </p:grpSpPr>
        <p:sp>
          <p:nvSpPr>
            <p:cNvPr id="7" name="Title 1">
              <a:extLst>
                <a:ext uri="{FF2B5EF4-FFF2-40B4-BE49-F238E27FC236}">
                  <a16:creationId xmlns:a16="http://schemas.microsoft.com/office/drawing/2014/main" id="{C8F84CF5-63C1-475F-B006-D6DCB1C29CF7}"/>
                </a:ext>
              </a:extLst>
            </p:cNvPr>
            <p:cNvSpPr txBox="1">
              <a:spLocks/>
            </p:cNvSpPr>
            <p:nvPr/>
          </p:nvSpPr>
          <p:spPr>
            <a:xfrm>
              <a:off x="4890199" y="6517966"/>
              <a:ext cx="4953600" cy="307777"/>
            </a:xfrm>
            <a:prstGeom prst="rect">
              <a:avLst/>
            </a:prstGeom>
          </p:spPr>
          <p:txBody>
            <a:bodyPr vert="horz" wrap="none" lIns="91440" tIns="45720" rIns="91440" bIns="45720" rtlCol="0" anchor="t">
              <a:spAutoFit/>
            </a:bodyPr>
            <a:lstStyle>
              <a:defPPr>
                <a:defRPr lang="en-US"/>
              </a:defPPr>
              <a:lvl1pPr defTabSz="914400">
                <a:spcBef>
                  <a:spcPct val="0"/>
                </a:spcBef>
                <a:defRPr sz="1400" b="1" i="0" spc="0">
                  <a:solidFill>
                    <a:schemeClr val="bg2">
                      <a:lumMod val="50000"/>
                    </a:schemeClr>
                  </a:solidFill>
                  <a:latin typeface="Corbel" panose="020B0503020204020204" pitchFamily="34" charset="0"/>
                  <a:ea typeface="+mj-ea"/>
                  <a:cs typeface="Arial" panose="020B0604020202020204" pitchFamily="34" charset="0"/>
                </a:defRPr>
              </a:lvl1pPr>
            </a:lstStyle>
            <a:p>
              <a:pPr lvl="0"/>
              <a:r>
                <a:rPr lang="en-US" altLang="zh-CN" sz="1400">
                  <a:latin typeface="+mn-lt"/>
                </a:rPr>
                <a:t>Rishov Sarkar | Sharc Lab @ Georgia Institute of Technology</a:t>
              </a:r>
              <a:endParaRPr lang="en-US" sz="1400">
                <a:latin typeface="+mn-lt"/>
              </a:endParaRPr>
            </a:p>
          </p:txBody>
        </p:sp>
        <p:pic>
          <p:nvPicPr>
            <p:cNvPr id="14" name="Picture 13" descr="Logo&#10;&#10;Description automatically generated">
              <a:extLst>
                <a:ext uri="{FF2B5EF4-FFF2-40B4-BE49-F238E27FC236}">
                  <a16:creationId xmlns:a16="http://schemas.microsoft.com/office/drawing/2014/main" id="{4962942D-35AC-4097-AC85-DA7456369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4008" y="6559941"/>
              <a:ext cx="263811" cy="213472"/>
            </a:xfrm>
            <a:prstGeom prst="rect">
              <a:avLst/>
            </a:prstGeom>
          </p:spPr>
        </p:pic>
      </p:grpSp>
      <p:pic>
        <p:nvPicPr>
          <p:cNvPr id="13" name="Picture 8">
            <a:extLst>
              <a:ext uri="{FF2B5EF4-FFF2-40B4-BE49-F238E27FC236}">
                <a16:creationId xmlns:a16="http://schemas.microsoft.com/office/drawing/2014/main" id="{A7C359A6-C0B0-4384-9306-9404BC278A2C}"/>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9680992" y="0"/>
            <a:ext cx="2511008" cy="88582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2F06C39D-AE5B-4C9D-9702-65C9CA643597}"/>
              </a:ext>
            </a:extLst>
          </p:cNvPr>
          <p:cNvSpPr>
            <a:spLocks noGrp="1"/>
          </p:cNvSpPr>
          <p:nvPr>
            <p:ph idx="13"/>
          </p:nvPr>
        </p:nvSpPr>
        <p:spPr>
          <a:xfrm>
            <a:off x="6162675" y="1226826"/>
            <a:ext cx="5666642" cy="4950138"/>
          </a:xfrm>
        </p:spPr>
        <p:txBody>
          <a:bodyPr>
            <a:normAutofit/>
          </a:bodyPr>
          <a:lstStyle>
            <a:lvl1pPr>
              <a:lnSpc>
                <a:spcPct val="150000"/>
              </a:lnSpc>
              <a:spcBef>
                <a:spcPts val="0"/>
              </a:spcBef>
              <a:defRPr sz="2400">
                <a:solidFill>
                  <a:schemeClr val="tx1"/>
                </a:solidFill>
              </a:defRPr>
            </a:lvl1pPr>
            <a:lvl2pPr>
              <a:lnSpc>
                <a:spcPct val="150000"/>
              </a:lnSpc>
              <a:spcBef>
                <a:spcPts val="0"/>
              </a:spcBef>
              <a:defRPr sz="2400">
                <a:solidFill>
                  <a:schemeClr val="tx1"/>
                </a:solidFill>
              </a:defRPr>
            </a:lvl2pPr>
            <a:lvl3pPr>
              <a:lnSpc>
                <a:spcPct val="150000"/>
              </a:lnSpc>
              <a:spcBef>
                <a:spcPts val="0"/>
              </a:spcBef>
              <a:defRPr sz="2400">
                <a:solidFill>
                  <a:schemeClr val="tx1"/>
                </a:solidFill>
              </a:defRPr>
            </a:lvl3pPr>
            <a:lvl4pPr>
              <a:lnSpc>
                <a:spcPct val="150000"/>
              </a:lnSpc>
              <a:spcBef>
                <a:spcPts val="0"/>
              </a:spcBef>
              <a:defRPr sz="2400">
                <a:solidFill>
                  <a:schemeClr val="tx1"/>
                </a:solidFill>
              </a:defRPr>
            </a:lvl4pPr>
            <a:lvl5pPr>
              <a:lnSpc>
                <a:spcPct val="15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B1A82762-E34F-4793-A989-3D54A755957C}"/>
              </a:ext>
            </a:extLst>
          </p:cNvPr>
          <p:cNvSpPr>
            <a:spLocks noGrp="1"/>
          </p:cNvSpPr>
          <p:nvPr>
            <p:ph idx="14"/>
          </p:nvPr>
        </p:nvSpPr>
        <p:spPr>
          <a:xfrm>
            <a:off x="342900" y="1226826"/>
            <a:ext cx="5666642" cy="4950138"/>
          </a:xfrm>
        </p:spPr>
        <p:txBody>
          <a:bodyPr>
            <a:normAutofit/>
          </a:bodyPr>
          <a:lstStyle>
            <a:lvl1pPr>
              <a:lnSpc>
                <a:spcPct val="150000"/>
              </a:lnSpc>
              <a:spcBef>
                <a:spcPts val="0"/>
              </a:spcBef>
              <a:defRPr sz="2400">
                <a:solidFill>
                  <a:schemeClr val="tx1"/>
                </a:solidFill>
              </a:defRPr>
            </a:lvl1pPr>
            <a:lvl2pPr>
              <a:lnSpc>
                <a:spcPct val="150000"/>
              </a:lnSpc>
              <a:spcBef>
                <a:spcPts val="0"/>
              </a:spcBef>
              <a:defRPr sz="2400">
                <a:solidFill>
                  <a:schemeClr val="tx1"/>
                </a:solidFill>
              </a:defRPr>
            </a:lvl2pPr>
            <a:lvl3pPr>
              <a:lnSpc>
                <a:spcPct val="150000"/>
              </a:lnSpc>
              <a:spcBef>
                <a:spcPts val="0"/>
              </a:spcBef>
              <a:defRPr sz="2400">
                <a:solidFill>
                  <a:schemeClr val="tx1"/>
                </a:solidFill>
              </a:defRPr>
            </a:lvl3pPr>
            <a:lvl4pPr>
              <a:lnSpc>
                <a:spcPct val="150000"/>
              </a:lnSpc>
              <a:spcBef>
                <a:spcPts val="0"/>
              </a:spcBef>
              <a:defRPr sz="2400">
                <a:solidFill>
                  <a:schemeClr val="tx1"/>
                </a:solidFill>
              </a:defRPr>
            </a:lvl4pPr>
            <a:lvl5pPr>
              <a:lnSpc>
                <a:spcPct val="15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3341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185" y="273540"/>
            <a:ext cx="11322539" cy="79777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0185" y="1344856"/>
            <a:ext cx="11322539" cy="48321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84660265"/>
      </p:ext>
    </p:extLst>
  </p:cSld>
  <p:clrMap bg1="lt1" tx1="dk1" bg2="lt2" tx2="dk2" accent1="accent1" accent2="accent2" accent3="accent3" accent4="accent4" accent5="accent5" accent6="accent6" hlink="hlink" folHlink="folHlink"/>
  <p:sldLayoutIdLst>
    <p:sldLayoutId id="2147483663" r:id="rId1"/>
    <p:sldLayoutId id="2147483681" r:id="rId2"/>
    <p:sldLayoutId id="2147483682" r:id="rId3"/>
    <p:sldLayoutId id="2147483684" r:id="rId4"/>
    <p:sldLayoutId id="2147483685" r:id="rId5"/>
  </p:sldLayoutIdLst>
  <p:hf hdr="0" ftr="0" dt="0"/>
  <p:txStyles>
    <p:titleStyle>
      <a:lvl1pPr algn="l" defTabSz="914377" rtl="0" eaLnBrk="1" latinLnBrk="0" hangingPunct="1">
        <a:lnSpc>
          <a:spcPct val="90000"/>
        </a:lnSpc>
        <a:spcBef>
          <a:spcPct val="0"/>
        </a:spcBef>
        <a:buNone/>
        <a:defRPr sz="4400" b="1" kern="1200">
          <a:solidFill>
            <a:schemeClr val="bg2"/>
          </a:solidFill>
          <a:latin typeface="Corbel" panose="020B0503020204020204" pitchFamily="34" charset="0"/>
          <a:ea typeface="+mj-ea"/>
          <a:cs typeface="+mj-cs"/>
        </a:defRPr>
      </a:lvl1pPr>
    </p:titleStyle>
    <p:bodyStyle>
      <a:lvl1pPr marL="400041" indent="-400041" algn="l" defTabSz="914377" rtl="0" eaLnBrk="1" latinLnBrk="0" hangingPunct="1">
        <a:lnSpc>
          <a:spcPct val="90000"/>
        </a:lnSpc>
        <a:spcBef>
          <a:spcPts val="1000"/>
        </a:spcBef>
        <a:buFont typeface="Arial" panose="020B0604020202020204" pitchFamily="34" charset="0"/>
        <a:buChar char="•"/>
        <a:defRPr sz="3600" b="1" kern="1200">
          <a:solidFill>
            <a:schemeClr val="bg2"/>
          </a:solidFill>
          <a:latin typeface="Corbel" panose="020B0503020204020204" pitchFamily="34" charset="0"/>
          <a:ea typeface="+mn-ea"/>
          <a:cs typeface="+mn-cs"/>
        </a:defRPr>
      </a:lvl1pPr>
      <a:lvl2pPr marL="857229" indent="-400041" algn="l" defTabSz="914377" rtl="0" eaLnBrk="1" latinLnBrk="0" hangingPunct="1">
        <a:lnSpc>
          <a:spcPct val="90000"/>
        </a:lnSpc>
        <a:spcBef>
          <a:spcPts val="500"/>
        </a:spcBef>
        <a:buSzPct val="80000"/>
        <a:buFont typeface="Courier New" panose="02070309020205020404" pitchFamily="49" charset="0"/>
        <a:buChar char="o"/>
        <a:defRPr sz="3200" kern="1200">
          <a:solidFill>
            <a:schemeClr val="bg2"/>
          </a:solidFill>
          <a:latin typeface="Corbel" panose="020B0503020204020204" pitchFamily="34" charset="0"/>
          <a:ea typeface="+mn-ea"/>
          <a:cs typeface="+mn-cs"/>
        </a:defRPr>
      </a:lvl2pPr>
      <a:lvl3pPr marL="1142971" indent="-285744" algn="l" defTabSz="914377" rtl="0" eaLnBrk="1" latinLnBrk="0" hangingPunct="1">
        <a:lnSpc>
          <a:spcPct val="90000"/>
        </a:lnSpc>
        <a:spcBef>
          <a:spcPts val="500"/>
        </a:spcBef>
        <a:buFont typeface="Corbel" panose="020B0503020204020204" pitchFamily="34" charset="0"/>
        <a:buChar char="‐"/>
        <a:defRPr sz="2800" kern="1200">
          <a:solidFill>
            <a:schemeClr val="bg2"/>
          </a:solidFill>
          <a:latin typeface="Corbel" panose="020B0503020204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2"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sharclab.ece.gatech.edu/" TargetMode="External"/><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6.png"/><Relationship Id="rId18" Type="http://schemas.openxmlformats.org/officeDocument/2006/relationships/image" Target="NULL"/><Relationship Id="rId3" Type="http://schemas.openxmlformats.org/officeDocument/2006/relationships/image" Target="../media/image30.png"/><Relationship Id="rId7" Type="http://schemas.openxmlformats.org/officeDocument/2006/relationships/image" Target="../media/image35.svg"/><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3.xml"/><Relationship Id="rId16"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NULL"/><Relationship Id="rId5" Type="http://schemas.openxmlformats.org/officeDocument/2006/relationships/image" Target="../media/image32.png"/><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31.png"/><Relationship Id="rId9" Type="http://schemas.openxmlformats.org/officeDocument/2006/relationships/image" Target="NULL"/><Relationship Id="rId1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image" Target="NULL"/><Relationship Id="rId50" Type="http://schemas.openxmlformats.org/officeDocument/2006/relationships/image" Target="../media/image36.png"/><Relationship Id="rId55"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7.xml"/><Relationship Id="rId16" Type="http://schemas.openxmlformats.org/officeDocument/2006/relationships/image" Target="NULL"/><Relationship Id="rId29"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45" Type="http://schemas.openxmlformats.org/officeDocument/2006/relationships/image" Target="NULL"/><Relationship Id="rId53"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4" Type="http://schemas.openxmlformats.org/officeDocument/2006/relationships/image" Target="NULL"/><Relationship Id="rId52"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43" Type="http://schemas.openxmlformats.org/officeDocument/2006/relationships/image" Target="NULL"/><Relationship Id="rId48" Type="http://schemas.openxmlformats.org/officeDocument/2006/relationships/image" Target="NULL"/><Relationship Id="rId8" Type="http://schemas.openxmlformats.org/officeDocument/2006/relationships/image" Target="NULL"/><Relationship Id="rId51" Type="http://schemas.openxmlformats.org/officeDocument/2006/relationships/image" Target="../media/image37.svg"/><Relationship Id="rId3"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 Id="rId46" Type="http://schemas.openxmlformats.org/officeDocument/2006/relationships/image" Target="NULL"/><Relationship Id="rId20" Type="http://schemas.openxmlformats.org/officeDocument/2006/relationships/image" Target="NULL"/><Relationship Id="rId41" Type="http://schemas.openxmlformats.org/officeDocument/2006/relationships/image" Target="NULL"/><Relationship Id="rId54"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image" Target="NULL"/></Relationships>
</file>

<file path=ppt/slides/_rels/slide17.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image" Target="NULL"/><Relationship Id="rId50" Type="http://schemas.openxmlformats.org/officeDocument/2006/relationships/image" Target="NULL"/><Relationship Id="rId55" Type="http://schemas.openxmlformats.org/officeDocument/2006/relationships/image" Target="NULL"/><Relationship Id="rId7" Type="http://schemas.openxmlformats.org/officeDocument/2006/relationships/image" Target="NULL"/><Relationship Id="rId2" Type="http://schemas.openxmlformats.org/officeDocument/2006/relationships/slideLayout" Target="../slideLayouts/slideLayout3.xml"/><Relationship Id="rId16" Type="http://schemas.openxmlformats.org/officeDocument/2006/relationships/image" Target="NULL"/><Relationship Id="rId29"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45" Type="http://schemas.openxmlformats.org/officeDocument/2006/relationships/image" Target="NULL"/><Relationship Id="rId53"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4" Type="http://schemas.openxmlformats.org/officeDocument/2006/relationships/image" Target="NULL"/><Relationship Id="rId52" Type="http://schemas.openxmlformats.org/officeDocument/2006/relationships/image" Target="../media/image37.sv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NULL"/><Relationship Id="rId43" Type="http://schemas.openxmlformats.org/officeDocument/2006/relationships/image" Target="NULL"/><Relationship Id="rId48" Type="http://schemas.openxmlformats.org/officeDocument/2006/relationships/image" Target="NULL"/><Relationship Id="rId56" Type="http://schemas.openxmlformats.org/officeDocument/2006/relationships/image" Target="NULL"/><Relationship Id="rId8" Type="http://schemas.openxmlformats.org/officeDocument/2006/relationships/image" Target="NULL"/><Relationship Id="rId51" Type="http://schemas.openxmlformats.org/officeDocument/2006/relationships/image" Target="../media/image36.png"/><Relationship Id="rId3" Type="http://schemas.openxmlformats.org/officeDocument/2006/relationships/notesSlide" Target="../notesSlides/notesSlide8.xm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 Id="rId46" Type="http://schemas.openxmlformats.org/officeDocument/2006/relationships/image" Target="NULL"/><Relationship Id="rId20" Type="http://schemas.openxmlformats.org/officeDocument/2006/relationships/image" Target="NULL"/><Relationship Id="rId41" Type="http://schemas.openxmlformats.org/officeDocument/2006/relationships/image" Target="NULL"/><Relationship Id="rId54" Type="http://schemas.openxmlformats.org/officeDocument/2006/relationships/image" Target="NULL"/><Relationship Id="rId1" Type="http://schemas.openxmlformats.org/officeDocument/2006/relationships/tags" Target="../tags/tag3.xml"/><Relationship Id="rId6"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49"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mailto:callie.hao@ece.gatech.edu" TargetMode="External"/><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callie.ece.gatech.edu/" TargetMode="External"/><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0.svg"/></Relationships>
</file>

<file path=ppt/slides/_rels/slide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3.png"/><Relationship Id="rId21" Type="http://schemas.openxmlformats.org/officeDocument/2006/relationships/image" Target="../media/image93.jpe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5.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4.png"/><Relationship Id="rId9" Type="http://schemas.openxmlformats.org/officeDocument/2006/relationships/image" Target="../media/image81.png"/><Relationship Id="rId14" Type="http://schemas.openxmlformats.org/officeDocument/2006/relationships/image" Target="../media/image86.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21"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20"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5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95.png"/><Relationship Id="rId7"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112.sv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111.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4.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3.png"/><Relationship Id="rId9" Type="http://schemas.openxmlformats.org/officeDocument/2006/relationships/image" Target="../media/image80.png"/><Relationship Id="rId14" Type="http://schemas.openxmlformats.org/officeDocument/2006/relationships/image" Target="../media/image85.png"/></Relationships>
</file>

<file path=ppt/slides/_rels/slide6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3.png"/><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4.png"/><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25.xml"/><Relationship Id="rId7" Type="http://schemas.openxmlformats.org/officeDocument/2006/relationships/image" Target="../media/image128.sv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s>
</file>

<file path=ppt/slides/_rels/slide8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6.xml"/><Relationship Id="rId7" Type="http://schemas.openxmlformats.org/officeDocument/2006/relationships/image" Target="../media/image132.sv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131.png"/><Relationship Id="rId5" Type="http://schemas.openxmlformats.org/officeDocument/2006/relationships/image" Target="../media/image126.svg"/><Relationship Id="rId4" Type="http://schemas.openxmlformats.org/officeDocument/2006/relationships/image" Target="../media/image125.png"/><Relationship Id="rId9" Type="http://schemas.openxmlformats.org/officeDocument/2006/relationships/image" Target="../media/image29.sv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9.svg"/><Relationship Id="rId4" Type="http://schemas.openxmlformats.org/officeDocument/2006/relationships/image" Target="../media/image2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3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9.svg"/><Relationship Id="rId4" Type="http://schemas.openxmlformats.org/officeDocument/2006/relationships/image" Target="../media/image2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29.svg"/><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136.svg"/><Relationship Id="rId4" Type="http://schemas.openxmlformats.org/officeDocument/2006/relationships/image" Target="../media/image135.png"/></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3.xml"/><Relationship Id="rId4" Type="http://schemas.openxmlformats.org/officeDocument/2006/relationships/image" Target="../media/image139.svg"/></Relationships>
</file>

<file path=ppt/slides/_rels/slide9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hyperlink" Target="mailto:callie.hao@ece.gatech.edu" TargetMode="External"/><Relationship Id="rId7" Type="http://schemas.microsoft.com/office/2007/relationships/hdphoto" Target="../media/hdphoto2.wdp"/><Relationship Id="rId2"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142.png"/><Relationship Id="rId11" Type="http://schemas.openxmlformats.org/officeDocument/2006/relationships/image" Target="../media/image145.jpeg"/><Relationship Id="rId5" Type="http://schemas.openxmlformats.org/officeDocument/2006/relationships/image" Target="../media/image141.jpeg"/><Relationship Id="rId10" Type="http://schemas.openxmlformats.org/officeDocument/2006/relationships/image" Target="../media/image144.jpeg"/><Relationship Id="rId4" Type="http://schemas.openxmlformats.org/officeDocument/2006/relationships/hyperlink" Target="http://sharclab.ece.gatech.edu/" TargetMode="External"/><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C0E152D-35C2-4F32-A32D-97EC026959E4}"/>
              </a:ext>
            </a:extLst>
          </p:cNvPr>
          <p:cNvSpPr>
            <a:spLocks noGrp="1"/>
          </p:cNvSpPr>
          <p:nvPr>
            <p:ph type="title"/>
          </p:nvPr>
        </p:nvSpPr>
        <p:spPr>
          <a:xfrm>
            <a:off x="1770734" y="1229116"/>
            <a:ext cx="8855775" cy="2124086"/>
          </a:xfrm>
        </p:spPr>
        <p:txBody>
          <a:bodyPr vert="horz" lIns="91440" tIns="45720" rIns="91440" bIns="45720" rtlCol="0" anchor="ctr">
            <a:noAutofit/>
          </a:bodyPr>
          <a:lstStyle/>
          <a:p>
            <a:pPr defTabSz="914400"/>
            <a:r>
              <a:rPr lang="en-US" sz="4400" dirty="0">
                <a:solidFill>
                  <a:schemeClr val="tx1"/>
                </a:solidFill>
                <a:cs typeface="+mj-cs"/>
              </a:rPr>
              <a:t>Smart Reconfigurable Computing </a:t>
            </a:r>
            <a:r>
              <a:rPr lang="en-US" sz="4400">
                <a:solidFill>
                  <a:schemeClr val="tx1"/>
                </a:solidFill>
                <a:cs typeface="+mj-cs"/>
              </a:rPr>
              <a:t>for GNNs and Transformers</a:t>
            </a:r>
            <a:endParaRPr lang="en-US" sz="4400" dirty="0">
              <a:solidFill>
                <a:schemeClr val="tx1"/>
              </a:solidFill>
              <a:cs typeface="+mj-cs"/>
            </a:endParaRPr>
          </a:p>
        </p:txBody>
      </p:sp>
      <p:pic>
        <p:nvPicPr>
          <p:cNvPr id="6" name="Picture 2">
            <a:extLst>
              <a:ext uri="{FF2B5EF4-FFF2-40B4-BE49-F238E27FC236}">
                <a16:creationId xmlns:a16="http://schemas.microsoft.com/office/drawing/2014/main" id="{9BAFE04B-D743-4EE0-A84E-D7456AFC39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594" y="3884009"/>
            <a:ext cx="2180610" cy="17662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82166E-75C3-43A1-B288-38A15770CD13}"/>
              </a:ext>
            </a:extLst>
          </p:cNvPr>
          <p:cNvSpPr txBox="1"/>
          <p:nvPr/>
        </p:nvSpPr>
        <p:spPr>
          <a:xfrm>
            <a:off x="2403950" y="3702192"/>
            <a:ext cx="7208729" cy="2369880"/>
          </a:xfrm>
          <a:prstGeom prst="rect">
            <a:avLst/>
          </a:prstGeom>
          <a:noFill/>
        </p:spPr>
        <p:txBody>
          <a:bodyPr wrap="square">
            <a:spAutoFit/>
          </a:bodyPr>
          <a:lstStyle/>
          <a:p>
            <a:pPr algn="ctr"/>
            <a:r>
              <a:rPr lang="en-US" sz="2800" b="1" dirty="0">
                <a:latin typeface="Corbel" panose="020B0503020204020204" pitchFamily="34" charset="0"/>
              </a:rPr>
              <a:t>Cong (Callie) Hao</a:t>
            </a:r>
          </a:p>
          <a:p>
            <a:pPr algn="ctr"/>
            <a:endParaRPr lang="en-US" sz="2000" dirty="0">
              <a:latin typeface="Corbel" panose="020B0503020204020204" pitchFamily="34" charset="0"/>
            </a:endParaRPr>
          </a:p>
          <a:p>
            <a:pPr algn="ctr"/>
            <a:r>
              <a:rPr lang="en-US" sz="2000" dirty="0">
                <a:latin typeface="Corbel" panose="020B0503020204020204" pitchFamily="34" charset="0"/>
              </a:rPr>
              <a:t>Assistant Professor</a:t>
            </a:r>
          </a:p>
          <a:p>
            <a:pPr algn="ctr"/>
            <a:r>
              <a:rPr lang="en-US" sz="2000" b="1" dirty="0">
                <a:latin typeface="Corbel" panose="020B0503020204020204" pitchFamily="34" charset="0"/>
              </a:rPr>
              <a:t>Georgia Institute of Technology</a:t>
            </a:r>
          </a:p>
          <a:p>
            <a:pPr algn="ctr"/>
            <a:r>
              <a:rPr lang="en-US" sz="2000" dirty="0">
                <a:latin typeface="Corbel" panose="020B0503020204020204" pitchFamily="34" charset="0"/>
              </a:rPr>
              <a:t>School of Electrical and Computer Engineering</a:t>
            </a:r>
          </a:p>
          <a:p>
            <a:pPr algn="ctr"/>
            <a:endParaRPr lang="en-US" sz="2000" dirty="0">
              <a:latin typeface="Corbel" panose="020B0503020204020204" pitchFamily="34" charset="0"/>
            </a:endParaRPr>
          </a:p>
          <a:p>
            <a:pPr algn="ctr"/>
            <a:r>
              <a:rPr lang="en-US" sz="2000" i="1" dirty="0"/>
              <a:t>Sharc-lab @ Georgia Tech </a:t>
            </a:r>
            <a:r>
              <a:rPr lang="en-US" sz="2000" i="1" dirty="0">
                <a:sym typeface="Wingdings" panose="05000000000000000000" pitchFamily="2" charset="2"/>
                <a:hlinkClick r:id="rId3">
                  <a:extLst>
                    <a:ext uri="{A12FA001-AC4F-418D-AE19-62706E023703}">
                      <ahyp:hlinkClr xmlns:ahyp="http://schemas.microsoft.com/office/drawing/2018/hyperlinkcolor" val="tx"/>
                    </a:ext>
                  </a:extLst>
                </a:hlinkClick>
              </a:rPr>
              <a:t>https://sharclab.ece.gatech.edu/</a:t>
            </a:r>
            <a:endParaRPr lang="en-US" sz="2000" i="1" dirty="0">
              <a:sym typeface="Wingdings" panose="05000000000000000000" pitchFamily="2" charset="2"/>
            </a:endParaRPr>
          </a:p>
        </p:txBody>
      </p:sp>
      <p:pic>
        <p:nvPicPr>
          <p:cNvPr id="10" name="Picture 2" descr="upload.wikimedia.org/wikipedia/commons/thumb/6/...">
            <a:extLst>
              <a:ext uri="{FF2B5EF4-FFF2-40B4-BE49-F238E27FC236}">
                <a16:creationId xmlns:a16="http://schemas.microsoft.com/office/drawing/2014/main" id="{78129B57-1346-400E-BC8B-6DB4E03719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4415" y="3990795"/>
            <a:ext cx="1732287" cy="1732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CC69899C-26F1-8134-6F60-B5E9E14E1179}"/>
              </a:ext>
            </a:extLst>
          </p:cNvPr>
          <p:cNvSpPr txBox="1">
            <a:spLocks/>
          </p:cNvSpPr>
          <p:nvPr/>
        </p:nvSpPr>
        <p:spPr>
          <a:xfrm>
            <a:off x="1770734" y="242438"/>
            <a:ext cx="8434954" cy="455871"/>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5400" b="1" kern="1200" spc="0">
                <a:solidFill>
                  <a:schemeClr val="bg1"/>
                </a:solidFill>
                <a:latin typeface="Corbel" panose="020B0503020204020204" pitchFamily="34" charset="0"/>
                <a:ea typeface="+mj-ea"/>
                <a:cs typeface="Arial" panose="020B0604020202020204" pitchFamily="34" charset="0"/>
              </a:defRPr>
            </a:lvl1pPr>
          </a:lstStyle>
          <a:p>
            <a:pPr defTabSz="914400"/>
            <a:r>
              <a:rPr lang="en-US" sz="3200" dirty="0">
                <a:cs typeface="+mj-cs"/>
              </a:rPr>
              <a:t>ROAD4NN workshop @ DAC’23</a:t>
            </a:r>
          </a:p>
        </p:txBody>
      </p:sp>
    </p:spTree>
    <p:extLst>
      <p:ext uri="{BB962C8B-B14F-4D97-AF65-F5344CB8AC3E}">
        <p14:creationId xmlns:p14="http://schemas.microsoft.com/office/powerpoint/2010/main" val="294149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7A914-8B71-4C25-B1D5-6CC0D58F26F8}"/>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4" name="Title 3">
            <a:extLst>
              <a:ext uri="{FF2B5EF4-FFF2-40B4-BE49-F238E27FC236}">
                <a16:creationId xmlns:a16="http://schemas.microsoft.com/office/drawing/2014/main" id="{C89DF920-5BA9-4E72-940C-B8E0EF88EB68}"/>
              </a:ext>
            </a:extLst>
          </p:cNvPr>
          <p:cNvSpPr>
            <a:spLocks noGrp="1"/>
          </p:cNvSpPr>
          <p:nvPr>
            <p:ph type="title"/>
          </p:nvPr>
        </p:nvSpPr>
        <p:spPr/>
        <p:txBody>
          <a:bodyPr>
            <a:normAutofit fontScale="90000"/>
          </a:bodyPr>
          <a:lstStyle/>
          <a:p>
            <a:r>
              <a:rPr lang="en-US" dirty="0"/>
              <a:t>What are Graph Neural Networks (GNNs)?</a:t>
            </a:r>
          </a:p>
        </p:txBody>
      </p:sp>
      <p:pic>
        <p:nvPicPr>
          <p:cNvPr id="10" name="Picture 9">
            <a:extLst>
              <a:ext uri="{FF2B5EF4-FFF2-40B4-BE49-F238E27FC236}">
                <a16:creationId xmlns:a16="http://schemas.microsoft.com/office/drawing/2014/main" id="{66FC3AFE-6F65-4A12-8F51-ED5131D33B9A}"/>
              </a:ext>
            </a:extLst>
          </p:cNvPr>
          <p:cNvPicPr>
            <a:picLocks noChangeAspect="1"/>
          </p:cNvPicPr>
          <p:nvPr/>
        </p:nvPicPr>
        <p:blipFill>
          <a:blip r:embed="rId3"/>
          <a:stretch>
            <a:fillRect/>
          </a:stretch>
        </p:blipFill>
        <p:spPr>
          <a:xfrm>
            <a:off x="2120768" y="1770840"/>
            <a:ext cx="8269572" cy="4297264"/>
          </a:xfrm>
          <a:prstGeom prst="rect">
            <a:avLst/>
          </a:prstGeom>
        </p:spPr>
      </p:pic>
      <p:pic>
        <p:nvPicPr>
          <p:cNvPr id="7" name="Picture 6">
            <a:extLst>
              <a:ext uri="{FF2B5EF4-FFF2-40B4-BE49-F238E27FC236}">
                <a16:creationId xmlns:a16="http://schemas.microsoft.com/office/drawing/2014/main" id="{B7F834B8-77E9-498E-85B7-CBA4EBF9EF5B}"/>
              </a:ext>
            </a:extLst>
          </p:cNvPr>
          <p:cNvPicPr>
            <a:picLocks noChangeAspect="1"/>
          </p:cNvPicPr>
          <p:nvPr/>
        </p:nvPicPr>
        <p:blipFill>
          <a:blip r:embed="rId4"/>
          <a:stretch>
            <a:fillRect/>
          </a:stretch>
        </p:blipFill>
        <p:spPr>
          <a:xfrm>
            <a:off x="689431" y="2269148"/>
            <a:ext cx="1147639" cy="947178"/>
          </a:xfrm>
          <a:prstGeom prst="rect">
            <a:avLst/>
          </a:prstGeom>
        </p:spPr>
      </p:pic>
      <p:pic>
        <p:nvPicPr>
          <p:cNvPr id="9" name="Picture 8">
            <a:extLst>
              <a:ext uri="{FF2B5EF4-FFF2-40B4-BE49-F238E27FC236}">
                <a16:creationId xmlns:a16="http://schemas.microsoft.com/office/drawing/2014/main" id="{67E3F978-882D-4BCB-B90F-4ECCFBE21774}"/>
              </a:ext>
            </a:extLst>
          </p:cNvPr>
          <p:cNvPicPr>
            <a:picLocks noChangeAspect="1"/>
          </p:cNvPicPr>
          <p:nvPr/>
        </p:nvPicPr>
        <p:blipFill>
          <a:blip r:embed="rId5"/>
          <a:stretch>
            <a:fillRect/>
          </a:stretch>
        </p:blipFill>
        <p:spPr>
          <a:xfrm>
            <a:off x="654021" y="3484123"/>
            <a:ext cx="1183049" cy="1007009"/>
          </a:xfrm>
          <a:prstGeom prst="rect">
            <a:avLst/>
          </a:prstGeom>
        </p:spPr>
      </p:pic>
      <p:sp>
        <p:nvSpPr>
          <p:cNvPr id="23" name="TextBox 22">
            <a:extLst>
              <a:ext uri="{FF2B5EF4-FFF2-40B4-BE49-F238E27FC236}">
                <a16:creationId xmlns:a16="http://schemas.microsoft.com/office/drawing/2014/main" id="{538EC1C7-1AE8-4021-8623-528B86FADBDA}"/>
              </a:ext>
            </a:extLst>
          </p:cNvPr>
          <p:cNvSpPr txBox="1"/>
          <p:nvPr/>
        </p:nvSpPr>
        <p:spPr>
          <a:xfrm>
            <a:off x="103945" y="6120057"/>
            <a:ext cx="7988300" cy="369332"/>
          </a:xfrm>
          <a:prstGeom prst="rect">
            <a:avLst/>
          </a:prstGeom>
          <a:noFill/>
        </p:spPr>
        <p:txBody>
          <a:bodyPr wrap="square">
            <a:spAutoFit/>
          </a:bodyPr>
          <a:lstStyle>
            <a:defPPr>
              <a:defRPr lang="en-US"/>
            </a:defPPr>
            <a:lvl1pPr>
              <a:defRPr>
                <a:latin typeface="Corbel" panose="020B0503020204020204" pitchFamily="34" charset="0"/>
              </a:defRPr>
            </a:lvl1pPr>
          </a:lstStyle>
          <a:p>
            <a:r>
              <a:rPr lang="en-US" dirty="0"/>
              <a:t>[Slide credit: Structured deep models: Deep learning on graphs and beyond]</a:t>
            </a:r>
          </a:p>
        </p:txBody>
      </p:sp>
      <p:sp>
        <p:nvSpPr>
          <p:cNvPr id="26" name="Oval 25">
            <a:extLst>
              <a:ext uri="{FF2B5EF4-FFF2-40B4-BE49-F238E27FC236}">
                <a16:creationId xmlns:a16="http://schemas.microsoft.com/office/drawing/2014/main" id="{FE175F24-270E-4B63-AACD-AB9D73299C6B}"/>
              </a:ext>
            </a:extLst>
          </p:cNvPr>
          <p:cNvSpPr/>
          <p:nvPr/>
        </p:nvSpPr>
        <p:spPr>
          <a:xfrm>
            <a:off x="4242817" y="2567751"/>
            <a:ext cx="91440" cy="91440"/>
          </a:xfrm>
          <a:prstGeom prst="ellipse">
            <a:avLst/>
          </a:prstGeom>
          <a:solidFill>
            <a:schemeClr val="accent4">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a:extLst>
              <a:ext uri="{FF2B5EF4-FFF2-40B4-BE49-F238E27FC236}">
                <a16:creationId xmlns:a16="http://schemas.microsoft.com/office/drawing/2014/main" id="{AD323DBB-9973-489B-B05B-2F35E09E6A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476" y="4758929"/>
            <a:ext cx="1101184" cy="100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964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7A914-8B71-4C25-B1D5-6CC0D58F26F8}"/>
              </a:ext>
            </a:extLst>
          </p:cNvPr>
          <p:cNvSpPr>
            <a:spLocks noGrp="1"/>
          </p:cNvSpPr>
          <p:nvPr>
            <p:ph type="sldNum" sz="quarter" idx="12"/>
          </p:nvPr>
        </p:nvSpPr>
        <p:spPr/>
        <p:txBody>
          <a:bodyPr/>
          <a:lstStyle/>
          <a:p>
            <a:fld id="{48F63A3B-78C7-47BE-AE5E-E10140E04643}" type="slidenum">
              <a:rPr lang="en-US" smtClean="0"/>
              <a:pPr/>
              <a:t>11</a:t>
            </a:fld>
            <a:endParaRPr lang="en-US" dirty="0"/>
          </a:p>
        </p:txBody>
      </p:sp>
      <p:sp>
        <p:nvSpPr>
          <p:cNvPr id="4" name="Title 3">
            <a:extLst>
              <a:ext uri="{FF2B5EF4-FFF2-40B4-BE49-F238E27FC236}">
                <a16:creationId xmlns:a16="http://schemas.microsoft.com/office/drawing/2014/main" id="{C89DF920-5BA9-4E72-940C-B8E0EF88EB68}"/>
              </a:ext>
            </a:extLst>
          </p:cNvPr>
          <p:cNvSpPr>
            <a:spLocks noGrp="1"/>
          </p:cNvSpPr>
          <p:nvPr>
            <p:ph type="title"/>
          </p:nvPr>
        </p:nvSpPr>
        <p:spPr/>
        <p:txBody>
          <a:bodyPr>
            <a:normAutofit fontScale="90000"/>
          </a:bodyPr>
          <a:lstStyle/>
          <a:p>
            <a:r>
              <a:rPr lang="en-US" dirty="0"/>
              <a:t>What are Graph Neural Networks (GNNs)?</a:t>
            </a:r>
          </a:p>
        </p:txBody>
      </p:sp>
      <p:pic>
        <p:nvPicPr>
          <p:cNvPr id="10" name="Picture 9">
            <a:extLst>
              <a:ext uri="{FF2B5EF4-FFF2-40B4-BE49-F238E27FC236}">
                <a16:creationId xmlns:a16="http://schemas.microsoft.com/office/drawing/2014/main" id="{66FC3AFE-6F65-4A12-8F51-ED5131D33B9A}"/>
              </a:ext>
            </a:extLst>
          </p:cNvPr>
          <p:cNvPicPr>
            <a:picLocks noChangeAspect="1"/>
          </p:cNvPicPr>
          <p:nvPr/>
        </p:nvPicPr>
        <p:blipFill>
          <a:blip r:embed="rId3"/>
          <a:stretch>
            <a:fillRect/>
          </a:stretch>
        </p:blipFill>
        <p:spPr>
          <a:xfrm>
            <a:off x="2120768" y="1770840"/>
            <a:ext cx="8269572" cy="4297264"/>
          </a:xfrm>
          <a:prstGeom prst="rect">
            <a:avLst/>
          </a:prstGeom>
        </p:spPr>
      </p:pic>
      <p:pic>
        <p:nvPicPr>
          <p:cNvPr id="7" name="Picture 6">
            <a:extLst>
              <a:ext uri="{FF2B5EF4-FFF2-40B4-BE49-F238E27FC236}">
                <a16:creationId xmlns:a16="http://schemas.microsoft.com/office/drawing/2014/main" id="{B7F834B8-77E9-498E-85B7-CBA4EBF9EF5B}"/>
              </a:ext>
            </a:extLst>
          </p:cNvPr>
          <p:cNvPicPr>
            <a:picLocks noChangeAspect="1"/>
          </p:cNvPicPr>
          <p:nvPr/>
        </p:nvPicPr>
        <p:blipFill>
          <a:blip r:embed="rId4"/>
          <a:stretch>
            <a:fillRect/>
          </a:stretch>
        </p:blipFill>
        <p:spPr>
          <a:xfrm>
            <a:off x="654021" y="2150019"/>
            <a:ext cx="1329455" cy="1097236"/>
          </a:xfrm>
          <a:prstGeom prst="rect">
            <a:avLst/>
          </a:prstGeom>
        </p:spPr>
      </p:pic>
      <p:pic>
        <p:nvPicPr>
          <p:cNvPr id="9" name="Picture 8">
            <a:extLst>
              <a:ext uri="{FF2B5EF4-FFF2-40B4-BE49-F238E27FC236}">
                <a16:creationId xmlns:a16="http://schemas.microsoft.com/office/drawing/2014/main" id="{67E3F978-882D-4BCB-B90F-4ECCFBE21774}"/>
              </a:ext>
            </a:extLst>
          </p:cNvPr>
          <p:cNvPicPr>
            <a:picLocks noChangeAspect="1"/>
          </p:cNvPicPr>
          <p:nvPr/>
        </p:nvPicPr>
        <p:blipFill>
          <a:blip r:embed="rId5"/>
          <a:stretch>
            <a:fillRect/>
          </a:stretch>
        </p:blipFill>
        <p:spPr>
          <a:xfrm>
            <a:off x="727225" y="3382471"/>
            <a:ext cx="1183049" cy="1007009"/>
          </a:xfrm>
          <a:prstGeom prst="rect">
            <a:avLst/>
          </a:prstGeom>
        </p:spPr>
      </p:pic>
      <p:sp>
        <p:nvSpPr>
          <p:cNvPr id="19" name="Freeform: Shape 18">
            <a:extLst>
              <a:ext uri="{FF2B5EF4-FFF2-40B4-BE49-F238E27FC236}">
                <a16:creationId xmlns:a16="http://schemas.microsoft.com/office/drawing/2014/main" id="{5FCEA31B-2C98-46CC-8341-8658FE4817AD}"/>
              </a:ext>
            </a:extLst>
          </p:cNvPr>
          <p:cNvSpPr/>
          <p:nvPr/>
        </p:nvSpPr>
        <p:spPr>
          <a:xfrm>
            <a:off x="342901" y="1770840"/>
            <a:ext cx="10135121" cy="4366913"/>
          </a:xfrm>
          <a:custGeom>
            <a:avLst/>
            <a:gdLst>
              <a:gd name="connsiteX0" fmla="*/ 4431029 w 10135121"/>
              <a:gd name="connsiteY0" fmla="*/ 312975 h 4366913"/>
              <a:gd name="connsiteX1" fmla="*/ 3790949 w 10135121"/>
              <a:gd name="connsiteY1" fmla="*/ 953055 h 4366913"/>
              <a:gd name="connsiteX2" fmla="*/ 4431029 w 10135121"/>
              <a:gd name="connsiteY2" fmla="*/ 1593135 h 4366913"/>
              <a:gd name="connsiteX3" fmla="*/ 5071109 w 10135121"/>
              <a:gd name="connsiteY3" fmla="*/ 953055 h 4366913"/>
              <a:gd name="connsiteX4" fmla="*/ 4431029 w 10135121"/>
              <a:gd name="connsiteY4" fmla="*/ 312975 h 4366913"/>
              <a:gd name="connsiteX5" fmla="*/ 0 w 10135121"/>
              <a:gd name="connsiteY5" fmla="*/ 0 h 4366913"/>
              <a:gd name="connsiteX6" fmla="*/ 10135121 w 10135121"/>
              <a:gd name="connsiteY6" fmla="*/ 0 h 4366913"/>
              <a:gd name="connsiteX7" fmla="*/ 10135121 w 10135121"/>
              <a:gd name="connsiteY7" fmla="*/ 3758508 h 4366913"/>
              <a:gd name="connsiteX8" fmla="*/ 7895394 w 10135121"/>
              <a:gd name="connsiteY8" fmla="*/ 3758508 h 4366913"/>
              <a:gd name="connsiteX9" fmla="*/ 7895394 w 10135121"/>
              <a:gd name="connsiteY9" fmla="*/ 4366913 h 4366913"/>
              <a:gd name="connsiteX10" fmla="*/ 0 w 10135121"/>
              <a:gd name="connsiteY10" fmla="*/ 4366913 h 436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35121" h="4366913">
                <a:moveTo>
                  <a:pt x="4431029" y="312975"/>
                </a:moveTo>
                <a:cubicBezTo>
                  <a:pt x="4077523" y="312975"/>
                  <a:pt x="3790949" y="599549"/>
                  <a:pt x="3790949" y="953055"/>
                </a:cubicBezTo>
                <a:cubicBezTo>
                  <a:pt x="3790949" y="1306561"/>
                  <a:pt x="4077523" y="1593135"/>
                  <a:pt x="4431029" y="1593135"/>
                </a:cubicBezTo>
                <a:cubicBezTo>
                  <a:pt x="4784535" y="1593135"/>
                  <a:pt x="5071109" y="1306561"/>
                  <a:pt x="5071109" y="953055"/>
                </a:cubicBezTo>
                <a:cubicBezTo>
                  <a:pt x="5071109" y="599549"/>
                  <a:pt x="4784535" y="312975"/>
                  <a:pt x="4431029" y="312975"/>
                </a:cubicBezTo>
                <a:close/>
                <a:moveTo>
                  <a:pt x="0" y="0"/>
                </a:moveTo>
                <a:lnTo>
                  <a:pt x="10135121" y="0"/>
                </a:lnTo>
                <a:lnTo>
                  <a:pt x="10135121" y="3758508"/>
                </a:lnTo>
                <a:lnTo>
                  <a:pt x="7895394" y="3758508"/>
                </a:lnTo>
                <a:lnTo>
                  <a:pt x="7895394" y="4366913"/>
                </a:lnTo>
                <a:lnTo>
                  <a:pt x="0" y="4366913"/>
                </a:ln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Oval 19">
            <a:extLst>
              <a:ext uri="{FF2B5EF4-FFF2-40B4-BE49-F238E27FC236}">
                <a16:creationId xmlns:a16="http://schemas.microsoft.com/office/drawing/2014/main" id="{FC013937-206C-44FF-9AEA-A1B00622CDA1}"/>
              </a:ext>
            </a:extLst>
          </p:cNvPr>
          <p:cNvSpPr/>
          <p:nvPr/>
        </p:nvSpPr>
        <p:spPr>
          <a:xfrm>
            <a:off x="4130301" y="2102311"/>
            <a:ext cx="1280160" cy="128016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38EC1C7-1AE8-4021-8623-528B86FADBDA}"/>
              </a:ext>
            </a:extLst>
          </p:cNvPr>
          <p:cNvSpPr txBox="1"/>
          <p:nvPr/>
        </p:nvSpPr>
        <p:spPr>
          <a:xfrm>
            <a:off x="103945" y="6120057"/>
            <a:ext cx="7988300" cy="369332"/>
          </a:xfrm>
          <a:prstGeom prst="rect">
            <a:avLst/>
          </a:prstGeom>
          <a:noFill/>
        </p:spPr>
        <p:txBody>
          <a:bodyPr wrap="square">
            <a:spAutoFit/>
          </a:bodyPr>
          <a:lstStyle>
            <a:defPPr>
              <a:defRPr lang="en-US"/>
            </a:defPPr>
            <a:lvl1pPr>
              <a:defRPr>
                <a:latin typeface="Corbel" panose="020B0503020204020204" pitchFamily="34" charset="0"/>
              </a:defRPr>
            </a:lvl1pPr>
          </a:lstStyle>
          <a:p>
            <a:r>
              <a:rPr lang="en-US" dirty="0"/>
              <a:t>[Slide credit: Structured deep models: Deep learning on graphs and beyond]</a:t>
            </a:r>
          </a:p>
        </p:txBody>
      </p:sp>
      <p:sp>
        <p:nvSpPr>
          <p:cNvPr id="26" name="Oval 25">
            <a:extLst>
              <a:ext uri="{FF2B5EF4-FFF2-40B4-BE49-F238E27FC236}">
                <a16:creationId xmlns:a16="http://schemas.microsoft.com/office/drawing/2014/main" id="{FE175F24-270E-4B63-AACD-AB9D73299C6B}"/>
              </a:ext>
            </a:extLst>
          </p:cNvPr>
          <p:cNvSpPr/>
          <p:nvPr/>
        </p:nvSpPr>
        <p:spPr>
          <a:xfrm>
            <a:off x="4242817" y="2567751"/>
            <a:ext cx="91440" cy="91440"/>
          </a:xfrm>
          <a:prstGeom prst="ellipse">
            <a:avLst/>
          </a:prstGeom>
          <a:solidFill>
            <a:schemeClr val="accent4">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BBAAB7C-C648-4A42-A384-6DB039D2CA6E}"/>
              </a:ext>
            </a:extLst>
          </p:cNvPr>
          <p:cNvPicPr>
            <a:picLocks noChangeAspect="1"/>
          </p:cNvPicPr>
          <p:nvPr/>
        </p:nvPicPr>
        <p:blipFill rotWithShape="1">
          <a:blip r:embed="rId3"/>
          <a:srcRect l="24958" t="9113" r="60453" b="64961"/>
          <a:stretch/>
        </p:blipFill>
        <p:spPr>
          <a:xfrm>
            <a:off x="7123937" y="1879569"/>
            <a:ext cx="4151941" cy="3834120"/>
          </a:xfrm>
          <a:prstGeom prst="rect">
            <a:avLst/>
          </a:prstGeom>
        </p:spPr>
      </p:pic>
      <p:cxnSp>
        <p:nvCxnSpPr>
          <p:cNvPr id="40" name="Straight Connector 39">
            <a:extLst>
              <a:ext uri="{FF2B5EF4-FFF2-40B4-BE49-F238E27FC236}">
                <a16:creationId xmlns:a16="http://schemas.microsoft.com/office/drawing/2014/main" id="{5028E9B1-91AB-42B5-B01C-4E3F9EC3C219}"/>
              </a:ext>
            </a:extLst>
          </p:cNvPr>
          <p:cNvCxnSpPr>
            <a:cxnSpLocks/>
          </p:cNvCxnSpPr>
          <p:nvPr/>
        </p:nvCxnSpPr>
        <p:spPr>
          <a:xfrm flipH="1">
            <a:off x="7611681" y="2298840"/>
            <a:ext cx="1808561" cy="107599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0AD88EC-FCB3-4D15-8C11-A75D165CB63B}"/>
              </a:ext>
            </a:extLst>
          </p:cNvPr>
          <p:cNvCxnSpPr>
            <a:cxnSpLocks/>
          </p:cNvCxnSpPr>
          <p:nvPr/>
        </p:nvCxnSpPr>
        <p:spPr>
          <a:xfrm flipH="1" flipV="1">
            <a:off x="7621452" y="3473788"/>
            <a:ext cx="940119" cy="162877"/>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B01A90-035D-4641-8590-F605DB496C90}"/>
              </a:ext>
            </a:extLst>
          </p:cNvPr>
          <p:cNvCxnSpPr>
            <a:cxnSpLocks/>
          </p:cNvCxnSpPr>
          <p:nvPr/>
        </p:nvCxnSpPr>
        <p:spPr>
          <a:xfrm flipH="1" flipV="1">
            <a:off x="7488958" y="3526851"/>
            <a:ext cx="228627" cy="115792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F7A6366-9D7F-4631-97A0-0D18B799725B}"/>
              </a:ext>
            </a:extLst>
          </p:cNvPr>
          <p:cNvCxnSpPr>
            <a:cxnSpLocks/>
          </p:cNvCxnSpPr>
          <p:nvPr/>
        </p:nvCxnSpPr>
        <p:spPr>
          <a:xfrm flipH="1" flipV="1">
            <a:off x="7871586" y="4761340"/>
            <a:ext cx="1074698" cy="36856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62B033-28A4-4C54-AC0F-5E50DC9D2C45}"/>
              </a:ext>
            </a:extLst>
          </p:cNvPr>
          <p:cNvCxnSpPr>
            <a:cxnSpLocks/>
          </p:cNvCxnSpPr>
          <p:nvPr/>
        </p:nvCxnSpPr>
        <p:spPr>
          <a:xfrm flipV="1">
            <a:off x="9160596" y="4405532"/>
            <a:ext cx="443626" cy="69651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2AC9EA-A5F3-469A-862D-4140173D7B0D}"/>
              </a:ext>
            </a:extLst>
          </p:cNvPr>
          <p:cNvCxnSpPr>
            <a:cxnSpLocks/>
          </p:cNvCxnSpPr>
          <p:nvPr/>
        </p:nvCxnSpPr>
        <p:spPr>
          <a:xfrm>
            <a:off x="9735550" y="4420534"/>
            <a:ext cx="529351" cy="837962"/>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18017D6-1013-4F68-9A11-E6B265E0ACA9}"/>
              </a:ext>
            </a:extLst>
          </p:cNvPr>
          <p:cNvCxnSpPr>
            <a:cxnSpLocks/>
          </p:cNvCxnSpPr>
          <p:nvPr/>
        </p:nvCxnSpPr>
        <p:spPr>
          <a:xfrm flipV="1">
            <a:off x="9779960" y="4114066"/>
            <a:ext cx="1028700" cy="18430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CAC7FB-6B93-4413-A221-94C835B17062}"/>
              </a:ext>
            </a:extLst>
          </p:cNvPr>
          <p:cNvCxnSpPr>
            <a:cxnSpLocks/>
          </p:cNvCxnSpPr>
          <p:nvPr/>
        </p:nvCxnSpPr>
        <p:spPr>
          <a:xfrm flipV="1">
            <a:off x="9687805" y="3223241"/>
            <a:ext cx="228600" cy="99726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FBBDA9B-8667-4FE4-99CB-A9456A1D9263}"/>
              </a:ext>
            </a:extLst>
          </p:cNvPr>
          <p:cNvCxnSpPr>
            <a:cxnSpLocks/>
          </p:cNvCxnSpPr>
          <p:nvPr/>
        </p:nvCxnSpPr>
        <p:spPr>
          <a:xfrm flipH="1" flipV="1">
            <a:off x="8761975" y="3709016"/>
            <a:ext cx="794385" cy="54292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A88B3AC-B8C8-42DB-8016-09B4526ED98D}"/>
              </a:ext>
            </a:extLst>
          </p:cNvPr>
          <p:cNvCxnSpPr>
            <a:cxnSpLocks/>
          </p:cNvCxnSpPr>
          <p:nvPr/>
        </p:nvCxnSpPr>
        <p:spPr>
          <a:xfrm flipH="1" flipV="1">
            <a:off x="8724827" y="3734733"/>
            <a:ext cx="348616" cy="129444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2C518C8-9864-409E-AE4E-5D90795A0027}"/>
              </a:ext>
            </a:extLst>
          </p:cNvPr>
          <p:cNvCxnSpPr>
            <a:cxnSpLocks/>
          </p:cNvCxnSpPr>
          <p:nvPr/>
        </p:nvCxnSpPr>
        <p:spPr>
          <a:xfrm flipH="1">
            <a:off x="8804837" y="3180378"/>
            <a:ext cx="1008698" cy="42862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B06C9C2-D4EE-4AFA-A776-85335EF123AA}"/>
              </a:ext>
            </a:extLst>
          </p:cNvPr>
          <p:cNvCxnSpPr>
            <a:cxnSpLocks/>
          </p:cNvCxnSpPr>
          <p:nvPr/>
        </p:nvCxnSpPr>
        <p:spPr>
          <a:xfrm flipH="1">
            <a:off x="8781977" y="2343131"/>
            <a:ext cx="694373" cy="118872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2BC0AAF-3322-452E-90CA-F8D9BB1DDB12}"/>
              </a:ext>
            </a:extLst>
          </p:cNvPr>
          <p:cNvCxnSpPr>
            <a:cxnSpLocks/>
          </p:cNvCxnSpPr>
          <p:nvPr/>
        </p:nvCxnSpPr>
        <p:spPr>
          <a:xfrm>
            <a:off x="9607795" y="2357418"/>
            <a:ext cx="282893" cy="63150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4A4F19D-1329-42C9-8B1B-9AF1C1ADD4C4}"/>
              </a:ext>
            </a:extLst>
          </p:cNvPr>
          <p:cNvSpPr/>
          <p:nvPr/>
        </p:nvSpPr>
        <p:spPr>
          <a:xfrm>
            <a:off x="7312709" y="3279475"/>
            <a:ext cx="329184" cy="329184"/>
          </a:xfrm>
          <a:prstGeom prst="ellipse">
            <a:avLst/>
          </a:prstGeom>
          <a:solidFill>
            <a:schemeClr val="accent4">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55C1744-8BAC-4BAE-B991-2C93967A7E18}"/>
              </a:ext>
            </a:extLst>
          </p:cNvPr>
          <p:cNvSpPr/>
          <p:nvPr/>
        </p:nvSpPr>
        <p:spPr>
          <a:xfrm>
            <a:off x="9387254" y="2067895"/>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F0FAB12-029A-4AC0-94CE-9AD569951672}"/>
              </a:ext>
            </a:extLst>
          </p:cNvPr>
          <p:cNvSpPr/>
          <p:nvPr/>
        </p:nvSpPr>
        <p:spPr>
          <a:xfrm>
            <a:off x="8541130" y="3475408"/>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5335BC9-0EEB-4B90-9293-5A1A250A093D}"/>
              </a:ext>
            </a:extLst>
          </p:cNvPr>
          <p:cNvSpPr/>
          <p:nvPr/>
        </p:nvSpPr>
        <p:spPr>
          <a:xfrm>
            <a:off x="7567857" y="4553900"/>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6C99EF0-4D43-485D-823D-6225CA9A3021}"/>
              </a:ext>
            </a:extLst>
          </p:cNvPr>
          <p:cNvSpPr/>
          <p:nvPr/>
        </p:nvSpPr>
        <p:spPr>
          <a:xfrm>
            <a:off x="9761652" y="2950291"/>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C4869AE-B82A-490D-B205-F88BD4D2E995}"/>
              </a:ext>
            </a:extLst>
          </p:cNvPr>
          <p:cNvSpPr/>
          <p:nvPr/>
        </p:nvSpPr>
        <p:spPr>
          <a:xfrm>
            <a:off x="9504242" y="4164063"/>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E899D47-6D21-4DF5-94B4-42E91AFAD045}"/>
              </a:ext>
            </a:extLst>
          </p:cNvPr>
          <p:cNvSpPr/>
          <p:nvPr/>
        </p:nvSpPr>
        <p:spPr>
          <a:xfrm>
            <a:off x="10697251" y="3929200"/>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33DEFA5-B47E-4457-A3BD-15ABE8EBD900}"/>
              </a:ext>
            </a:extLst>
          </p:cNvPr>
          <p:cNvSpPr/>
          <p:nvPr/>
        </p:nvSpPr>
        <p:spPr>
          <a:xfrm>
            <a:off x="10147332" y="5210942"/>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F42BE0-4D33-4685-A517-33C523163D0C}"/>
              </a:ext>
            </a:extLst>
          </p:cNvPr>
          <p:cNvSpPr/>
          <p:nvPr/>
        </p:nvSpPr>
        <p:spPr>
          <a:xfrm>
            <a:off x="8925528" y="5009504"/>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D74A6FA-4EF9-48AC-8BB4-255D5C5667FD}"/>
              </a:ext>
            </a:extLst>
          </p:cNvPr>
          <p:cNvSpPr/>
          <p:nvPr/>
        </p:nvSpPr>
        <p:spPr>
          <a:xfrm>
            <a:off x="7161076" y="1840040"/>
            <a:ext cx="4114802" cy="411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BD954629-E192-43E3-B21A-5A08361285DB}"/>
              </a:ext>
            </a:extLst>
          </p:cNvPr>
          <p:cNvCxnSpPr>
            <a:cxnSpLocks/>
            <a:stCxn id="89" idx="0"/>
            <a:endCxn id="20" idx="0"/>
          </p:cNvCxnSpPr>
          <p:nvPr/>
        </p:nvCxnSpPr>
        <p:spPr>
          <a:xfrm flipH="1">
            <a:off x="4770381" y="1840040"/>
            <a:ext cx="4448096" cy="262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BCE2BFE-C21C-4845-89CA-80A760BB9F48}"/>
              </a:ext>
            </a:extLst>
          </p:cNvPr>
          <p:cNvCxnSpPr>
            <a:cxnSpLocks/>
            <a:endCxn id="20" idx="3"/>
          </p:cNvCxnSpPr>
          <p:nvPr/>
        </p:nvCxnSpPr>
        <p:spPr>
          <a:xfrm flipH="1" flipV="1">
            <a:off x="4317776" y="3194996"/>
            <a:ext cx="3728816" cy="23915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Graphic 42" descr="Magnifying glass with solid fill">
            <a:extLst>
              <a:ext uri="{FF2B5EF4-FFF2-40B4-BE49-F238E27FC236}">
                <a16:creationId xmlns:a16="http://schemas.microsoft.com/office/drawing/2014/main" id="{B02D6038-A537-4D02-BEAD-E381A154CF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748233" y="2067895"/>
            <a:ext cx="1329455" cy="1354406"/>
          </a:xfrm>
          <a:prstGeom prst="rect">
            <a:avLst/>
          </a:prstGeom>
        </p:spPr>
      </p:pic>
    </p:spTree>
    <p:extLst>
      <p:ext uri="{BB962C8B-B14F-4D97-AF65-F5344CB8AC3E}">
        <p14:creationId xmlns:p14="http://schemas.microsoft.com/office/powerpoint/2010/main" val="1847056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7A914-8B71-4C25-B1D5-6CC0D58F26F8}"/>
              </a:ext>
            </a:extLst>
          </p:cNvPr>
          <p:cNvSpPr>
            <a:spLocks noGrp="1"/>
          </p:cNvSpPr>
          <p:nvPr>
            <p:ph type="sldNum" sz="quarter" idx="12"/>
          </p:nvPr>
        </p:nvSpPr>
        <p:spPr/>
        <p:txBody>
          <a:bodyPr/>
          <a:lstStyle/>
          <a:p>
            <a:fld id="{48F63A3B-78C7-47BE-AE5E-E10140E04643}" type="slidenum">
              <a:rPr lang="en-US" smtClean="0"/>
              <a:pPr/>
              <a:t>12</a:t>
            </a:fld>
            <a:endParaRPr lang="en-US" dirty="0"/>
          </a:p>
        </p:txBody>
      </p:sp>
      <p:sp>
        <p:nvSpPr>
          <p:cNvPr id="4" name="Title 3">
            <a:extLst>
              <a:ext uri="{FF2B5EF4-FFF2-40B4-BE49-F238E27FC236}">
                <a16:creationId xmlns:a16="http://schemas.microsoft.com/office/drawing/2014/main" id="{C89DF920-5BA9-4E72-940C-B8E0EF88EB68}"/>
              </a:ext>
            </a:extLst>
          </p:cNvPr>
          <p:cNvSpPr>
            <a:spLocks noGrp="1"/>
          </p:cNvSpPr>
          <p:nvPr>
            <p:ph type="title"/>
          </p:nvPr>
        </p:nvSpPr>
        <p:spPr/>
        <p:txBody>
          <a:bodyPr>
            <a:normAutofit fontScale="90000"/>
          </a:bodyPr>
          <a:lstStyle/>
          <a:p>
            <a:r>
              <a:rPr lang="en-US" dirty="0"/>
              <a:t>What are Graph Neural Networks (GNNs)?</a:t>
            </a:r>
          </a:p>
        </p:txBody>
      </p:sp>
      <p:pic>
        <p:nvPicPr>
          <p:cNvPr id="10" name="Picture 9">
            <a:extLst>
              <a:ext uri="{FF2B5EF4-FFF2-40B4-BE49-F238E27FC236}">
                <a16:creationId xmlns:a16="http://schemas.microsoft.com/office/drawing/2014/main" id="{66FC3AFE-6F65-4A12-8F51-ED5131D33B9A}"/>
              </a:ext>
            </a:extLst>
          </p:cNvPr>
          <p:cNvPicPr>
            <a:picLocks noChangeAspect="1"/>
          </p:cNvPicPr>
          <p:nvPr/>
        </p:nvPicPr>
        <p:blipFill>
          <a:blip r:embed="rId3"/>
          <a:stretch>
            <a:fillRect/>
          </a:stretch>
        </p:blipFill>
        <p:spPr>
          <a:xfrm>
            <a:off x="2120768" y="1770840"/>
            <a:ext cx="8269572" cy="4297264"/>
          </a:xfrm>
          <a:prstGeom prst="rect">
            <a:avLst/>
          </a:prstGeom>
        </p:spPr>
      </p:pic>
      <p:pic>
        <p:nvPicPr>
          <p:cNvPr id="7" name="Picture 6">
            <a:extLst>
              <a:ext uri="{FF2B5EF4-FFF2-40B4-BE49-F238E27FC236}">
                <a16:creationId xmlns:a16="http://schemas.microsoft.com/office/drawing/2014/main" id="{B7F834B8-77E9-498E-85B7-CBA4EBF9EF5B}"/>
              </a:ext>
            </a:extLst>
          </p:cNvPr>
          <p:cNvPicPr>
            <a:picLocks noChangeAspect="1"/>
          </p:cNvPicPr>
          <p:nvPr/>
        </p:nvPicPr>
        <p:blipFill>
          <a:blip r:embed="rId4"/>
          <a:stretch>
            <a:fillRect/>
          </a:stretch>
        </p:blipFill>
        <p:spPr>
          <a:xfrm>
            <a:off x="654021" y="1711869"/>
            <a:ext cx="1329455" cy="1097236"/>
          </a:xfrm>
          <a:prstGeom prst="rect">
            <a:avLst/>
          </a:prstGeom>
        </p:spPr>
      </p:pic>
      <p:pic>
        <p:nvPicPr>
          <p:cNvPr id="9" name="Picture 8">
            <a:extLst>
              <a:ext uri="{FF2B5EF4-FFF2-40B4-BE49-F238E27FC236}">
                <a16:creationId xmlns:a16="http://schemas.microsoft.com/office/drawing/2014/main" id="{67E3F978-882D-4BCB-B90F-4ECCFBE21774}"/>
              </a:ext>
            </a:extLst>
          </p:cNvPr>
          <p:cNvPicPr>
            <a:picLocks noChangeAspect="1"/>
          </p:cNvPicPr>
          <p:nvPr/>
        </p:nvPicPr>
        <p:blipFill>
          <a:blip r:embed="rId5"/>
          <a:stretch>
            <a:fillRect/>
          </a:stretch>
        </p:blipFill>
        <p:spPr>
          <a:xfrm>
            <a:off x="727225" y="3382471"/>
            <a:ext cx="1183049" cy="1007009"/>
          </a:xfrm>
          <a:prstGeom prst="rect">
            <a:avLst/>
          </a:prstGeom>
        </p:spPr>
      </p:pic>
      <p:sp>
        <p:nvSpPr>
          <p:cNvPr id="19" name="Freeform: Shape 18">
            <a:extLst>
              <a:ext uri="{FF2B5EF4-FFF2-40B4-BE49-F238E27FC236}">
                <a16:creationId xmlns:a16="http://schemas.microsoft.com/office/drawing/2014/main" id="{5FCEA31B-2C98-46CC-8341-8658FE4817AD}"/>
              </a:ext>
            </a:extLst>
          </p:cNvPr>
          <p:cNvSpPr/>
          <p:nvPr/>
        </p:nvSpPr>
        <p:spPr>
          <a:xfrm>
            <a:off x="342901" y="1770840"/>
            <a:ext cx="10135121" cy="4366913"/>
          </a:xfrm>
          <a:custGeom>
            <a:avLst/>
            <a:gdLst>
              <a:gd name="connsiteX0" fmla="*/ 4431029 w 10135121"/>
              <a:gd name="connsiteY0" fmla="*/ 312975 h 4366913"/>
              <a:gd name="connsiteX1" fmla="*/ 3790949 w 10135121"/>
              <a:gd name="connsiteY1" fmla="*/ 953055 h 4366913"/>
              <a:gd name="connsiteX2" fmla="*/ 4431029 w 10135121"/>
              <a:gd name="connsiteY2" fmla="*/ 1593135 h 4366913"/>
              <a:gd name="connsiteX3" fmla="*/ 5071109 w 10135121"/>
              <a:gd name="connsiteY3" fmla="*/ 953055 h 4366913"/>
              <a:gd name="connsiteX4" fmla="*/ 4431029 w 10135121"/>
              <a:gd name="connsiteY4" fmla="*/ 312975 h 4366913"/>
              <a:gd name="connsiteX5" fmla="*/ 0 w 10135121"/>
              <a:gd name="connsiteY5" fmla="*/ 0 h 4366913"/>
              <a:gd name="connsiteX6" fmla="*/ 10135121 w 10135121"/>
              <a:gd name="connsiteY6" fmla="*/ 0 h 4366913"/>
              <a:gd name="connsiteX7" fmla="*/ 10135121 w 10135121"/>
              <a:gd name="connsiteY7" fmla="*/ 3758508 h 4366913"/>
              <a:gd name="connsiteX8" fmla="*/ 7895394 w 10135121"/>
              <a:gd name="connsiteY8" fmla="*/ 3758508 h 4366913"/>
              <a:gd name="connsiteX9" fmla="*/ 7895394 w 10135121"/>
              <a:gd name="connsiteY9" fmla="*/ 4366913 h 4366913"/>
              <a:gd name="connsiteX10" fmla="*/ 0 w 10135121"/>
              <a:gd name="connsiteY10" fmla="*/ 4366913 h 436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35121" h="4366913">
                <a:moveTo>
                  <a:pt x="4431029" y="312975"/>
                </a:moveTo>
                <a:cubicBezTo>
                  <a:pt x="4077523" y="312975"/>
                  <a:pt x="3790949" y="599549"/>
                  <a:pt x="3790949" y="953055"/>
                </a:cubicBezTo>
                <a:cubicBezTo>
                  <a:pt x="3790949" y="1306561"/>
                  <a:pt x="4077523" y="1593135"/>
                  <a:pt x="4431029" y="1593135"/>
                </a:cubicBezTo>
                <a:cubicBezTo>
                  <a:pt x="4784535" y="1593135"/>
                  <a:pt x="5071109" y="1306561"/>
                  <a:pt x="5071109" y="953055"/>
                </a:cubicBezTo>
                <a:cubicBezTo>
                  <a:pt x="5071109" y="599549"/>
                  <a:pt x="4784535" y="312975"/>
                  <a:pt x="4431029" y="312975"/>
                </a:cubicBezTo>
                <a:close/>
                <a:moveTo>
                  <a:pt x="0" y="0"/>
                </a:moveTo>
                <a:lnTo>
                  <a:pt x="10135121" y="0"/>
                </a:lnTo>
                <a:lnTo>
                  <a:pt x="10135121" y="3758508"/>
                </a:lnTo>
                <a:lnTo>
                  <a:pt x="7895394" y="3758508"/>
                </a:lnTo>
                <a:lnTo>
                  <a:pt x="7895394" y="4366913"/>
                </a:lnTo>
                <a:lnTo>
                  <a:pt x="0" y="4366913"/>
                </a:ln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Oval 19">
            <a:extLst>
              <a:ext uri="{FF2B5EF4-FFF2-40B4-BE49-F238E27FC236}">
                <a16:creationId xmlns:a16="http://schemas.microsoft.com/office/drawing/2014/main" id="{FC013937-206C-44FF-9AEA-A1B00622CDA1}"/>
              </a:ext>
            </a:extLst>
          </p:cNvPr>
          <p:cNvSpPr/>
          <p:nvPr/>
        </p:nvSpPr>
        <p:spPr>
          <a:xfrm>
            <a:off x="4130301" y="1664161"/>
            <a:ext cx="1280160" cy="128016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38EC1C7-1AE8-4021-8623-528B86FADBDA}"/>
              </a:ext>
            </a:extLst>
          </p:cNvPr>
          <p:cNvSpPr txBox="1"/>
          <p:nvPr/>
        </p:nvSpPr>
        <p:spPr>
          <a:xfrm>
            <a:off x="103945" y="6120057"/>
            <a:ext cx="7988300" cy="369332"/>
          </a:xfrm>
          <a:prstGeom prst="rect">
            <a:avLst/>
          </a:prstGeom>
          <a:noFill/>
        </p:spPr>
        <p:txBody>
          <a:bodyPr wrap="square">
            <a:spAutoFit/>
          </a:bodyPr>
          <a:lstStyle>
            <a:defPPr>
              <a:defRPr lang="en-US"/>
            </a:defPPr>
            <a:lvl1pPr>
              <a:defRPr>
                <a:latin typeface="Corbel" panose="020B0503020204020204" pitchFamily="34" charset="0"/>
              </a:defRPr>
            </a:lvl1pPr>
          </a:lstStyle>
          <a:p>
            <a:r>
              <a:rPr lang="en-US" dirty="0"/>
              <a:t>[Slide credit: Structured deep models: Deep learning on graphs and beyond]</a:t>
            </a:r>
          </a:p>
        </p:txBody>
      </p:sp>
      <p:sp>
        <p:nvSpPr>
          <p:cNvPr id="26" name="Oval 25">
            <a:extLst>
              <a:ext uri="{FF2B5EF4-FFF2-40B4-BE49-F238E27FC236}">
                <a16:creationId xmlns:a16="http://schemas.microsoft.com/office/drawing/2014/main" id="{FE175F24-270E-4B63-AACD-AB9D73299C6B}"/>
              </a:ext>
            </a:extLst>
          </p:cNvPr>
          <p:cNvSpPr/>
          <p:nvPr/>
        </p:nvSpPr>
        <p:spPr>
          <a:xfrm>
            <a:off x="4242817" y="2129601"/>
            <a:ext cx="91440" cy="91440"/>
          </a:xfrm>
          <a:prstGeom prst="ellipse">
            <a:avLst/>
          </a:prstGeom>
          <a:solidFill>
            <a:schemeClr val="accent4">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BBAAB7C-C648-4A42-A384-6DB039D2CA6E}"/>
              </a:ext>
            </a:extLst>
          </p:cNvPr>
          <p:cNvPicPr>
            <a:picLocks noChangeAspect="1"/>
          </p:cNvPicPr>
          <p:nvPr/>
        </p:nvPicPr>
        <p:blipFill rotWithShape="1">
          <a:blip r:embed="rId3"/>
          <a:srcRect l="24958" t="9113" r="60453" b="64961"/>
          <a:stretch/>
        </p:blipFill>
        <p:spPr>
          <a:xfrm>
            <a:off x="7123937" y="1879569"/>
            <a:ext cx="4151941" cy="3834120"/>
          </a:xfrm>
          <a:prstGeom prst="rect">
            <a:avLst/>
          </a:prstGeom>
        </p:spPr>
      </p:pic>
      <p:cxnSp>
        <p:nvCxnSpPr>
          <p:cNvPr id="40" name="Straight Connector 39">
            <a:extLst>
              <a:ext uri="{FF2B5EF4-FFF2-40B4-BE49-F238E27FC236}">
                <a16:creationId xmlns:a16="http://schemas.microsoft.com/office/drawing/2014/main" id="{5028E9B1-91AB-42B5-B01C-4E3F9EC3C219}"/>
              </a:ext>
            </a:extLst>
          </p:cNvPr>
          <p:cNvCxnSpPr>
            <a:cxnSpLocks/>
          </p:cNvCxnSpPr>
          <p:nvPr/>
        </p:nvCxnSpPr>
        <p:spPr>
          <a:xfrm flipH="1">
            <a:off x="7611681" y="2298840"/>
            <a:ext cx="1808561" cy="107599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0AD88EC-FCB3-4D15-8C11-A75D165CB63B}"/>
              </a:ext>
            </a:extLst>
          </p:cNvPr>
          <p:cNvCxnSpPr>
            <a:cxnSpLocks/>
          </p:cNvCxnSpPr>
          <p:nvPr/>
        </p:nvCxnSpPr>
        <p:spPr>
          <a:xfrm flipH="1" flipV="1">
            <a:off x="7621452" y="3473788"/>
            <a:ext cx="940119" cy="162877"/>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B01A90-035D-4641-8590-F605DB496C90}"/>
              </a:ext>
            </a:extLst>
          </p:cNvPr>
          <p:cNvCxnSpPr>
            <a:cxnSpLocks/>
          </p:cNvCxnSpPr>
          <p:nvPr/>
        </p:nvCxnSpPr>
        <p:spPr>
          <a:xfrm flipH="1" flipV="1">
            <a:off x="7488958" y="3526851"/>
            <a:ext cx="228627" cy="115792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F7A6366-9D7F-4631-97A0-0D18B799725B}"/>
              </a:ext>
            </a:extLst>
          </p:cNvPr>
          <p:cNvCxnSpPr>
            <a:cxnSpLocks/>
          </p:cNvCxnSpPr>
          <p:nvPr/>
        </p:nvCxnSpPr>
        <p:spPr>
          <a:xfrm flipH="1" flipV="1">
            <a:off x="7871586" y="4761340"/>
            <a:ext cx="1074698" cy="36856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62B033-28A4-4C54-AC0F-5E50DC9D2C45}"/>
              </a:ext>
            </a:extLst>
          </p:cNvPr>
          <p:cNvCxnSpPr>
            <a:cxnSpLocks/>
          </p:cNvCxnSpPr>
          <p:nvPr/>
        </p:nvCxnSpPr>
        <p:spPr>
          <a:xfrm flipV="1">
            <a:off x="9160596" y="4405532"/>
            <a:ext cx="443626" cy="69651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2AC9EA-A5F3-469A-862D-4140173D7B0D}"/>
              </a:ext>
            </a:extLst>
          </p:cNvPr>
          <p:cNvCxnSpPr>
            <a:cxnSpLocks/>
          </p:cNvCxnSpPr>
          <p:nvPr/>
        </p:nvCxnSpPr>
        <p:spPr>
          <a:xfrm>
            <a:off x="9735550" y="4420534"/>
            <a:ext cx="529351" cy="837962"/>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18017D6-1013-4F68-9A11-E6B265E0ACA9}"/>
              </a:ext>
            </a:extLst>
          </p:cNvPr>
          <p:cNvCxnSpPr>
            <a:cxnSpLocks/>
          </p:cNvCxnSpPr>
          <p:nvPr/>
        </p:nvCxnSpPr>
        <p:spPr>
          <a:xfrm flipV="1">
            <a:off x="9779960" y="4114066"/>
            <a:ext cx="1028700" cy="18430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CAC7FB-6B93-4413-A221-94C835B17062}"/>
              </a:ext>
            </a:extLst>
          </p:cNvPr>
          <p:cNvCxnSpPr>
            <a:cxnSpLocks/>
          </p:cNvCxnSpPr>
          <p:nvPr/>
        </p:nvCxnSpPr>
        <p:spPr>
          <a:xfrm flipV="1">
            <a:off x="9687805" y="3223241"/>
            <a:ext cx="228600" cy="99726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FBBDA9B-8667-4FE4-99CB-A9456A1D9263}"/>
              </a:ext>
            </a:extLst>
          </p:cNvPr>
          <p:cNvCxnSpPr>
            <a:cxnSpLocks/>
          </p:cNvCxnSpPr>
          <p:nvPr/>
        </p:nvCxnSpPr>
        <p:spPr>
          <a:xfrm flipH="1" flipV="1">
            <a:off x="8761975" y="3709016"/>
            <a:ext cx="794385" cy="54292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A88B3AC-B8C8-42DB-8016-09B4526ED98D}"/>
              </a:ext>
            </a:extLst>
          </p:cNvPr>
          <p:cNvCxnSpPr>
            <a:cxnSpLocks/>
          </p:cNvCxnSpPr>
          <p:nvPr/>
        </p:nvCxnSpPr>
        <p:spPr>
          <a:xfrm flipH="1" flipV="1">
            <a:off x="8724827" y="3734733"/>
            <a:ext cx="348616" cy="129444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2C518C8-9864-409E-AE4E-5D90795A0027}"/>
              </a:ext>
            </a:extLst>
          </p:cNvPr>
          <p:cNvCxnSpPr>
            <a:cxnSpLocks/>
          </p:cNvCxnSpPr>
          <p:nvPr/>
        </p:nvCxnSpPr>
        <p:spPr>
          <a:xfrm flipH="1">
            <a:off x="8804837" y="3180378"/>
            <a:ext cx="1008698" cy="42862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B06C9C2-D4EE-4AFA-A776-85335EF123AA}"/>
              </a:ext>
            </a:extLst>
          </p:cNvPr>
          <p:cNvCxnSpPr>
            <a:cxnSpLocks/>
          </p:cNvCxnSpPr>
          <p:nvPr/>
        </p:nvCxnSpPr>
        <p:spPr>
          <a:xfrm flipH="1">
            <a:off x="8781977" y="2343131"/>
            <a:ext cx="694373" cy="118872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2BC0AAF-3322-452E-90CA-F8D9BB1DDB12}"/>
              </a:ext>
            </a:extLst>
          </p:cNvPr>
          <p:cNvCxnSpPr>
            <a:cxnSpLocks/>
          </p:cNvCxnSpPr>
          <p:nvPr/>
        </p:nvCxnSpPr>
        <p:spPr>
          <a:xfrm>
            <a:off x="9607795" y="2357418"/>
            <a:ext cx="282893" cy="63150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4A4F19D-1329-42C9-8B1B-9AF1C1ADD4C4}"/>
              </a:ext>
            </a:extLst>
          </p:cNvPr>
          <p:cNvSpPr/>
          <p:nvPr/>
        </p:nvSpPr>
        <p:spPr>
          <a:xfrm>
            <a:off x="7312709" y="3279475"/>
            <a:ext cx="329184" cy="329184"/>
          </a:xfrm>
          <a:prstGeom prst="ellipse">
            <a:avLst/>
          </a:prstGeom>
          <a:solidFill>
            <a:schemeClr val="accent4">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55C1744-8BAC-4BAE-B991-2C93967A7E18}"/>
              </a:ext>
            </a:extLst>
          </p:cNvPr>
          <p:cNvSpPr/>
          <p:nvPr/>
        </p:nvSpPr>
        <p:spPr>
          <a:xfrm>
            <a:off x="9387254" y="2067895"/>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F0FAB12-029A-4AC0-94CE-9AD569951672}"/>
              </a:ext>
            </a:extLst>
          </p:cNvPr>
          <p:cNvSpPr/>
          <p:nvPr/>
        </p:nvSpPr>
        <p:spPr>
          <a:xfrm>
            <a:off x="8541130" y="3475408"/>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5335BC9-0EEB-4B90-9293-5A1A250A093D}"/>
              </a:ext>
            </a:extLst>
          </p:cNvPr>
          <p:cNvSpPr/>
          <p:nvPr/>
        </p:nvSpPr>
        <p:spPr>
          <a:xfrm>
            <a:off x="7567857" y="4553900"/>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6C99EF0-4D43-485D-823D-6225CA9A3021}"/>
              </a:ext>
            </a:extLst>
          </p:cNvPr>
          <p:cNvSpPr/>
          <p:nvPr/>
        </p:nvSpPr>
        <p:spPr>
          <a:xfrm>
            <a:off x="9761652" y="2950291"/>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C4869AE-B82A-490D-B205-F88BD4D2E995}"/>
              </a:ext>
            </a:extLst>
          </p:cNvPr>
          <p:cNvSpPr/>
          <p:nvPr/>
        </p:nvSpPr>
        <p:spPr>
          <a:xfrm>
            <a:off x="9504242" y="4164063"/>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E899D47-6D21-4DF5-94B4-42E91AFAD045}"/>
              </a:ext>
            </a:extLst>
          </p:cNvPr>
          <p:cNvSpPr/>
          <p:nvPr/>
        </p:nvSpPr>
        <p:spPr>
          <a:xfrm>
            <a:off x="10697251" y="3929200"/>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33DEFA5-B47E-4457-A3BD-15ABE8EBD900}"/>
              </a:ext>
            </a:extLst>
          </p:cNvPr>
          <p:cNvSpPr/>
          <p:nvPr/>
        </p:nvSpPr>
        <p:spPr>
          <a:xfrm>
            <a:off x="10147332" y="5210942"/>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F42BE0-4D33-4685-A517-33C523163D0C}"/>
              </a:ext>
            </a:extLst>
          </p:cNvPr>
          <p:cNvSpPr/>
          <p:nvPr/>
        </p:nvSpPr>
        <p:spPr>
          <a:xfrm>
            <a:off x="8925528" y="5009504"/>
            <a:ext cx="329184" cy="329184"/>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D74A6FA-4EF9-48AC-8BB4-255D5C5667FD}"/>
              </a:ext>
            </a:extLst>
          </p:cNvPr>
          <p:cNvSpPr/>
          <p:nvPr/>
        </p:nvSpPr>
        <p:spPr>
          <a:xfrm>
            <a:off x="7161076" y="1840040"/>
            <a:ext cx="4114802" cy="411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Magnifying glass with solid fill">
            <a:extLst>
              <a:ext uri="{FF2B5EF4-FFF2-40B4-BE49-F238E27FC236}">
                <a16:creationId xmlns:a16="http://schemas.microsoft.com/office/drawing/2014/main" id="{B02D6038-A537-4D02-BEAD-E381A154CF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748233" y="1629745"/>
            <a:ext cx="1329455" cy="1354406"/>
          </a:xfrm>
          <a:prstGeom prst="rect">
            <a:avLst/>
          </a:prstGeom>
        </p:spPr>
      </p:pic>
      <p:sp>
        <p:nvSpPr>
          <p:cNvPr id="39" name="Rectangle 38">
            <a:extLst>
              <a:ext uri="{FF2B5EF4-FFF2-40B4-BE49-F238E27FC236}">
                <a16:creationId xmlns:a16="http://schemas.microsoft.com/office/drawing/2014/main" id="{4AB3D03F-D772-4B33-A1E5-30EC2A8A0D7A}"/>
              </a:ext>
            </a:extLst>
          </p:cNvPr>
          <p:cNvSpPr/>
          <p:nvPr/>
        </p:nvSpPr>
        <p:spPr>
          <a:xfrm>
            <a:off x="341645" y="4232798"/>
            <a:ext cx="6235577" cy="16019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en-US" sz="1500" b="1" dirty="0">
              <a:solidFill>
                <a:schemeClr val="tx1"/>
              </a:solidFill>
              <a:latin typeface="Corbel" panose="020B0503020204020204" pitchFamily="34" charset="0"/>
            </a:endParaRPr>
          </a:p>
        </p:txBody>
      </p:sp>
      <p:sp>
        <p:nvSpPr>
          <p:cNvPr id="41" name="Rectangle 40">
            <a:extLst>
              <a:ext uri="{FF2B5EF4-FFF2-40B4-BE49-F238E27FC236}">
                <a16:creationId xmlns:a16="http://schemas.microsoft.com/office/drawing/2014/main" id="{2FC7C76C-6473-4F06-B3AD-FCA9E2637821}"/>
              </a:ext>
            </a:extLst>
          </p:cNvPr>
          <p:cNvSpPr/>
          <p:nvPr/>
        </p:nvSpPr>
        <p:spPr>
          <a:xfrm>
            <a:off x="341645" y="1660661"/>
            <a:ext cx="6235577" cy="2057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en-US" sz="1500" b="1" dirty="0">
              <a:solidFill>
                <a:schemeClr val="tx1"/>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DBEBC77-62D7-4CFA-A848-C246B6DD6855}"/>
                  </a:ext>
                </a:extLst>
              </p:cNvPr>
              <p:cNvSpPr txBox="1"/>
              <p:nvPr/>
            </p:nvSpPr>
            <p:spPr>
              <a:xfrm>
                <a:off x="1733198" y="2261448"/>
                <a:ext cx="2601931" cy="3776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54" i="1" smtClean="0">
                          <a:latin typeface="Cambria Math" panose="02040503050406030204" pitchFamily="18" charset="0"/>
                        </a:rPr>
                        <m:t>=</m:t>
                      </m:r>
                      <m:r>
                        <a:rPr lang="en-US" sz="1854" i="1" smtClean="0">
                          <a:latin typeface="Cambria Math" panose="02040503050406030204" pitchFamily="18" charset="0"/>
                        </a:rPr>
                        <m:t>𝜙</m:t>
                      </m:r>
                      <m:d>
                        <m:dPr>
                          <m:ctrlPr>
                            <a:rPr lang="en-US" sz="1854" i="1">
                              <a:latin typeface="Cambria Math" panose="02040503050406030204" pitchFamily="18" charset="0"/>
                            </a:rPr>
                          </m:ctrlPr>
                        </m:dPr>
                        <m:e>
                          <m:r>
                            <a:rPr lang="en-US" sz="1854" b="0" i="1" smtClean="0">
                              <a:latin typeface="Cambria Math" panose="02040503050406030204" pitchFamily="18" charset="0"/>
                            </a:rPr>
                            <m:t>..</m:t>
                          </m:r>
                          <m:r>
                            <a:rPr lang="en-US" sz="1854" i="1">
                              <a:latin typeface="Cambria Math" panose="02040503050406030204" pitchFamily="18" charset="0"/>
                            </a:rPr>
                            <m:t>...........</m:t>
                          </m:r>
                          <m:r>
                            <a:rPr lang="en-US" sz="1854" b="0" i="1" smtClean="0">
                              <a:latin typeface="Cambria Math" panose="02040503050406030204" pitchFamily="18" charset="0"/>
                            </a:rPr>
                            <m:t>,</m:t>
                          </m:r>
                          <m:r>
                            <a:rPr lang="en-US" sz="1854" i="1">
                              <a:latin typeface="Cambria Math" panose="02040503050406030204" pitchFamily="18" charset="0"/>
                            </a:rPr>
                            <m:t>......</m:t>
                          </m:r>
                        </m:e>
                      </m:d>
                    </m:oMath>
                  </m:oMathPara>
                </a14:m>
                <a:endParaRPr lang="en-US" sz="1854" dirty="0"/>
              </a:p>
            </p:txBody>
          </p:sp>
        </mc:Choice>
        <mc:Fallback xmlns="">
          <p:sp>
            <p:nvSpPr>
              <p:cNvPr id="42" name="TextBox 41">
                <a:extLst>
                  <a:ext uri="{FF2B5EF4-FFF2-40B4-BE49-F238E27FC236}">
                    <a16:creationId xmlns:a16="http://schemas.microsoft.com/office/drawing/2014/main" id="{BDBEBC77-62D7-4CFA-A848-C246B6DD6855}"/>
                  </a:ext>
                </a:extLst>
              </p:cNvPr>
              <p:cNvSpPr txBox="1">
                <a:spLocks noRot="1" noChangeAspect="1" noMove="1" noResize="1" noEditPoints="1" noAdjustHandles="1" noChangeArrowheads="1" noChangeShapeType="1" noTextEdit="1"/>
              </p:cNvSpPr>
              <p:nvPr/>
            </p:nvSpPr>
            <p:spPr>
              <a:xfrm>
                <a:off x="1733198" y="2261448"/>
                <a:ext cx="2601931" cy="377667"/>
              </a:xfrm>
              <a:prstGeom prst="rect">
                <a:avLst/>
              </a:prstGeom>
              <a:blipFill>
                <a:blip r:embed="rId8"/>
                <a:stretch>
                  <a:fillRect b="-11290"/>
                </a:stretch>
              </a:blipFill>
            </p:spPr>
            <p:txBody>
              <a:bodyPr/>
              <a:lstStyle/>
              <a:p>
                <a:r>
                  <a:rPr lang="en-US">
                    <a:noFill/>
                  </a:rPr>
                  <a:t> </a:t>
                </a:r>
              </a:p>
            </p:txBody>
          </p:sp>
        </mc:Fallback>
      </mc:AlternateContent>
      <p:graphicFrame>
        <p:nvGraphicFramePr>
          <p:cNvPr id="45" name="Table 87">
            <a:extLst>
              <a:ext uri="{FF2B5EF4-FFF2-40B4-BE49-F238E27FC236}">
                <a16:creationId xmlns:a16="http://schemas.microsoft.com/office/drawing/2014/main" id="{F4AE46DE-77AF-4505-A956-A0061ED71F18}"/>
              </a:ext>
            </a:extLst>
          </p:cNvPr>
          <p:cNvGraphicFramePr>
            <a:graphicFrameLocks noGrp="1"/>
          </p:cNvGraphicFramePr>
          <p:nvPr/>
        </p:nvGraphicFramePr>
        <p:xfrm>
          <a:off x="2436314" y="2914867"/>
          <a:ext cx="1622460" cy="289560"/>
        </p:xfrm>
        <a:graphic>
          <a:graphicData uri="http://schemas.openxmlformats.org/drawingml/2006/table">
            <a:tbl>
              <a:tblPr bandRow="1">
                <a:tableStyleId>{5C22544A-7EE6-4342-B048-85BDC9FD1C3A}</a:tableStyleId>
              </a:tblPr>
              <a:tblGrid>
                <a:gridCol w="270410">
                  <a:extLst>
                    <a:ext uri="{9D8B030D-6E8A-4147-A177-3AD203B41FA5}">
                      <a16:colId xmlns:a16="http://schemas.microsoft.com/office/drawing/2014/main" val="2875454984"/>
                    </a:ext>
                  </a:extLst>
                </a:gridCol>
                <a:gridCol w="270410">
                  <a:extLst>
                    <a:ext uri="{9D8B030D-6E8A-4147-A177-3AD203B41FA5}">
                      <a16:colId xmlns:a16="http://schemas.microsoft.com/office/drawing/2014/main" val="1264852518"/>
                    </a:ext>
                  </a:extLst>
                </a:gridCol>
                <a:gridCol w="270410">
                  <a:extLst>
                    <a:ext uri="{9D8B030D-6E8A-4147-A177-3AD203B41FA5}">
                      <a16:colId xmlns:a16="http://schemas.microsoft.com/office/drawing/2014/main" val="967457876"/>
                    </a:ext>
                  </a:extLst>
                </a:gridCol>
                <a:gridCol w="270410">
                  <a:extLst>
                    <a:ext uri="{9D8B030D-6E8A-4147-A177-3AD203B41FA5}">
                      <a16:colId xmlns:a16="http://schemas.microsoft.com/office/drawing/2014/main" val="2153091517"/>
                    </a:ext>
                  </a:extLst>
                </a:gridCol>
                <a:gridCol w="270410">
                  <a:extLst>
                    <a:ext uri="{9D8B030D-6E8A-4147-A177-3AD203B41FA5}">
                      <a16:colId xmlns:a16="http://schemas.microsoft.com/office/drawing/2014/main" val="872198577"/>
                    </a:ext>
                  </a:extLst>
                </a:gridCol>
                <a:gridCol w="270410">
                  <a:extLst>
                    <a:ext uri="{9D8B030D-6E8A-4147-A177-3AD203B41FA5}">
                      <a16:colId xmlns:a16="http://schemas.microsoft.com/office/drawing/2014/main" val="682304705"/>
                    </a:ext>
                  </a:extLst>
                </a:gridCol>
              </a:tblGrid>
              <a:tr h="282518">
                <a:tc>
                  <a:txBody>
                    <a:bodyPr/>
                    <a:lstStyle/>
                    <a:p>
                      <a:endParaRPr lang="en-US" sz="1900" dirty="0"/>
                    </a:p>
                  </a:txBody>
                  <a:tcPr marL="0" marR="0" marT="0" marB="0">
                    <a:solidFill>
                      <a:schemeClr val="accent6">
                        <a:lumMod val="60000"/>
                        <a:lumOff val="40000"/>
                      </a:schemeClr>
                    </a:solidFill>
                  </a:tcPr>
                </a:tc>
                <a:tc>
                  <a:txBody>
                    <a:bodyPr/>
                    <a:lstStyle/>
                    <a:p>
                      <a:endParaRPr lang="en-US" sz="1900" dirty="0"/>
                    </a:p>
                  </a:txBody>
                  <a:tcPr marL="0" marR="0" marT="0" marB="0">
                    <a:solidFill>
                      <a:schemeClr val="accent6">
                        <a:lumMod val="60000"/>
                        <a:lumOff val="40000"/>
                      </a:schemeClr>
                    </a:solidFill>
                  </a:tcPr>
                </a:tc>
                <a:tc>
                  <a:txBody>
                    <a:bodyPr/>
                    <a:lstStyle/>
                    <a:p>
                      <a:endParaRPr lang="en-US" sz="1900" dirty="0"/>
                    </a:p>
                  </a:txBody>
                  <a:tcPr marL="0" marR="0" marT="0" marB="0">
                    <a:solidFill>
                      <a:schemeClr val="accent6">
                        <a:lumMod val="60000"/>
                        <a:lumOff val="40000"/>
                      </a:schemeClr>
                    </a:solidFill>
                  </a:tcPr>
                </a:tc>
                <a:tc>
                  <a:txBody>
                    <a:bodyPr/>
                    <a:lstStyle/>
                    <a:p>
                      <a:endParaRPr lang="en-US" sz="1900" dirty="0"/>
                    </a:p>
                  </a:txBody>
                  <a:tcPr marL="0" marR="0" marT="0" marB="0">
                    <a:solidFill>
                      <a:schemeClr val="accent6">
                        <a:lumMod val="60000"/>
                        <a:lumOff val="40000"/>
                      </a:schemeClr>
                    </a:solidFill>
                  </a:tcPr>
                </a:tc>
                <a:tc>
                  <a:txBody>
                    <a:bodyPr/>
                    <a:lstStyle/>
                    <a:p>
                      <a:endParaRPr lang="en-US" sz="1900" dirty="0"/>
                    </a:p>
                  </a:txBody>
                  <a:tcPr marL="0" marR="0" marT="0" marB="0">
                    <a:solidFill>
                      <a:schemeClr val="accent6">
                        <a:lumMod val="60000"/>
                        <a:lumOff val="40000"/>
                      </a:schemeClr>
                    </a:solidFill>
                  </a:tcPr>
                </a:tc>
                <a:tc>
                  <a:txBody>
                    <a:bodyPr/>
                    <a:lstStyle/>
                    <a:p>
                      <a:endParaRPr lang="en-US" sz="1900" dirty="0"/>
                    </a:p>
                  </a:txBody>
                  <a:tcPr marL="0" marR="0" marT="0" marB="0">
                    <a:solidFill>
                      <a:schemeClr val="accent6">
                        <a:lumMod val="60000"/>
                        <a:lumOff val="40000"/>
                      </a:schemeClr>
                    </a:solidFill>
                  </a:tcPr>
                </a:tc>
                <a:extLst>
                  <a:ext uri="{0D108BD9-81ED-4DB2-BD59-A6C34878D82A}">
                    <a16:rowId xmlns:a16="http://schemas.microsoft.com/office/drawing/2014/main" val="3141466934"/>
                  </a:ext>
                </a:extLst>
              </a:tr>
            </a:tbl>
          </a:graphicData>
        </a:graphic>
      </p:graphicFrame>
      <p:cxnSp>
        <p:nvCxnSpPr>
          <p:cNvPr id="46" name="Straight Arrow Connector 45">
            <a:extLst>
              <a:ext uri="{FF2B5EF4-FFF2-40B4-BE49-F238E27FC236}">
                <a16:creationId xmlns:a16="http://schemas.microsoft.com/office/drawing/2014/main" id="{FF4C63E7-5B39-4FB4-AF6F-24C3B8A9971E}"/>
              </a:ext>
            </a:extLst>
          </p:cNvPr>
          <p:cNvCxnSpPr>
            <a:cxnSpLocks/>
          </p:cNvCxnSpPr>
          <p:nvPr/>
        </p:nvCxnSpPr>
        <p:spPr>
          <a:xfrm>
            <a:off x="1214085" y="2040682"/>
            <a:ext cx="651972" cy="651972"/>
          </a:xfrm>
          <a:prstGeom prst="straightConnector1">
            <a:avLst/>
          </a:prstGeom>
          <a:ln w="12700">
            <a:prstDash val="dash"/>
            <a:tailEnd type="non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1BFC46D7-503A-4ECB-8EFD-6F86836E194F}"/>
                  </a:ext>
                </a:extLst>
              </p:cNvPr>
              <p:cNvSpPr/>
              <p:nvPr/>
            </p:nvSpPr>
            <p:spPr>
              <a:xfrm>
                <a:off x="523263" y="1717248"/>
                <a:ext cx="605396" cy="60539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383" i="1" dirty="0">
                              <a:solidFill>
                                <a:schemeClr val="tx1"/>
                              </a:solidFill>
                              <a:latin typeface="Cambria Math" panose="02040503050406030204" pitchFamily="18" charset="0"/>
                            </a:rPr>
                          </m:ctrlPr>
                        </m:sSubPr>
                        <m:e>
                          <m:r>
                            <a:rPr lang="en-US" sz="2383" i="1" dirty="0">
                              <a:solidFill>
                                <a:schemeClr val="tx1"/>
                              </a:solidFill>
                              <a:latin typeface="Cambria Math" panose="02040503050406030204" pitchFamily="18" charset="0"/>
                            </a:rPr>
                            <m:t>𝑛</m:t>
                          </m:r>
                        </m:e>
                        <m:sub>
                          <m:r>
                            <a:rPr lang="en-US" sz="2383" i="1" dirty="0">
                              <a:solidFill>
                                <a:schemeClr val="tx1"/>
                              </a:solidFill>
                              <a:latin typeface="Cambria Math" panose="02040503050406030204" pitchFamily="18" charset="0"/>
                            </a:rPr>
                            <m:t>1</m:t>
                          </m:r>
                        </m:sub>
                      </m:sSub>
                    </m:oMath>
                  </m:oMathPara>
                </a14:m>
                <a:endParaRPr lang="en-US" sz="2383" dirty="0">
                  <a:solidFill>
                    <a:schemeClr val="tx1"/>
                  </a:solidFill>
                </a:endParaRPr>
              </a:p>
            </p:txBody>
          </p:sp>
        </mc:Choice>
        <mc:Fallback xmlns="">
          <p:sp>
            <p:nvSpPr>
              <p:cNvPr id="47" name="Oval 46">
                <a:extLst>
                  <a:ext uri="{FF2B5EF4-FFF2-40B4-BE49-F238E27FC236}">
                    <a16:creationId xmlns:a16="http://schemas.microsoft.com/office/drawing/2014/main" id="{1BFC46D7-503A-4ECB-8EFD-6F86836E194F}"/>
                  </a:ext>
                </a:extLst>
              </p:cNvPr>
              <p:cNvSpPr>
                <a:spLocks noRot="1" noChangeAspect="1" noMove="1" noResize="1" noEditPoints="1" noAdjustHandles="1" noChangeArrowheads="1" noChangeShapeType="1" noTextEdit="1"/>
              </p:cNvSpPr>
              <p:nvPr/>
            </p:nvSpPr>
            <p:spPr>
              <a:xfrm>
                <a:off x="523263" y="1717248"/>
                <a:ext cx="605396" cy="605396"/>
              </a:xfrm>
              <a:prstGeom prst="ellipse">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946D65DB-9C84-49F3-BD5E-0105FF561973}"/>
                  </a:ext>
                </a:extLst>
              </p:cNvPr>
              <p:cNvSpPr/>
              <p:nvPr/>
            </p:nvSpPr>
            <p:spPr>
              <a:xfrm>
                <a:off x="5366430" y="1717248"/>
                <a:ext cx="605396" cy="605396"/>
              </a:xfrm>
              <a:prstGeom prst="ellipse">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383" i="1" dirty="0">
                              <a:solidFill>
                                <a:schemeClr val="tx1"/>
                              </a:solidFill>
                              <a:latin typeface="Cambria Math" panose="02040503050406030204" pitchFamily="18" charset="0"/>
                            </a:rPr>
                          </m:ctrlPr>
                        </m:sSubPr>
                        <m:e>
                          <m:r>
                            <a:rPr lang="en-US" sz="2383" i="1" dirty="0">
                              <a:solidFill>
                                <a:schemeClr val="tx1"/>
                              </a:solidFill>
                              <a:latin typeface="Cambria Math" panose="02040503050406030204" pitchFamily="18" charset="0"/>
                            </a:rPr>
                            <m:t>𝑛</m:t>
                          </m:r>
                        </m:e>
                        <m:sub>
                          <m:r>
                            <a:rPr lang="en-US" sz="2383" i="1" dirty="0">
                              <a:solidFill>
                                <a:schemeClr val="tx1"/>
                              </a:solidFill>
                              <a:latin typeface="Cambria Math" panose="02040503050406030204" pitchFamily="18" charset="0"/>
                            </a:rPr>
                            <m:t>2</m:t>
                          </m:r>
                        </m:sub>
                      </m:sSub>
                    </m:oMath>
                  </m:oMathPara>
                </a14:m>
                <a:endParaRPr lang="en-US" sz="2383" dirty="0">
                  <a:solidFill>
                    <a:schemeClr val="tx1"/>
                  </a:solidFill>
                </a:endParaRPr>
              </a:p>
            </p:txBody>
          </p:sp>
        </mc:Choice>
        <mc:Fallback xmlns="">
          <p:sp>
            <p:nvSpPr>
              <p:cNvPr id="49" name="Oval 48">
                <a:extLst>
                  <a:ext uri="{FF2B5EF4-FFF2-40B4-BE49-F238E27FC236}">
                    <a16:creationId xmlns:a16="http://schemas.microsoft.com/office/drawing/2014/main" id="{946D65DB-9C84-49F3-BD5E-0105FF561973}"/>
                  </a:ext>
                </a:extLst>
              </p:cNvPr>
              <p:cNvSpPr>
                <a:spLocks noRot="1" noChangeAspect="1" noMove="1" noResize="1" noEditPoints="1" noAdjustHandles="1" noChangeArrowheads="1" noChangeShapeType="1" noTextEdit="1"/>
              </p:cNvSpPr>
              <p:nvPr/>
            </p:nvSpPr>
            <p:spPr>
              <a:xfrm>
                <a:off x="5366430" y="1717248"/>
                <a:ext cx="605396" cy="605396"/>
              </a:xfrm>
              <a:prstGeom prst="ellipse">
                <a:avLst/>
              </a:prstGeom>
              <a:blipFill>
                <a:blip r:embed="rId1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97568C90-221F-4796-A01C-E42E4AF0FD5E}"/>
                  </a:ext>
                </a:extLst>
              </p:cNvPr>
              <p:cNvSpPr/>
              <p:nvPr/>
            </p:nvSpPr>
            <p:spPr>
              <a:xfrm>
                <a:off x="2944847" y="4350276"/>
                <a:ext cx="605396" cy="605396"/>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383" i="1">
                              <a:solidFill>
                                <a:schemeClr val="tx1"/>
                              </a:solidFill>
                              <a:latin typeface="Cambria Math" panose="02040503050406030204" pitchFamily="18" charset="0"/>
                            </a:rPr>
                          </m:ctrlPr>
                        </m:sSubPr>
                        <m:e>
                          <m:r>
                            <a:rPr lang="en-US" sz="2383" i="1">
                              <a:solidFill>
                                <a:schemeClr val="tx1"/>
                              </a:solidFill>
                              <a:latin typeface="Cambria Math" panose="02040503050406030204" pitchFamily="18" charset="0"/>
                            </a:rPr>
                            <m:t>𝑛</m:t>
                          </m:r>
                        </m:e>
                        <m:sub>
                          <m:r>
                            <a:rPr lang="en-US" sz="2383" i="1">
                              <a:solidFill>
                                <a:schemeClr val="tx1"/>
                              </a:solidFill>
                              <a:latin typeface="Cambria Math" panose="02040503050406030204" pitchFamily="18" charset="0"/>
                            </a:rPr>
                            <m:t>3</m:t>
                          </m:r>
                        </m:sub>
                      </m:sSub>
                    </m:oMath>
                  </m:oMathPara>
                </a14:m>
                <a:endParaRPr lang="en-US" sz="2383" dirty="0">
                  <a:solidFill>
                    <a:schemeClr val="tx1"/>
                  </a:solidFill>
                </a:endParaRPr>
              </a:p>
            </p:txBody>
          </p:sp>
        </mc:Choice>
        <mc:Fallback xmlns="">
          <p:sp>
            <p:nvSpPr>
              <p:cNvPr id="50" name="Oval 49">
                <a:extLst>
                  <a:ext uri="{FF2B5EF4-FFF2-40B4-BE49-F238E27FC236}">
                    <a16:creationId xmlns:a16="http://schemas.microsoft.com/office/drawing/2014/main" id="{97568C90-221F-4796-A01C-E42E4AF0FD5E}"/>
                  </a:ext>
                </a:extLst>
              </p:cNvPr>
              <p:cNvSpPr>
                <a:spLocks noRot="1" noChangeAspect="1" noMove="1" noResize="1" noEditPoints="1" noAdjustHandles="1" noChangeArrowheads="1" noChangeShapeType="1" noTextEdit="1"/>
              </p:cNvSpPr>
              <p:nvPr/>
            </p:nvSpPr>
            <p:spPr>
              <a:xfrm>
                <a:off x="2944847" y="4350276"/>
                <a:ext cx="605396" cy="605396"/>
              </a:xfrm>
              <a:prstGeom prst="ellipse">
                <a:avLst/>
              </a:prstGeom>
              <a:blipFill>
                <a:blip r:embed="rId11"/>
                <a:stretch>
                  <a:fillRect/>
                </a:stretch>
              </a:blipFill>
              <a:ln>
                <a:solidFill>
                  <a:schemeClr val="tx1"/>
                </a:solidFill>
              </a:ln>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EB5E8D12-AD21-44F2-BF63-D6C00D2CE77E}"/>
              </a:ext>
            </a:extLst>
          </p:cNvPr>
          <p:cNvCxnSpPr>
            <a:cxnSpLocks/>
            <a:stCxn id="47" idx="5"/>
            <a:endCxn id="50" idx="1"/>
          </p:cNvCxnSpPr>
          <p:nvPr/>
        </p:nvCxnSpPr>
        <p:spPr>
          <a:xfrm>
            <a:off x="1040001" y="2233986"/>
            <a:ext cx="1993504" cy="2204948"/>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448437E5-9FB2-4490-8F89-C9AB367E5172}"/>
              </a:ext>
            </a:extLst>
          </p:cNvPr>
          <p:cNvCxnSpPr>
            <a:cxnSpLocks/>
            <a:stCxn id="49" idx="3"/>
            <a:endCxn id="50" idx="7"/>
          </p:cNvCxnSpPr>
          <p:nvPr/>
        </p:nvCxnSpPr>
        <p:spPr>
          <a:xfrm flipH="1">
            <a:off x="3461585" y="2233986"/>
            <a:ext cx="1993503" cy="22049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54" name="Table 53">
            <a:extLst>
              <a:ext uri="{FF2B5EF4-FFF2-40B4-BE49-F238E27FC236}">
                <a16:creationId xmlns:a16="http://schemas.microsoft.com/office/drawing/2014/main" id="{9B7E2E49-4A35-49D4-9E7C-B59FF9A34883}"/>
              </a:ext>
            </a:extLst>
          </p:cNvPr>
          <p:cNvGraphicFramePr>
            <a:graphicFrameLocks noGrp="1"/>
          </p:cNvGraphicFramePr>
          <p:nvPr/>
        </p:nvGraphicFramePr>
        <p:xfrm>
          <a:off x="3577812" y="2307113"/>
          <a:ext cx="540438" cy="289560"/>
        </p:xfrm>
        <a:graphic>
          <a:graphicData uri="http://schemas.openxmlformats.org/drawingml/2006/table">
            <a:tbl>
              <a:tblPr bandRow="1">
                <a:tableStyleId>{5C22544A-7EE6-4342-B048-85BDC9FD1C3A}</a:tableStyleId>
              </a:tblPr>
              <a:tblGrid>
                <a:gridCol w="270219">
                  <a:extLst>
                    <a:ext uri="{9D8B030D-6E8A-4147-A177-3AD203B41FA5}">
                      <a16:colId xmlns:a16="http://schemas.microsoft.com/office/drawing/2014/main" val="1264852518"/>
                    </a:ext>
                  </a:extLst>
                </a:gridCol>
                <a:gridCol w="270219">
                  <a:extLst>
                    <a:ext uri="{9D8B030D-6E8A-4147-A177-3AD203B41FA5}">
                      <a16:colId xmlns:a16="http://schemas.microsoft.com/office/drawing/2014/main" val="967457876"/>
                    </a:ext>
                  </a:extLst>
                </a:gridCol>
              </a:tblGrid>
              <a:tr h="282518">
                <a:tc>
                  <a:txBody>
                    <a:bodyPr/>
                    <a:lstStyle/>
                    <a:p>
                      <a:endParaRPr lang="en-US" sz="1900" dirty="0"/>
                    </a:p>
                  </a:txBody>
                  <a:tcPr marL="0" marR="0" marT="0" marB="0">
                    <a:solidFill>
                      <a:schemeClr val="accent5">
                        <a:lumMod val="40000"/>
                        <a:lumOff val="60000"/>
                      </a:schemeClr>
                    </a:solidFill>
                  </a:tcPr>
                </a:tc>
                <a:tc>
                  <a:txBody>
                    <a:bodyPr/>
                    <a:lstStyle/>
                    <a:p>
                      <a:endParaRPr lang="en-US" sz="1900" dirty="0"/>
                    </a:p>
                  </a:txBody>
                  <a:tcPr marL="0" marR="0" marT="0" marB="0">
                    <a:solidFill>
                      <a:schemeClr val="accent5">
                        <a:lumMod val="40000"/>
                        <a:lumOff val="60000"/>
                      </a:schemeClr>
                    </a:solidFill>
                  </a:tcPr>
                </a:tc>
                <a:extLst>
                  <a:ext uri="{0D108BD9-81ED-4DB2-BD59-A6C34878D82A}">
                    <a16:rowId xmlns:a16="http://schemas.microsoft.com/office/drawing/2014/main" val="3141466934"/>
                  </a:ext>
                </a:extLst>
              </a:tr>
            </a:tbl>
          </a:graphicData>
        </a:graphic>
      </p:graphicFrame>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1A776D0-306F-463B-8835-99A19B5911A1}"/>
                  </a:ext>
                </a:extLst>
              </p:cNvPr>
              <p:cNvSpPr txBox="1"/>
              <p:nvPr/>
            </p:nvSpPr>
            <p:spPr>
              <a:xfrm>
                <a:off x="3500125" y="2236739"/>
                <a:ext cx="628056" cy="34785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Sup>
                        <m:sSubSupPr>
                          <m:ctrlPr>
                            <a:rPr lang="en-US" sz="1589" i="1">
                              <a:latin typeface="Cambria Math" panose="02040503050406030204" pitchFamily="18" charset="0"/>
                            </a:rPr>
                          </m:ctrlPr>
                        </m:sSubSupPr>
                        <m:e>
                          <m:r>
                            <a:rPr lang="en-US" sz="1589" i="1">
                              <a:latin typeface="Cambria Math" panose="02040503050406030204" pitchFamily="18" charset="0"/>
                            </a:rPr>
                            <m:t>𝑒</m:t>
                          </m:r>
                        </m:e>
                        <m:sub>
                          <m:r>
                            <a:rPr lang="en-US" sz="1589" i="1">
                              <a:latin typeface="Cambria Math" panose="02040503050406030204" pitchFamily="18" charset="0"/>
                            </a:rPr>
                            <m:t>1→3</m:t>
                          </m:r>
                        </m:sub>
                        <m:sup>
                          <m:r>
                            <a:rPr lang="en-US" sz="1589" i="1">
                              <a:latin typeface="Cambria Math" panose="02040503050406030204" pitchFamily="18" charset="0"/>
                            </a:rPr>
                            <m:t>𝑙</m:t>
                          </m:r>
                        </m:sup>
                      </m:sSubSup>
                    </m:oMath>
                  </m:oMathPara>
                </a14:m>
                <a:endParaRPr lang="en-US" sz="1589" dirty="0"/>
              </a:p>
            </p:txBody>
          </p:sp>
        </mc:Choice>
        <mc:Fallback xmlns="">
          <p:sp>
            <p:nvSpPr>
              <p:cNvPr id="56" name="TextBox 55">
                <a:extLst>
                  <a:ext uri="{FF2B5EF4-FFF2-40B4-BE49-F238E27FC236}">
                    <a16:creationId xmlns:a16="http://schemas.microsoft.com/office/drawing/2014/main" id="{61A776D0-306F-463B-8835-99A19B5911A1}"/>
                  </a:ext>
                </a:extLst>
              </p:cNvPr>
              <p:cNvSpPr txBox="1">
                <a:spLocks noRot="1" noChangeAspect="1" noMove="1" noResize="1" noEditPoints="1" noAdjustHandles="1" noChangeArrowheads="1" noChangeShapeType="1" noTextEdit="1"/>
              </p:cNvSpPr>
              <p:nvPr/>
            </p:nvSpPr>
            <p:spPr>
              <a:xfrm>
                <a:off x="3500125" y="2236739"/>
                <a:ext cx="628056" cy="347852"/>
              </a:xfrm>
              <a:prstGeom prst="rect">
                <a:avLst/>
              </a:prstGeom>
              <a:blipFill>
                <a:blip r:embed="rId12"/>
                <a:stretch>
                  <a:fillRect/>
                </a:stretch>
              </a:blipFill>
            </p:spPr>
            <p:txBody>
              <a:bodyPr/>
              <a:lstStyle/>
              <a:p>
                <a:r>
                  <a:rPr lang="en-US">
                    <a:noFill/>
                  </a:rPr>
                  <a:t> </a:t>
                </a:r>
              </a:p>
            </p:txBody>
          </p:sp>
        </mc:Fallback>
      </mc:AlternateContent>
      <p:grpSp>
        <p:nvGrpSpPr>
          <p:cNvPr id="57" name="Group 56">
            <a:extLst>
              <a:ext uri="{FF2B5EF4-FFF2-40B4-BE49-F238E27FC236}">
                <a16:creationId xmlns:a16="http://schemas.microsoft.com/office/drawing/2014/main" id="{3C8B18A2-A271-49F6-BEBC-715DBBFCBD58}"/>
              </a:ext>
            </a:extLst>
          </p:cNvPr>
          <p:cNvGrpSpPr/>
          <p:nvPr/>
        </p:nvGrpSpPr>
        <p:grpSpPr>
          <a:xfrm>
            <a:off x="1449763" y="2276265"/>
            <a:ext cx="356886" cy="356886"/>
            <a:chOff x="661272" y="1626232"/>
            <a:chExt cx="269523" cy="269523"/>
          </a:xfrm>
        </p:grpSpPr>
        <p:sp>
          <p:nvSpPr>
            <p:cNvPr id="59" name="Rectangle 58">
              <a:extLst>
                <a:ext uri="{FF2B5EF4-FFF2-40B4-BE49-F238E27FC236}">
                  <a16:creationId xmlns:a16="http://schemas.microsoft.com/office/drawing/2014/main" id="{692359A8-F6B8-4F73-AAE0-40E4E0B3E160}"/>
                </a:ext>
              </a:extLst>
            </p:cNvPr>
            <p:cNvSpPr/>
            <p:nvPr/>
          </p:nvSpPr>
          <p:spPr>
            <a:xfrm>
              <a:off x="689610" y="1690301"/>
              <a:ext cx="211454" cy="1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3"/>
            </a:p>
          </p:txBody>
        </p:sp>
        <p:pic>
          <p:nvPicPr>
            <p:cNvPr id="60" name="Graphic 59" descr="Envelope with solid fill">
              <a:extLst>
                <a:ext uri="{FF2B5EF4-FFF2-40B4-BE49-F238E27FC236}">
                  <a16:creationId xmlns:a16="http://schemas.microsoft.com/office/drawing/2014/main" id="{721D98C0-CF10-45A1-B68E-723354F8DE8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1272" y="1626232"/>
              <a:ext cx="269523" cy="269523"/>
            </a:xfrm>
            <a:prstGeom prst="rect">
              <a:avLst/>
            </a:prstGeom>
          </p:spPr>
        </p:pic>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BCF81DEA-F072-4C9C-87D9-152691CEBD4D}"/>
                  </a:ext>
                </a:extLst>
              </p:cNvPr>
              <p:cNvSpPr txBox="1"/>
              <p:nvPr/>
            </p:nvSpPr>
            <p:spPr>
              <a:xfrm>
                <a:off x="2364931" y="2867261"/>
                <a:ext cx="1765227" cy="347852"/>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en-US" sz="1589" i="1" dirty="0">
                          <a:latin typeface="Cambria Math" panose="02040503050406030204" pitchFamily="18" charset="0"/>
                        </a:rPr>
                        <m:t>𝒜</m:t>
                      </m:r>
                      <m:d>
                        <m:dPr>
                          <m:ctrlPr>
                            <a:rPr lang="en-US" sz="1589" i="1">
                              <a:latin typeface="Cambria Math" panose="02040503050406030204" pitchFamily="18" charset="0"/>
                            </a:rPr>
                          </m:ctrlPr>
                        </m:dPr>
                        <m:e>
                          <m:r>
                            <a:rPr lang="en-US" sz="1589" i="1">
                              <a:latin typeface="Cambria Math" panose="02040503050406030204" pitchFamily="18" charset="0"/>
                            </a:rPr>
                            <m:t>−, …, −</m:t>
                          </m:r>
                        </m:e>
                      </m:d>
                      <m:r>
                        <a:rPr lang="en-US" sz="1589" i="1">
                          <a:latin typeface="Cambria Math" panose="02040503050406030204" pitchFamily="18" charset="0"/>
                        </a:rPr>
                        <m:t>=</m:t>
                      </m:r>
                      <m:sSubSup>
                        <m:sSubSupPr>
                          <m:ctrlPr>
                            <a:rPr lang="en-US" sz="1589" i="1">
                              <a:latin typeface="Cambria Math" panose="02040503050406030204" pitchFamily="18" charset="0"/>
                            </a:rPr>
                          </m:ctrlPr>
                        </m:sSubSupPr>
                        <m:e>
                          <m:r>
                            <a:rPr lang="en-US" sz="1589" i="1">
                              <a:latin typeface="Cambria Math" panose="02040503050406030204" pitchFamily="18" charset="0"/>
                            </a:rPr>
                            <m:t>𝑚</m:t>
                          </m:r>
                        </m:e>
                        <m:sub>
                          <m:r>
                            <a:rPr lang="en-US" sz="1589" i="1">
                              <a:latin typeface="Cambria Math" panose="02040503050406030204" pitchFamily="18" charset="0"/>
                            </a:rPr>
                            <m:t>3</m:t>
                          </m:r>
                        </m:sub>
                        <m:sup>
                          <m:r>
                            <a:rPr lang="en-US" sz="1589" i="1">
                              <a:latin typeface="Cambria Math" panose="02040503050406030204" pitchFamily="18" charset="0"/>
                            </a:rPr>
                            <m:t>𝑙</m:t>
                          </m:r>
                        </m:sup>
                      </m:sSubSup>
                    </m:oMath>
                  </m:oMathPara>
                </a14:m>
                <a:endParaRPr lang="en-US" sz="1589" dirty="0"/>
              </a:p>
            </p:txBody>
          </p:sp>
        </mc:Choice>
        <mc:Fallback xmlns="">
          <p:sp>
            <p:nvSpPr>
              <p:cNvPr id="62" name="TextBox 61">
                <a:extLst>
                  <a:ext uri="{FF2B5EF4-FFF2-40B4-BE49-F238E27FC236}">
                    <a16:creationId xmlns:a16="http://schemas.microsoft.com/office/drawing/2014/main" id="{BCF81DEA-F072-4C9C-87D9-152691CEBD4D}"/>
                  </a:ext>
                </a:extLst>
              </p:cNvPr>
              <p:cNvSpPr txBox="1">
                <a:spLocks noRot="1" noChangeAspect="1" noMove="1" noResize="1" noEditPoints="1" noAdjustHandles="1" noChangeArrowheads="1" noChangeShapeType="1" noTextEdit="1"/>
              </p:cNvSpPr>
              <p:nvPr/>
            </p:nvSpPr>
            <p:spPr>
              <a:xfrm>
                <a:off x="2364931" y="2867261"/>
                <a:ext cx="1765227" cy="347852"/>
              </a:xfrm>
              <a:prstGeom prst="rect">
                <a:avLst/>
              </a:prstGeom>
              <a:blipFill>
                <a:blip r:embed="rId15"/>
                <a:stretch>
                  <a:fillRect/>
                </a:stretch>
              </a:blipFill>
            </p:spPr>
            <p:txBody>
              <a:bodyPr/>
              <a:lstStyle/>
              <a:p>
                <a:r>
                  <a:rPr lang="en-US">
                    <a:noFill/>
                  </a:rPr>
                  <a:t> </a:t>
                </a:r>
              </a:p>
            </p:txBody>
          </p:sp>
        </mc:Fallback>
      </mc:AlternateContent>
      <p:cxnSp>
        <p:nvCxnSpPr>
          <p:cNvPr id="63" name="Connector: Elbow 62">
            <a:extLst>
              <a:ext uri="{FF2B5EF4-FFF2-40B4-BE49-F238E27FC236}">
                <a16:creationId xmlns:a16="http://schemas.microsoft.com/office/drawing/2014/main" id="{52CCA99F-2F10-449F-B70D-B0DAE3CFB560}"/>
              </a:ext>
            </a:extLst>
          </p:cNvPr>
          <p:cNvCxnSpPr>
            <a:cxnSpLocks/>
            <a:endCxn id="62" idx="0"/>
          </p:cNvCxnSpPr>
          <p:nvPr/>
        </p:nvCxnSpPr>
        <p:spPr>
          <a:xfrm>
            <a:off x="1866057" y="2692654"/>
            <a:ext cx="1381488" cy="174607"/>
          </a:xfrm>
          <a:prstGeom prst="bentConnector2">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01735B4F-A951-4B8F-BBB7-FD5333E79D5A}"/>
              </a:ext>
            </a:extLst>
          </p:cNvPr>
          <p:cNvCxnSpPr>
            <a:cxnSpLocks/>
          </p:cNvCxnSpPr>
          <p:nvPr/>
        </p:nvCxnSpPr>
        <p:spPr>
          <a:xfrm flipH="1">
            <a:off x="4618177" y="2040233"/>
            <a:ext cx="652419" cy="652419"/>
          </a:xfrm>
          <a:prstGeom prst="straightConnector1">
            <a:avLst/>
          </a:prstGeom>
          <a:ln w="12700">
            <a:prstDash val="dash"/>
            <a:tailEnd type="none"/>
          </a:ln>
        </p:spPr>
        <p:style>
          <a:lnRef idx="1">
            <a:schemeClr val="dk1"/>
          </a:lnRef>
          <a:fillRef idx="0">
            <a:schemeClr val="dk1"/>
          </a:fillRef>
          <a:effectRef idx="0">
            <a:schemeClr val="dk1"/>
          </a:effectRef>
          <a:fontRef idx="minor">
            <a:schemeClr val="tx1"/>
          </a:fontRef>
        </p:style>
      </p:cxnSp>
      <p:grpSp>
        <p:nvGrpSpPr>
          <p:cNvPr id="66" name="Group 65">
            <a:extLst>
              <a:ext uri="{FF2B5EF4-FFF2-40B4-BE49-F238E27FC236}">
                <a16:creationId xmlns:a16="http://schemas.microsoft.com/office/drawing/2014/main" id="{030987BC-E008-4A1C-BBFF-28D6B42F67BB}"/>
              </a:ext>
            </a:extLst>
          </p:cNvPr>
          <p:cNvGrpSpPr/>
          <p:nvPr/>
        </p:nvGrpSpPr>
        <p:grpSpPr>
          <a:xfrm>
            <a:off x="4694905" y="2276265"/>
            <a:ext cx="356886" cy="356886"/>
            <a:chOff x="661272" y="1626232"/>
            <a:chExt cx="269523" cy="269523"/>
          </a:xfrm>
        </p:grpSpPr>
        <p:sp>
          <p:nvSpPr>
            <p:cNvPr id="67" name="Rectangle 66">
              <a:extLst>
                <a:ext uri="{FF2B5EF4-FFF2-40B4-BE49-F238E27FC236}">
                  <a16:creationId xmlns:a16="http://schemas.microsoft.com/office/drawing/2014/main" id="{502FFA05-3955-412F-983E-BE4637895FCE}"/>
                </a:ext>
              </a:extLst>
            </p:cNvPr>
            <p:cNvSpPr/>
            <p:nvPr/>
          </p:nvSpPr>
          <p:spPr>
            <a:xfrm>
              <a:off x="689610" y="1690301"/>
              <a:ext cx="211454" cy="1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3"/>
            </a:p>
          </p:txBody>
        </p:sp>
        <p:pic>
          <p:nvPicPr>
            <p:cNvPr id="68" name="Graphic 67" descr="Envelope with solid fill">
              <a:extLst>
                <a:ext uri="{FF2B5EF4-FFF2-40B4-BE49-F238E27FC236}">
                  <a16:creationId xmlns:a16="http://schemas.microsoft.com/office/drawing/2014/main" id="{943AD571-A6FE-43D9-9120-EAA48347652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1272" y="1626232"/>
              <a:ext cx="269523" cy="269523"/>
            </a:xfrm>
            <a:prstGeom prst="rect">
              <a:avLst/>
            </a:prstGeom>
          </p:spPr>
        </p:pic>
      </p:grpSp>
      <p:grpSp>
        <p:nvGrpSpPr>
          <p:cNvPr id="70" name="Group 69">
            <a:extLst>
              <a:ext uri="{FF2B5EF4-FFF2-40B4-BE49-F238E27FC236}">
                <a16:creationId xmlns:a16="http://schemas.microsoft.com/office/drawing/2014/main" id="{BC8740B3-526A-42F0-ACE9-B99A2E9375BF}"/>
              </a:ext>
            </a:extLst>
          </p:cNvPr>
          <p:cNvGrpSpPr/>
          <p:nvPr/>
        </p:nvGrpSpPr>
        <p:grpSpPr>
          <a:xfrm>
            <a:off x="2700706" y="2969660"/>
            <a:ext cx="193727" cy="193727"/>
            <a:chOff x="661272" y="1626232"/>
            <a:chExt cx="269523" cy="269523"/>
          </a:xfrm>
        </p:grpSpPr>
        <p:sp>
          <p:nvSpPr>
            <p:cNvPr id="71" name="Rectangle 70">
              <a:extLst>
                <a:ext uri="{FF2B5EF4-FFF2-40B4-BE49-F238E27FC236}">
                  <a16:creationId xmlns:a16="http://schemas.microsoft.com/office/drawing/2014/main" id="{FFE6E59D-48B6-46EF-82E2-CD2D3F6BFB2B}"/>
                </a:ext>
              </a:extLst>
            </p:cNvPr>
            <p:cNvSpPr/>
            <p:nvPr/>
          </p:nvSpPr>
          <p:spPr>
            <a:xfrm>
              <a:off x="689610" y="1690301"/>
              <a:ext cx="211454" cy="1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3"/>
            </a:p>
          </p:txBody>
        </p:sp>
        <p:pic>
          <p:nvPicPr>
            <p:cNvPr id="73" name="Graphic 72" descr="Envelope with solid fill">
              <a:extLst>
                <a:ext uri="{FF2B5EF4-FFF2-40B4-BE49-F238E27FC236}">
                  <a16:creationId xmlns:a16="http://schemas.microsoft.com/office/drawing/2014/main" id="{FE99D829-C926-4E97-AB98-425FA06C585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1272" y="1626232"/>
              <a:ext cx="269523" cy="269523"/>
            </a:xfrm>
            <a:prstGeom prst="rect">
              <a:avLst/>
            </a:prstGeom>
          </p:spPr>
        </p:pic>
      </p:grpSp>
      <p:grpSp>
        <p:nvGrpSpPr>
          <p:cNvPr id="74" name="Group 73">
            <a:extLst>
              <a:ext uri="{FF2B5EF4-FFF2-40B4-BE49-F238E27FC236}">
                <a16:creationId xmlns:a16="http://schemas.microsoft.com/office/drawing/2014/main" id="{93B26214-1181-4FEC-A454-1ECCC686B9AF}"/>
              </a:ext>
            </a:extLst>
          </p:cNvPr>
          <p:cNvGrpSpPr/>
          <p:nvPr/>
        </p:nvGrpSpPr>
        <p:grpSpPr>
          <a:xfrm>
            <a:off x="3216583" y="2969660"/>
            <a:ext cx="193727" cy="193727"/>
            <a:chOff x="661272" y="1626232"/>
            <a:chExt cx="269523" cy="269523"/>
          </a:xfrm>
        </p:grpSpPr>
        <p:sp>
          <p:nvSpPr>
            <p:cNvPr id="76" name="Rectangle 75">
              <a:extLst>
                <a:ext uri="{FF2B5EF4-FFF2-40B4-BE49-F238E27FC236}">
                  <a16:creationId xmlns:a16="http://schemas.microsoft.com/office/drawing/2014/main" id="{99F3D5B5-FA0D-4C7A-849C-DF9FB2B6A56D}"/>
                </a:ext>
              </a:extLst>
            </p:cNvPr>
            <p:cNvSpPr/>
            <p:nvPr/>
          </p:nvSpPr>
          <p:spPr>
            <a:xfrm>
              <a:off x="689610" y="1690301"/>
              <a:ext cx="211454" cy="14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3"/>
            </a:p>
          </p:txBody>
        </p:sp>
        <p:pic>
          <p:nvPicPr>
            <p:cNvPr id="77" name="Graphic 76" descr="Envelope with solid fill">
              <a:extLst>
                <a:ext uri="{FF2B5EF4-FFF2-40B4-BE49-F238E27FC236}">
                  <a16:creationId xmlns:a16="http://schemas.microsoft.com/office/drawing/2014/main" id="{E10175AE-A22B-4084-BA94-7F0EC4160E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1272" y="1626232"/>
              <a:ext cx="269523" cy="269523"/>
            </a:xfrm>
            <a:prstGeom prst="rect">
              <a:avLst/>
            </a:prstGeom>
          </p:spPr>
        </p:pic>
      </p:grpSp>
      <p:sp>
        <p:nvSpPr>
          <p:cNvPr id="79" name="TextBox 78">
            <a:extLst>
              <a:ext uri="{FF2B5EF4-FFF2-40B4-BE49-F238E27FC236}">
                <a16:creationId xmlns:a16="http://schemas.microsoft.com/office/drawing/2014/main" id="{40A3809A-E72E-40F7-A984-626D0C5C8850}"/>
              </a:ext>
            </a:extLst>
          </p:cNvPr>
          <p:cNvSpPr txBox="1"/>
          <p:nvPr/>
        </p:nvSpPr>
        <p:spPr>
          <a:xfrm>
            <a:off x="789988" y="3247717"/>
            <a:ext cx="4915128" cy="377667"/>
          </a:xfrm>
          <a:prstGeom prst="rect">
            <a:avLst/>
          </a:prstGeom>
          <a:solidFill>
            <a:srgbClr val="FFFFFF">
              <a:alpha val="85098"/>
            </a:srgbClr>
          </a:solidFill>
        </p:spPr>
        <p:txBody>
          <a:bodyPr wrap="none" rtlCol="0">
            <a:spAutoFit/>
          </a:bodyPr>
          <a:lstStyle/>
          <a:p>
            <a:pPr algn="ctr"/>
            <a:r>
              <a:rPr lang="en-US" sz="1854" dirty="0">
                <a:solidFill>
                  <a:srgbClr val="000000"/>
                </a:solidFill>
                <a:latin typeface="Corbel" panose="020B0503020204020204" pitchFamily="34" charset="0"/>
              </a:rPr>
              <a:t>❷ </a:t>
            </a:r>
            <a:r>
              <a:rPr lang="en-US" sz="1854" b="1" dirty="0">
                <a:solidFill>
                  <a:schemeClr val="accent4">
                    <a:lumMod val="75000"/>
                  </a:schemeClr>
                </a:solidFill>
                <a:latin typeface="Corbel" panose="020B0503020204020204" pitchFamily="34" charset="0"/>
              </a:rPr>
              <a:t>Aggregate</a:t>
            </a:r>
            <a:r>
              <a:rPr lang="en-US" sz="1854" dirty="0">
                <a:latin typeface="Corbel" panose="020B0503020204020204" pitchFamily="34" charset="0"/>
              </a:rPr>
              <a:t> incoming messages for each node</a:t>
            </a:r>
          </a:p>
        </p:txBody>
      </p:sp>
      <p:sp>
        <p:nvSpPr>
          <p:cNvPr id="80" name="TextBox 79">
            <a:extLst>
              <a:ext uri="{FF2B5EF4-FFF2-40B4-BE49-F238E27FC236}">
                <a16:creationId xmlns:a16="http://schemas.microsoft.com/office/drawing/2014/main" id="{E88C074D-57AB-459E-BD5B-0F4459A3F73B}"/>
              </a:ext>
            </a:extLst>
          </p:cNvPr>
          <p:cNvSpPr txBox="1"/>
          <p:nvPr/>
        </p:nvSpPr>
        <p:spPr>
          <a:xfrm>
            <a:off x="1244440" y="1678735"/>
            <a:ext cx="4010819" cy="663002"/>
          </a:xfrm>
          <a:prstGeom prst="rect">
            <a:avLst/>
          </a:prstGeom>
          <a:noFill/>
        </p:spPr>
        <p:txBody>
          <a:bodyPr wrap="square" rtlCol="0">
            <a:spAutoFit/>
          </a:bodyPr>
          <a:lstStyle/>
          <a:p>
            <a:pPr algn="ctr"/>
            <a:r>
              <a:rPr lang="en-US" sz="1854" dirty="0">
                <a:solidFill>
                  <a:srgbClr val="000000"/>
                </a:solidFill>
                <a:latin typeface="Corbel" panose="020B0503020204020204" pitchFamily="34" charset="0"/>
              </a:rPr>
              <a:t>❶ </a:t>
            </a:r>
            <a:r>
              <a:rPr lang="en-US" sz="1854" dirty="0">
                <a:latin typeface="Corbel" panose="020B0503020204020204" pitchFamily="34" charset="0"/>
              </a:rPr>
              <a:t>Send </a:t>
            </a:r>
            <a:r>
              <a:rPr lang="en-US" sz="1854" b="1" dirty="0">
                <a:solidFill>
                  <a:schemeClr val="accent4">
                    <a:lumMod val="75000"/>
                  </a:schemeClr>
                </a:solidFill>
                <a:latin typeface="Corbel" panose="020B0503020204020204" pitchFamily="34" charset="0"/>
              </a:rPr>
              <a:t>messages</a:t>
            </a:r>
            <a:r>
              <a:rPr lang="en-US" sz="1854" dirty="0">
                <a:latin typeface="Corbel" panose="020B0503020204020204" pitchFamily="34" charset="0"/>
              </a:rPr>
              <a:t> along all edges based on node and edge embeddings</a:t>
            </a:r>
          </a:p>
        </p:txBody>
      </p:sp>
      <p:graphicFrame>
        <p:nvGraphicFramePr>
          <p:cNvPr id="82" name="Table 87">
            <a:extLst>
              <a:ext uri="{FF2B5EF4-FFF2-40B4-BE49-F238E27FC236}">
                <a16:creationId xmlns:a16="http://schemas.microsoft.com/office/drawing/2014/main" id="{DDDC31DE-4250-4A1B-8F2C-5C1D4BD55C4A}"/>
              </a:ext>
            </a:extLst>
          </p:cNvPr>
          <p:cNvGraphicFramePr>
            <a:graphicFrameLocks noGrp="1"/>
          </p:cNvGraphicFramePr>
          <p:nvPr/>
        </p:nvGraphicFramePr>
        <p:xfrm>
          <a:off x="2380606" y="2307113"/>
          <a:ext cx="1080876" cy="289560"/>
        </p:xfrm>
        <a:graphic>
          <a:graphicData uri="http://schemas.openxmlformats.org/drawingml/2006/table">
            <a:tbl>
              <a:tblPr bandRow="1">
                <a:tableStyleId>{5C22544A-7EE6-4342-B048-85BDC9FD1C3A}</a:tableStyleId>
              </a:tblPr>
              <a:tblGrid>
                <a:gridCol w="270219">
                  <a:extLst>
                    <a:ext uri="{9D8B030D-6E8A-4147-A177-3AD203B41FA5}">
                      <a16:colId xmlns:a16="http://schemas.microsoft.com/office/drawing/2014/main" val="2875454984"/>
                    </a:ext>
                  </a:extLst>
                </a:gridCol>
                <a:gridCol w="270219">
                  <a:extLst>
                    <a:ext uri="{9D8B030D-6E8A-4147-A177-3AD203B41FA5}">
                      <a16:colId xmlns:a16="http://schemas.microsoft.com/office/drawing/2014/main" val="1264852518"/>
                    </a:ext>
                  </a:extLst>
                </a:gridCol>
                <a:gridCol w="270219">
                  <a:extLst>
                    <a:ext uri="{9D8B030D-6E8A-4147-A177-3AD203B41FA5}">
                      <a16:colId xmlns:a16="http://schemas.microsoft.com/office/drawing/2014/main" val="967457876"/>
                    </a:ext>
                  </a:extLst>
                </a:gridCol>
                <a:gridCol w="270219">
                  <a:extLst>
                    <a:ext uri="{9D8B030D-6E8A-4147-A177-3AD203B41FA5}">
                      <a16:colId xmlns:a16="http://schemas.microsoft.com/office/drawing/2014/main" val="2153091517"/>
                    </a:ext>
                  </a:extLst>
                </a:gridCol>
              </a:tblGrid>
              <a:tr h="282518">
                <a:tc>
                  <a:txBody>
                    <a:bodyPr/>
                    <a:lstStyle/>
                    <a:p>
                      <a:endParaRPr lang="en-US" sz="1900" dirty="0"/>
                    </a:p>
                  </a:txBody>
                  <a:tcPr marL="0" marR="0" marT="0" marB="0">
                    <a:solidFill>
                      <a:schemeClr val="accent2">
                        <a:lumMod val="40000"/>
                        <a:lumOff val="60000"/>
                      </a:schemeClr>
                    </a:solidFill>
                  </a:tcPr>
                </a:tc>
                <a:tc>
                  <a:txBody>
                    <a:bodyPr/>
                    <a:lstStyle/>
                    <a:p>
                      <a:endParaRPr lang="en-US" sz="1900" dirty="0"/>
                    </a:p>
                  </a:txBody>
                  <a:tcPr marL="0" marR="0" marT="0" marB="0">
                    <a:solidFill>
                      <a:schemeClr val="accent2">
                        <a:lumMod val="40000"/>
                        <a:lumOff val="60000"/>
                      </a:schemeClr>
                    </a:solidFill>
                  </a:tcPr>
                </a:tc>
                <a:tc>
                  <a:txBody>
                    <a:bodyPr/>
                    <a:lstStyle/>
                    <a:p>
                      <a:endParaRPr lang="en-US" sz="1900" dirty="0"/>
                    </a:p>
                  </a:txBody>
                  <a:tcPr marL="0" marR="0" marT="0" marB="0">
                    <a:solidFill>
                      <a:schemeClr val="accent2">
                        <a:lumMod val="40000"/>
                        <a:lumOff val="60000"/>
                      </a:schemeClr>
                    </a:solidFill>
                  </a:tcPr>
                </a:tc>
                <a:tc>
                  <a:txBody>
                    <a:bodyPr/>
                    <a:lstStyle/>
                    <a:p>
                      <a:endParaRPr lang="en-US" sz="1900" dirty="0"/>
                    </a:p>
                  </a:txBody>
                  <a:tcPr marL="0" marR="0" marT="0" marB="0">
                    <a:solidFill>
                      <a:schemeClr val="accent2">
                        <a:lumMod val="40000"/>
                        <a:lumOff val="60000"/>
                      </a:schemeClr>
                    </a:solidFill>
                  </a:tcPr>
                </a:tc>
                <a:extLst>
                  <a:ext uri="{0D108BD9-81ED-4DB2-BD59-A6C34878D82A}">
                    <a16:rowId xmlns:a16="http://schemas.microsoft.com/office/drawing/2014/main" val="3141466934"/>
                  </a:ext>
                </a:extLst>
              </a:tr>
            </a:tbl>
          </a:graphicData>
        </a:graphic>
      </p:graphicFrame>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511A60C1-7A44-489E-9432-763B0DD5EB9C}"/>
                  </a:ext>
                </a:extLst>
              </p:cNvPr>
              <p:cNvSpPr txBox="1"/>
              <p:nvPr/>
            </p:nvSpPr>
            <p:spPr>
              <a:xfrm>
                <a:off x="2643864" y="2259506"/>
                <a:ext cx="428451" cy="34612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Sup>
                        <m:sSubSupPr>
                          <m:ctrlPr>
                            <a:rPr lang="en-US" sz="1589" i="1">
                              <a:latin typeface="Cambria Math" panose="02040503050406030204" pitchFamily="18" charset="0"/>
                            </a:rPr>
                          </m:ctrlPr>
                        </m:sSubSupPr>
                        <m:e>
                          <m:r>
                            <a:rPr lang="en-US" sz="1589" i="1">
                              <a:latin typeface="Cambria Math" panose="02040503050406030204" pitchFamily="18" charset="0"/>
                            </a:rPr>
                            <m:t>𝑥</m:t>
                          </m:r>
                        </m:e>
                        <m:sub>
                          <m:r>
                            <a:rPr lang="en-US" sz="1589" i="1">
                              <a:latin typeface="Cambria Math" panose="02040503050406030204" pitchFamily="18" charset="0"/>
                            </a:rPr>
                            <m:t>1</m:t>
                          </m:r>
                        </m:sub>
                        <m:sup>
                          <m:r>
                            <a:rPr lang="en-US" sz="1589" i="1">
                              <a:latin typeface="Cambria Math" panose="02040503050406030204" pitchFamily="18" charset="0"/>
                            </a:rPr>
                            <m:t>𝑙</m:t>
                          </m:r>
                        </m:sup>
                      </m:sSubSup>
                    </m:oMath>
                  </m:oMathPara>
                </a14:m>
                <a:endParaRPr lang="en-US" sz="1589" dirty="0"/>
              </a:p>
            </p:txBody>
          </p:sp>
        </mc:Choice>
        <mc:Fallback xmlns="">
          <p:sp>
            <p:nvSpPr>
              <p:cNvPr id="83" name="TextBox 82">
                <a:extLst>
                  <a:ext uri="{FF2B5EF4-FFF2-40B4-BE49-F238E27FC236}">
                    <a16:creationId xmlns:a16="http://schemas.microsoft.com/office/drawing/2014/main" id="{511A60C1-7A44-489E-9432-763B0DD5EB9C}"/>
                  </a:ext>
                </a:extLst>
              </p:cNvPr>
              <p:cNvSpPr txBox="1">
                <a:spLocks noRot="1" noChangeAspect="1" noMove="1" noResize="1" noEditPoints="1" noAdjustHandles="1" noChangeArrowheads="1" noChangeShapeType="1" noTextEdit="1"/>
              </p:cNvSpPr>
              <p:nvPr/>
            </p:nvSpPr>
            <p:spPr>
              <a:xfrm>
                <a:off x="2643864" y="2259506"/>
                <a:ext cx="428451" cy="34612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21D708B6-4234-4A19-94BE-3974B453ABF3}"/>
                  </a:ext>
                </a:extLst>
              </p:cNvPr>
              <p:cNvSpPr txBox="1"/>
              <p:nvPr/>
            </p:nvSpPr>
            <p:spPr>
              <a:xfrm>
                <a:off x="2982517" y="5105961"/>
                <a:ext cx="2876044" cy="4143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54" i="1">
                          <a:latin typeface="Cambria Math" panose="02040503050406030204" pitchFamily="18" charset="0"/>
                        </a:rPr>
                        <m:t>𝛾</m:t>
                      </m:r>
                      <m:d>
                        <m:dPr>
                          <m:ctrlPr>
                            <a:rPr lang="en-US" sz="1854" i="1">
                              <a:latin typeface="Cambria Math" panose="02040503050406030204" pitchFamily="18" charset="0"/>
                            </a:rPr>
                          </m:ctrlPr>
                        </m:dPr>
                        <m:e>
                          <m:r>
                            <a:rPr lang="en-US" sz="1854" i="1">
                              <a:latin typeface="Cambria Math" panose="02040503050406030204" pitchFamily="18" charset="0"/>
                            </a:rPr>
                            <m:t>.............,</m:t>
                          </m:r>
                          <m:sSubSup>
                            <m:sSubSupPr>
                              <m:ctrlPr>
                                <a:rPr lang="en-US" sz="1854" i="1">
                                  <a:latin typeface="Cambria Math" panose="02040503050406030204" pitchFamily="18" charset="0"/>
                                </a:rPr>
                              </m:ctrlPr>
                            </m:sSubSupPr>
                            <m:e>
                              <m:r>
                                <a:rPr lang="en-US" sz="1854" i="1">
                                  <a:latin typeface="Cambria Math" panose="02040503050406030204" pitchFamily="18" charset="0"/>
                                </a:rPr>
                                <m:t>𝑚</m:t>
                              </m:r>
                            </m:e>
                            <m:sub>
                              <m:r>
                                <a:rPr lang="en-US" sz="1854" i="1">
                                  <a:latin typeface="Cambria Math" panose="02040503050406030204" pitchFamily="18" charset="0"/>
                                </a:rPr>
                                <m:t>3</m:t>
                              </m:r>
                            </m:sub>
                            <m:sup>
                              <m:r>
                                <a:rPr lang="en-US" sz="1854" i="1">
                                  <a:latin typeface="Cambria Math" panose="02040503050406030204" pitchFamily="18" charset="0"/>
                                </a:rPr>
                                <m:t>𝑙</m:t>
                              </m:r>
                            </m:sup>
                          </m:sSubSup>
                        </m:e>
                      </m:d>
                      <m:r>
                        <a:rPr lang="en-US" sz="1854" i="1">
                          <a:latin typeface="Cambria Math" panose="02040503050406030204" pitchFamily="18" charset="0"/>
                        </a:rPr>
                        <m:t>=</m:t>
                      </m:r>
                      <m:sSubSup>
                        <m:sSubSupPr>
                          <m:ctrlPr>
                            <a:rPr lang="en-US" sz="1854" i="1">
                              <a:latin typeface="Cambria Math" panose="02040503050406030204" pitchFamily="18" charset="0"/>
                            </a:rPr>
                          </m:ctrlPr>
                        </m:sSubSupPr>
                        <m:e>
                          <m:r>
                            <a:rPr lang="en-US" sz="1854" i="1">
                              <a:latin typeface="Cambria Math" panose="02040503050406030204" pitchFamily="18" charset="0"/>
                            </a:rPr>
                            <m:t>𝑥</m:t>
                          </m:r>
                        </m:e>
                        <m:sub>
                          <m:r>
                            <a:rPr lang="en-US" sz="1854" i="1">
                              <a:latin typeface="Cambria Math" panose="02040503050406030204" pitchFamily="18" charset="0"/>
                            </a:rPr>
                            <m:t>3</m:t>
                          </m:r>
                        </m:sub>
                        <m:sup>
                          <m:r>
                            <a:rPr lang="en-US" sz="1854" i="1">
                              <a:latin typeface="Cambria Math" panose="02040503050406030204" pitchFamily="18" charset="0"/>
                            </a:rPr>
                            <m:t>𝑙</m:t>
                          </m:r>
                          <m:r>
                            <a:rPr lang="en-US" sz="1854" i="1">
                              <a:latin typeface="Cambria Math" panose="02040503050406030204" pitchFamily="18" charset="0"/>
                            </a:rPr>
                            <m:t>+1</m:t>
                          </m:r>
                        </m:sup>
                      </m:sSubSup>
                    </m:oMath>
                  </m:oMathPara>
                </a14:m>
                <a:endParaRPr lang="en-US" sz="1854" dirty="0"/>
              </a:p>
            </p:txBody>
          </p:sp>
        </mc:Choice>
        <mc:Fallback xmlns="">
          <p:sp>
            <p:nvSpPr>
              <p:cNvPr id="84" name="TextBox 83">
                <a:extLst>
                  <a:ext uri="{FF2B5EF4-FFF2-40B4-BE49-F238E27FC236}">
                    <a16:creationId xmlns:a16="http://schemas.microsoft.com/office/drawing/2014/main" id="{21D708B6-4234-4A19-94BE-3974B453ABF3}"/>
                  </a:ext>
                </a:extLst>
              </p:cNvPr>
              <p:cNvSpPr txBox="1">
                <a:spLocks noRot="1" noChangeAspect="1" noMove="1" noResize="1" noEditPoints="1" noAdjustHandles="1" noChangeArrowheads="1" noChangeShapeType="1" noTextEdit="1"/>
              </p:cNvSpPr>
              <p:nvPr/>
            </p:nvSpPr>
            <p:spPr>
              <a:xfrm>
                <a:off x="2982517" y="5105961"/>
                <a:ext cx="2876044" cy="414344"/>
              </a:xfrm>
              <a:prstGeom prst="rect">
                <a:avLst/>
              </a:prstGeom>
              <a:blipFill>
                <a:blip r:embed="rId17"/>
                <a:stretch>
                  <a:fillRect/>
                </a:stretch>
              </a:blipFill>
            </p:spPr>
            <p:txBody>
              <a:bodyPr/>
              <a:lstStyle/>
              <a:p>
                <a:r>
                  <a:rPr lang="en-US">
                    <a:noFill/>
                  </a:rPr>
                  <a:t> </a:t>
                </a:r>
              </a:p>
            </p:txBody>
          </p:sp>
        </mc:Fallback>
      </mc:AlternateContent>
      <p:graphicFrame>
        <p:nvGraphicFramePr>
          <p:cNvPr id="85" name="Table 87">
            <a:extLst>
              <a:ext uri="{FF2B5EF4-FFF2-40B4-BE49-F238E27FC236}">
                <a16:creationId xmlns:a16="http://schemas.microsoft.com/office/drawing/2014/main" id="{773FBD50-B631-469E-BD48-3E3D42E8BA49}"/>
              </a:ext>
            </a:extLst>
          </p:cNvPr>
          <p:cNvGraphicFramePr>
            <a:graphicFrameLocks noGrp="1"/>
          </p:cNvGraphicFramePr>
          <p:nvPr/>
        </p:nvGraphicFramePr>
        <p:xfrm>
          <a:off x="3354921" y="5184265"/>
          <a:ext cx="1080876" cy="289560"/>
        </p:xfrm>
        <a:graphic>
          <a:graphicData uri="http://schemas.openxmlformats.org/drawingml/2006/table">
            <a:tbl>
              <a:tblPr bandRow="1">
                <a:tableStyleId>{5C22544A-7EE6-4342-B048-85BDC9FD1C3A}</a:tableStyleId>
              </a:tblPr>
              <a:tblGrid>
                <a:gridCol w="270219">
                  <a:extLst>
                    <a:ext uri="{9D8B030D-6E8A-4147-A177-3AD203B41FA5}">
                      <a16:colId xmlns:a16="http://schemas.microsoft.com/office/drawing/2014/main" val="2875454984"/>
                    </a:ext>
                  </a:extLst>
                </a:gridCol>
                <a:gridCol w="270219">
                  <a:extLst>
                    <a:ext uri="{9D8B030D-6E8A-4147-A177-3AD203B41FA5}">
                      <a16:colId xmlns:a16="http://schemas.microsoft.com/office/drawing/2014/main" val="1264852518"/>
                    </a:ext>
                  </a:extLst>
                </a:gridCol>
                <a:gridCol w="270219">
                  <a:extLst>
                    <a:ext uri="{9D8B030D-6E8A-4147-A177-3AD203B41FA5}">
                      <a16:colId xmlns:a16="http://schemas.microsoft.com/office/drawing/2014/main" val="967457876"/>
                    </a:ext>
                  </a:extLst>
                </a:gridCol>
                <a:gridCol w="270219">
                  <a:extLst>
                    <a:ext uri="{9D8B030D-6E8A-4147-A177-3AD203B41FA5}">
                      <a16:colId xmlns:a16="http://schemas.microsoft.com/office/drawing/2014/main" val="2153091517"/>
                    </a:ext>
                  </a:extLst>
                </a:gridCol>
              </a:tblGrid>
              <a:tr h="282518">
                <a:tc>
                  <a:txBody>
                    <a:bodyPr/>
                    <a:lstStyle/>
                    <a:p>
                      <a:endParaRPr lang="en-US" sz="1900" dirty="0"/>
                    </a:p>
                  </a:txBody>
                  <a:tcPr marL="0" marR="0" marT="0" marB="0">
                    <a:solidFill>
                      <a:schemeClr val="accent4">
                        <a:lumMod val="40000"/>
                        <a:lumOff val="60000"/>
                      </a:schemeClr>
                    </a:solidFill>
                  </a:tcPr>
                </a:tc>
                <a:tc>
                  <a:txBody>
                    <a:bodyPr/>
                    <a:lstStyle/>
                    <a:p>
                      <a:endParaRPr lang="en-US" sz="1900" dirty="0"/>
                    </a:p>
                  </a:txBody>
                  <a:tcPr marL="0" marR="0" marT="0" marB="0">
                    <a:solidFill>
                      <a:schemeClr val="accent4">
                        <a:lumMod val="40000"/>
                        <a:lumOff val="60000"/>
                      </a:schemeClr>
                    </a:solidFill>
                  </a:tcPr>
                </a:tc>
                <a:tc>
                  <a:txBody>
                    <a:bodyPr/>
                    <a:lstStyle/>
                    <a:p>
                      <a:endParaRPr lang="en-US" sz="1900" dirty="0"/>
                    </a:p>
                  </a:txBody>
                  <a:tcPr marL="0" marR="0" marT="0" marB="0">
                    <a:solidFill>
                      <a:schemeClr val="accent4">
                        <a:lumMod val="40000"/>
                        <a:lumOff val="60000"/>
                      </a:schemeClr>
                    </a:solidFill>
                  </a:tcPr>
                </a:tc>
                <a:tc>
                  <a:txBody>
                    <a:bodyPr/>
                    <a:lstStyle/>
                    <a:p>
                      <a:endParaRPr lang="en-US" sz="1900" dirty="0"/>
                    </a:p>
                  </a:txBody>
                  <a:tcPr marL="0" marR="0" marT="0" marB="0">
                    <a:solidFill>
                      <a:schemeClr val="accent4">
                        <a:lumMod val="40000"/>
                        <a:lumOff val="60000"/>
                      </a:schemeClr>
                    </a:solidFill>
                  </a:tcPr>
                </a:tc>
                <a:extLst>
                  <a:ext uri="{0D108BD9-81ED-4DB2-BD59-A6C34878D82A}">
                    <a16:rowId xmlns:a16="http://schemas.microsoft.com/office/drawing/2014/main" val="3141466934"/>
                  </a:ext>
                </a:extLst>
              </a:tr>
            </a:tbl>
          </a:graphicData>
        </a:graphic>
      </p:graphicFrame>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0A459901-1BD3-48F4-B2EB-945589E363E7}"/>
                  </a:ext>
                </a:extLst>
              </p:cNvPr>
              <p:cNvSpPr txBox="1"/>
              <p:nvPr/>
            </p:nvSpPr>
            <p:spPr>
              <a:xfrm>
                <a:off x="3618179" y="5136660"/>
                <a:ext cx="433196" cy="34785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Sup>
                        <m:sSubSupPr>
                          <m:ctrlPr>
                            <a:rPr lang="en-US" sz="1589" i="1">
                              <a:latin typeface="Cambria Math" panose="02040503050406030204" pitchFamily="18" charset="0"/>
                            </a:rPr>
                          </m:ctrlPr>
                        </m:sSubSupPr>
                        <m:e>
                          <m:r>
                            <a:rPr lang="en-US" sz="1589" i="1">
                              <a:latin typeface="Cambria Math" panose="02040503050406030204" pitchFamily="18" charset="0"/>
                            </a:rPr>
                            <m:t>𝑥</m:t>
                          </m:r>
                        </m:e>
                        <m:sub>
                          <m:r>
                            <a:rPr lang="en-US" sz="1589" i="1">
                              <a:latin typeface="Cambria Math" panose="02040503050406030204" pitchFamily="18" charset="0"/>
                            </a:rPr>
                            <m:t>3</m:t>
                          </m:r>
                        </m:sub>
                        <m:sup>
                          <m:r>
                            <a:rPr lang="en-US" sz="1589" i="1">
                              <a:latin typeface="Cambria Math" panose="02040503050406030204" pitchFamily="18" charset="0"/>
                            </a:rPr>
                            <m:t>𝑙</m:t>
                          </m:r>
                        </m:sup>
                      </m:sSubSup>
                    </m:oMath>
                  </m:oMathPara>
                </a14:m>
                <a:endParaRPr lang="en-US" sz="1589" dirty="0"/>
              </a:p>
            </p:txBody>
          </p:sp>
        </mc:Choice>
        <mc:Fallback xmlns="">
          <p:sp>
            <p:nvSpPr>
              <p:cNvPr id="86" name="TextBox 85">
                <a:extLst>
                  <a:ext uri="{FF2B5EF4-FFF2-40B4-BE49-F238E27FC236}">
                    <a16:creationId xmlns:a16="http://schemas.microsoft.com/office/drawing/2014/main" id="{0A459901-1BD3-48F4-B2EB-945589E363E7}"/>
                  </a:ext>
                </a:extLst>
              </p:cNvPr>
              <p:cNvSpPr txBox="1">
                <a:spLocks noRot="1" noChangeAspect="1" noMove="1" noResize="1" noEditPoints="1" noAdjustHandles="1" noChangeArrowheads="1" noChangeShapeType="1" noTextEdit="1"/>
              </p:cNvSpPr>
              <p:nvPr/>
            </p:nvSpPr>
            <p:spPr>
              <a:xfrm>
                <a:off x="3618179" y="5136660"/>
                <a:ext cx="433196" cy="347852"/>
              </a:xfrm>
              <a:prstGeom prst="rect">
                <a:avLst/>
              </a:prstGeom>
              <a:blipFill>
                <a:blip r:embed="rId18"/>
                <a:stretch>
                  <a:fillRect/>
                </a:stretch>
              </a:blipFill>
            </p:spPr>
            <p:txBody>
              <a:bodyPr/>
              <a:lstStyle/>
              <a:p>
                <a:r>
                  <a:rPr lang="en-US">
                    <a:noFill/>
                  </a:rPr>
                  <a:t> </a:t>
                </a:r>
              </a:p>
            </p:txBody>
          </p:sp>
        </mc:Fallback>
      </mc:AlternateContent>
      <p:sp>
        <p:nvSpPr>
          <p:cNvPr id="87" name="TextBox 86">
            <a:extLst>
              <a:ext uri="{FF2B5EF4-FFF2-40B4-BE49-F238E27FC236}">
                <a16:creationId xmlns:a16="http://schemas.microsoft.com/office/drawing/2014/main" id="{5943BFAC-D2D5-4699-AF41-D90547ADEC89}"/>
              </a:ext>
            </a:extLst>
          </p:cNvPr>
          <p:cNvSpPr txBox="1"/>
          <p:nvPr/>
        </p:nvSpPr>
        <p:spPr>
          <a:xfrm>
            <a:off x="337079" y="4259895"/>
            <a:ext cx="2480609" cy="1519006"/>
          </a:xfrm>
          <a:prstGeom prst="rect">
            <a:avLst/>
          </a:prstGeom>
          <a:noFill/>
        </p:spPr>
        <p:txBody>
          <a:bodyPr wrap="square" rtlCol="0">
            <a:spAutoFit/>
          </a:bodyPr>
          <a:lstStyle/>
          <a:p>
            <a:pPr algn="ctr"/>
            <a:r>
              <a:rPr lang="en-US" sz="1854" dirty="0">
                <a:solidFill>
                  <a:srgbClr val="000000"/>
                </a:solidFill>
                <a:latin typeface="Corbel" panose="020B0503020204020204" pitchFamily="34" charset="0"/>
              </a:rPr>
              <a:t>❸ </a:t>
            </a:r>
            <a:r>
              <a:rPr lang="en-US" sz="1854" b="1" dirty="0">
                <a:solidFill>
                  <a:schemeClr val="accent4">
                    <a:lumMod val="75000"/>
                  </a:schemeClr>
                </a:solidFill>
                <a:latin typeface="Corbel" panose="020B0503020204020204" pitchFamily="34" charset="0"/>
              </a:rPr>
              <a:t>Transform</a:t>
            </a:r>
            <a:r>
              <a:rPr lang="en-US" sz="1854" dirty="0">
                <a:latin typeface="Corbel" panose="020B0503020204020204" pitchFamily="34" charset="0"/>
              </a:rPr>
              <a:t> each node embedding using aggregated messages to get next layer node embedding</a:t>
            </a:r>
          </a:p>
        </p:txBody>
      </p:sp>
      <p:cxnSp>
        <p:nvCxnSpPr>
          <p:cNvPr id="88" name="Straight Connector 87">
            <a:extLst>
              <a:ext uri="{FF2B5EF4-FFF2-40B4-BE49-F238E27FC236}">
                <a16:creationId xmlns:a16="http://schemas.microsoft.com/office/drawing/2014/main" id="{48F43549-9773-44FB-A30E-267A3F5DA0BC}"/>
              </a:ext>
            </a:extLst>
          </p:cNvPr>
          <p:cNvCxnSpPr>
            <a:cxnSpLocks/>
          </p:cNvCxnSpPr>
          <p:nvPr/>
        </p:nvCxnSpPr>
        <p:spPr>
          <a:xfrm>
            <a:off x="3245584" y="2692652"/>
            <a:ext cx="137259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729B73F8-CCCC-4200-BE28-5B65EACDA45B}"/>
              </a:ext>
            </a:extLst>
          </p:cNvPr>
          <p:cNvSpPr txBox="1"/>
          <p:nvPr/>
        </p:nvSpPr>
        <p:spPr>
          <a:xfrm>
            <a:off x="5607106" y="2524170"/>
            <a:ext cx="1413545" cy="707886"/>
          </a:xfrm>
          <a:prstGeom prst="rect">
            <a:avLst/>
          </a:prstGeom>
          <a:solidFill>
            <a:schemeClr val="accent4">
              <a:lumMod val="50000"/>
            </a:schemeClr>
          </a:solidFill>
        </p:spPr>
        <p:txBody>
          <a:bodyPr wrap="square">
            <a:spAutoFit/>
          </a:bodyPr>
          <a:lstStyle/>
          <a:p>
            <a:pPr algn="ctr"/>
            <a:r>
              <a:rPr lang="en-US" sz="2000" b="1" dirty="0">
                <a:solidFill>
                  <a:schemeClr val="bg1"/>
                </a:solidFill>
                <a:latin typeface="Corbel" panose="020B0503020204020204" pitchFamily="34" charset="0"/>
              </a:rPr>
              <a:t>Message Passing</a:t>
            </a:r>
          </a:p>
        </p:txBody>
      </p:sp>
      <p:sp>
        <p:nvSpPr>
          <p:cNvPr id="92" name="TextBox 91">
            <a:extLst>
              <a:ext uri="{FF2B5EF4-FFF2-40B4-BE49-F238E27FC236}">
                <a16:creationId xmlns:a16="http://schemas.microsoft.com/office/drawing/2014/main" id="{5D0F7B01-BE3C-4895-A733-6F76BF57D68E}"/>
              </a:ext>
            </a:extLst>
          </p:cNvPr>
          <p:cNvSpPr txBox="1"/>
          <p:nvPr/>
        </p:nvSpPr>
        <p:spPr>
          <a:xfrm>
            <a:off x="5129195" y="4211367"/>
            <a:ext cx="1891456" cy="707886"/>
          </a:xfrm>
          <a:prstGeom prst="rect">
            <a:avLst/>
          </a:prstGeom>
          <a:solidFill>
            <a:schemeClr val="accent6">
              <a:lumMod val="50000"/>
            </a:schemeClr>
          </a:solidFill>
        </p:spPr>
        <p:txBody>
          <a:bodyPr wrap="square">
            <a:spAutoFit/>
          </a:bodyPr>
          <a:lstStyle/>
          <a:p>
            <a:pPr algn="ctr"/>
            <a:r>
              <a:rPr lang="en-US" sz="2000" b="1" dirty="0">
                <a:solidFill>
                  <a:schemeClr val="bg1"/>
                </a:solidFill>
                <a:latin typeface="Corbel" panose="020B0503020204020204" pitchFamily="34" charset="0"/>
              </a:rPr>
              <a:t>Node Transformation</a:t>
            </a:r>
          </a:p>
        </p:txBody>
      </p:sp>
    </p:spTree>
    <p:extLst>
      <p:ext uri="{BB962C8B-B14F-4D97-AF65-F5344CB8AC3E}">
        <p14:creationId xmlns:p14="http://schemas.microsoft.com/office/powerpoint/2010/main" val="409529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10" presetClass="entr" presetSubtype="0" fill="hold"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10" presetClass="entr" presetSubtype="0" fill="hold"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10" presetClass="entr" presetSubtype="0"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500"/>
                                        <p:tgtEl>
                                          <p:spTgt spid="9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fade">
                                      <p:cBhvr>
                                        <p:cTn id="70" dur="500"/>
                                        <p:tgtEl>
                                          <p:spTgt spid="84"/>
                                        </p:tgtEl>
                                      </p:cBhvr>
                                    </p:animEffect>
                                  </p:childTnLst>
                                </p:cTn>
                              </p:par>
                              <p:par>
                                <p:cTn id="71" presetID="10" presetClass="entr" presetSubtype="0" fill="hold" nodeType="withEffect">
                                  <p:stCondLst>
                                    <p:cond delay="0"/>
                                  </p:stCondLst>
                                  <p:childTnLst>
                                    <p:set>
                                      <p:cBhvr>
                                        <p:cTn id="72" dur="1" fill="hold">
                                          <p:stCondLst>
                                            <p:cond delay="0"/>
                                          </p:stCondLst>
                                        </p:cTn>
                                        <p:tgtEl>
                                          <p:spTgt spid="85"/>
                                        </p:tgtEl>
                                        <p:attrNameLst>
                                          <p:attrName>style.visibility</p:attrName>
                                        </p:attrNameLst>
                                      </p:cBhvr>
                                      <p:to>
                                        <p:strVal val="visible"/>
                                      </p:to>
                                    </p:set>
                                    <p:animEffect transition="in" filter="fade">
                                      <p:cBhvr>
                                        <p:cTn id="73" dur="500"/>
                                        <p:tgtEl>
                                          <p:spTgt spid="8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fade">
                                      <p:cBhvr>
                                        <p:cTn id="76" dur="500"/>
                                        <p:tgtEl>
                                          <p:spTgt spid="8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fade">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fade">
                                      <p:cBhvr>
                                        <p:cTn id="8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2" grpId="0"/>
      <p:bldP spid="56" grpId="0"/>
      <p:bldP spid="62" grpId="0"/>
      <p:bldP spid="79" grpId="0" animBg="1"/>
      <p:bldP spid="80" grpId="0"/>
      <p:bldP spid="83" grpId="0"/>
      <p:bldP spid="84" grpId="0"/>
      <p:bldP spid="86" grpId="0"/>
      <p:bldP spid="87" grpId="0"/>
      <p:bldP spid="91" grpId="0" animBg="1"/>
      <p:bldP spid="9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BF0D8C-3EF7-4FBD-A970-FB942ADDB407}"/>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4" name="Title 3">
            <a:extLst>
              <a:ext uri="{FF2B5EF4-FFF2-40B4-BE49-F238E27FC236}">
                <a16:creationId xmlns:a16="http://schemas.microsoft.com/office/drawing/2014/main" id="{A87E2317-DEEB-42D5-A57E-6731E0F27A50}"/>
              </a:ext>
            </a:extLst>
          </p:cNvPr>
          <p:cNvSpPr>
            <a:spLocks noGrp="1"/>
          </p:cNvSpPr>
          <p:nvPr>
            <p:ph type="title"/>
          </p:nvPr>
        </p:nvSpPr>
        <p:spPr/>
        <p:txBody>
          <a:bodyPr>
            <a:normAutofit fontScale="90000"/>
          </a:bodyPr>
          <a:lstStyle/>
          <a:p>
            <a:r>
              <a:rPr lang="en-US" dirty="0"/>
              <a:t>Real-time GNN Inference</a:t>
            </a:r>
          </a:p>
        </p:txBody>
      </p:sp>
      <p:pic>
        <p:nvPicPr>
          <p:cNvPr id="18" name="Picture 17">
            <a:extLst>
              <a:ext uri="{FF2B5EF4-FFF2-40B4-BE49-F238E27FC236}">
                <a16:creationId xmlns:a16="http://schemas.microsoft.com/office/drawing/2014/main" id="{B3174D0E-5639-4554-91E0-6A5144E38807}"/>
              </a:ext>
            </a:extLst>
          </p:cNvPr>
          <p:cNvPicPr>
            <a:picLocks noChangeAspect="1"/>
          </p:cNvPicPr>
          <p:nvPr/>
        </p:nvPicPr>
        <p:blipFill rotWithShape="1">
          <a:blip r:embed="rId3"/>
          <a:srcRect t="13327"/>
          <a:stretch/>
        </p:blipFill>
        <p:spPr>
          <a:xfrm>
            <a:off x="6539294" y="1536895"/>
            <a:ext cx="4684966" cy="1803140"/>
          </a:xfrm>
          <a:prstGeom prst="rect">
            <a:avLst/>
          </a:prstGeom>
        </p:spPr>
      </p:pic>
      <p:pic>
        <p:nvPicPr>
          <p:cNvPr id="1028" name="Picture 4" descr="Lines representing paths of particles fan out from a point and pass through a series of detectors.">
            <a:extLst>
              <a:ext uri="{FF2B5EF4-FFF2-40B4-BE49-F238E27FC236}">
                <a16:creationId xmlns:a16="http://schemas.microsoft.com/office/drawing/2014/main" id="{F6D8E378-5C34-4300-BB04-07D88F881F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57" t="7353" b="11733"/>
          <a:stretch/>
        </p:blipFill>
        <p:spPr bwMode="auto">
          <a:xfrm>
            <a:off x="6744368" y="3793010"/>
            <a:ext cx="4274818" cy="20279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9C75DF2-9CEA-4B6A-9335-8EC30DFDD99D}"/>
              </a:ext>
            </a:extLst>
          </p:cNvPr>
          <p:cNvSpPr txBox="1"/>
          <p:nvPr/>
        </p:nvSpPr>
        <p:spPr>
          <a:xfrm>
            <a:off x="6539294" y="3213556"/>
            <a:ext cx="5043106" cy="430887"/>
          </a:xfrm>
          <a:prstGeom prst="rect">
            <a:avLst/>
          </a:prstGeom>
          <a:noFill/>
        </p:spPr>
        <p:txBody>
          <a:bodyPr wrap="square">
            <a:spAutoFit/>
          </a:bodyPr>
          <a:lstStyle>
            <a:defPPr>
              <a:defRPr lang="en-US"/>
            </a:defPPr>
            <a:lvl1pPr>
              <a:defRPr sz="1100" b="0" i="0">
                <a:solidFill>
                  <a:srgbClr val="222222"/>
                </a:solidFill>
                <a:effectLst/>
                <a:latin typeface="Corbel" panose="020B0503020204020204" pitchFamily="34" charset="0"/>
              </a:defRPr>
            </a:lvl1pPr>
          </a:lstStyle>
          <a:p>
            <a:r>
              <a:rPr lang="en-US" dirty="0"/>
              <a:t>[image source] Shi, </a:t>
            </a:r>
            <a:r>
              <a:rPr lang="en-US" dirty="0" err="1"/>
              <a:t>Weijing</a:t>
            </a:r>
            <a:r>
              <a:rPr lang="en-US" dirty="0"/>
              <a:t>, and Raj Rajkumar. "Point-</a:t>
            </a:r>
            <a:r>
              <a:rPr lang="en-US" dirty="0" err="1"/>
              <a:t>gnn</a:t>
            </a:r>
            <a:r>
              <a:rPr lang="en-US" dirty="0"/>
              <a:t>: Graph neural network for 3d object detection in a point cloud.“ CVPR 2020</a:t>
            </a:r>
          </a:p>
        </p:txBody>
      </p:sp>
      <p:sp>
        <p:nvSpPr>
          <p:cNvPr id="21" name="TextBox 20">
            <a:extLst>
              <a:ext uri="{FF2B5EF4-FFF2-40B4-BE49-F238E27FC236}">
                <a16:creationId xmlns:a16="http://schemas.microsoft.com/office/drawing/2014/main" id="{1F03E8CD-3A42-4068-9F48-C88E13C4A845}"/>
              </a:ext>
            </a:extLst>
          </p:cNvPr>
          <p:cNvSpPr txBox="1"/>
          <p:nvPr/>
        </p:nvSpPr>
        <p:spPr>
          <a:xfrm>
            <a:off x="6546915" y="5844603"/>
            <a:ext cx="4738306" cy="430887"/>
          </a:xfrm>
          <a:prstGeom prst="rect">
            <a:avLst/>
          </a:prstGeom>
          <a:noFill/>
        </p:spPr>
        <p:txBody>
          <a:bodyPr wrap="square">
            <a:spAutoFit/>
          </a:bodyPr>
          <a:lstStyle>
            <a:defPPr>
              <a:defRPr lang="en-US"/>
            </a:defPPr>
            <a:lvl1pPr>
              <a:defRPr b="0" i="0">
                <a:solidFill>
                  <a:srgbClr val="222222"/>
                </a:solidFill>
                <a:effectLst/>
                <a:latin typeface="Corbel" panose="020B0503020204020204" pitchFamily="34" charset="0"/>
              </a:defRPr>
            </a:lvl1pPr>
          </a:lstStyle>
          <a:p>
            <a:r>
              <a:rPr lang="en-US" sz="1100" dirty="0"/>
              <a:t>[image source] https://www.quantamagazine.org/growing-anomalies-at-the-large-hadron-collider-hint-at-new-particles-20200526/</a:t>
            </a:r>
          </a:p>
        </p:txBody>
      </p:sp>
      <p:sp>
        <p:nvSpPr>
          <p:cNvPr id="5" name="TextBox 4">
            <a:extLst>
              <a:ext uri="{FF2B5EF4-FFF2-40B4-BE49-F238E27FC236}">
                <a16:creationId xmlns:a16="http://schemas.microsoft.com/office/drawing/2014/main" id="{D7EFE113-896E-5227-CFCA-BB9D7B87B151}"/>
              </a:ext>
            </a:extLst>
          </p:cNvPr>
          <p:cNvSpPr txBox="1"/>
          <p:nvPr/>
        </p:nvSpPr>
        <p:spPr>
          <a:xfrm>
            <a:off x="381001" y="1626036"/>
            <a:ext cx="5433059" cy="3205043"/>
          </a:xfrm>
          <a:prstGeom prst="rect">
            <a:avLst/>
          </a:prstGeom>
        </p:spPr>
        <p:txBody>
          <a:bodyPr vert="horz" lIns="91440" tIns="45720" rIns="91440" bIns="45720" rtlCol="0">
            <a:normAutofit/>
          </a:bodyPr>
          <a:lstStyle>
            <a:lvl1pPr marL="400041" indent="-400041" defTabSz="914377">
              <a:lnSpc>
                <a:spcPct val="100000"/>
              </a:lnSpc>
              <a:spcBef>
                <a:spcPts val="0"/>
              </a:spcBef>
              <a:buFont typeface="Arial" panose="020B0604020202020204" pitchFamily="34" charset="0"/>
              <a:buChar char="•"/>
              <a:defRPr sz="2800" b="1">
                <a:latin typeface="Corbel" panose="020B0503020204020204" pitchFamily="34" charset="0"/>
              </a:defRPr>
            </a:lvl1pPr>
            <a:lvl2pPr marL="857229" lvl="1" indent="-400041" defTabSz="914377">
              <a:lnSpc>
                <a:spcPct val="100000"/>
              </a:lnSpc>
              <a:spcBef>
                <a:spcPts val="0"/>
              </a:spcBef>
              <a:buSzPct val="80000"/>
              <a:buFont typeface="Courier New" panose="02070309020205020404" pitchFamily="49" charset="0"/>
              <a:buChar char="o"/>
              <a:defRPr sz="2400" b="1">
                <a:latin typeface="Corbel" panose="020B0503020204020204" pitchFamily="34" charset="0"/>
              </a:defRPr>
            </a:lvl2pPr>
            <a:lvl3pPr marL="1142971" indent="-285744" defTabSz="914377">
              <a:lnSpc>
                <a:spcPct val="100000"/>
              </a:lnSpc>
              <a:spcBef>
                <a:spcPts val="0"/>
              </a:spcBef>
              <a:buFont typeface="Corbel" panose="020B0503020204020204" pitchFamily="34" charset="0"/>
              <a:buChar char="‐"/>
              <a:defRPr sz="2000">
                <a:latin typeface="Corbel" panose="020B0503020204020204" pitchFamily="34" charset="0"/>
              </a:defRPr>
            </a:lvl3pPr>
            <a:lvl4pPr marL="1600160" indent="-228594" defTabSz="914377">
              <a:lnSpc>
                <a:spcPct val="100000"/>
              </a:lnSpc>
              <a:spcBef>
                <a:spcPts val="0"/>
              </a:spcBef>
              <a:buFont typeface="Arial" panose="020B0604020202020204" pitchFamily="34" charset="0"/>
              <a:buChar char="•"/>
              <a:defRPr>
                <a:latin typeface="Corbel" panose="020B0503020204020204" pitchFamily="34" charset="0"/>
              </a:defRPr>
            </a:lvl4pPr>
            <a:lvl5pPr marL="2057349" indent="-228594" defTabSz="914377">
              <a:lnSpc>
                <a:spcPct val="100000"/>
              </a:lnSpc>
              <a:spcBef>
                <a:spcPts val="0"/>
              </a:spcBef>
              <a:buFont typeface="Arial" panose="020B0604020202020204" pitchFamily="34" charset="0"/>
              <a:buChar char="•"/>
              <a:defRPr>
                <a:latin typeface="Corbel" panose="020B0503020204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2400" dirty="0"/>
              <a:t>Real-time Inference is required:</a:t>
            </a:r>
          </a:p>
          <a:p>
            <a:pPr lvl="1"/>
            <a:r>
              <a:rPr lang="en-US" sz="2000" b="0" dirty="0"/>
              <a:t>LiDAR and Point Cloud Data for Autonomous Driving</a:t>
            </a:r>
          </a:p>
          <a:p>
            <a:pPr lvl="1"/>
            <a:r>
              <a:rPr lang="en-US" sz="2000" b="0" dirty="0"/>
              <a:t>High Energy Physics</a:t>
            </a:r>
          </a:p>
          <a:p>
            <a:pPr lvl="1"/>
            <a:r>
              <a:rPr lang="en-US" sz="2000" b="0" dirty="0"/>
              <a:t>Fraud and spam detection</a:t>
            </a:r>
          </a:p>
          <a:p>
            <a:pPr lvl="1"/>
            <a:endParaRPr lang="en-US" sz="2000" b="0" dirty="0"/>
          </a:p>
          <a:p>
            <a:r>
              <a:rPr lang="en-US" altLang="zh-CN" sz="2400" dirty="0"/>
              <a:t>Sometimes nanosecond latency</a:t>
            </a:r>
            <a:endParaRPr lang="en-US" sz="2400" dirty="0"/>
          </a:p>
        </p:txBody>
      </p:sp>
    </p:spTree>
    <p:extLst>
      <p:ext uri="{BB962C8B-B14F-4D97-AF65-F5344CB8AC3E}">
        <p14:creationId xmlns:p14="http://schemas.microsoft.com/office/powerpoint/2010/main" val="3831210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2E61F2-8ABB-4720-8E21-965B702E6A32}"/>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4" name="Title 3">
            <a:extLst>
              <a:ext uri="{FF2B5EF4-FFF2-40B4-BE49-F238E27FC236}">
                <a16:creationId xmlns:a16="http://schemas.microsoft.com/office/drawing/2014/main" id="{44F49A74-FE7C-4819-9459-8674138E325F}"/>
              </a:ext>
            </a:extLst>
          </p:cNvPr>
          <p:cNvSpPr>
            <a:spLocks noGrp="1"/>
          </p:cNvSpPr>
          <p:nvPr>
            <p:ph type="title"/>
          </p:nvPr>
        </p:nvSpPr>
        <p:spPr/>
        <p:txBody>
          <a:bodyPr>
            <a:normAutofit fontScale="90000"/>
          </a:bodyPr>
          <a:lstStyle/>
          <a:p>
            <a:r>
              <a:rPr lang="en-US" dirty="0"/>
              <a:t>Existing Work</a:t>
            </a:r>
          </a:p>
        </p:txBody>
      </p:sp>
      <p:sp>
        <p:nvSpPr>
          <p:cNvPr id="6" name="Oval 5">
            <a:extLst>
              <a:ext uri="{FF2B5EF4-FFF2-40B4-BE49-F238E27FC236}">
                <a16:creationId xmlns:a16="http://schemas.microsoft.com/office/drawing/2014/main" id="{91B3F00B-CE24-4B37-A881-A6CCA963A28E}"/>
              </a:ext>
            </a:extLst>
          </p:cNvPr>
          <p:cNvSpPr/>
          <p:nvPr/>
        </p:nvSpPr>
        <p:spPr>
          <a:xfrm>
            <a:off x="4077368" y="2193199"/>
            <a:ext cx="377199" cy="377199"/>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C14749-4172-46BB-95B8-A9084BFE5A2E}"/>
              </a:ext>
            </a:extLst>
          </p:cNvPr>
          <p:cNvGrpSpPr/>
          <p:nvPr/>
        </p:nvGrpSpPr>
        <p:grpSpPr>
          <a:xfrm>
            <a:off x="4643166" y="2509143"/>
            <a:ext cx="1050927" cy="2111785"/>
            <a:chOff x="3433982" y="2057720"/>
            <a:chExt cx="1273821" cy="2559680"/>
          </a:xfrm>
        </p:grpSpPr>
        <p:sp>
          <p:nvSpPr>
            <p:cNvPr id="9" name="Freeform: Shape 8">
              <a:extLst>
                <a:ext uri="{FF2B5EF4-FFF2-40B4-BE49-F238E27FC236}">
                  <a16:creationId xmlns:a16="http://schemas.microsoft.com/office/drawing/2014/main" id="{581403D1-7596-4AB2-BD22-CB9803616186}"/>
                </a:ext>
              </a:extLst>
            </p:cNvPr>
            <p:cNvSpPr/>
            <p:nvPr/>
          </p:nvSpPr>
          <p:spPr>
            <a:xfrm>
              <a:off x="3433982" y="2057720"/>
              <a:ext cx="1273821" cy="2559680"/>
            </a:xfrm>
            <a:custGeom>
              <a:avLst/>
              <a:gdLst>
                <a:gd name="connsiteX0" fmla="*/ 1273821 w 1273821"/>
                <a:gd name="connsiteY0" fmla="*/ 0 h 2559680"/>
                <a:gd name="connsiteX1" fmla="*/ 1273821 w 1273821"/>
                <a:gd name="connsiteY1" fmla="*/ 2559680 h 2559680"/>
                <a:gd name="connsiteX2" fmla="*/ 1149271 w 1273821"/>
                <a:gd name="connsiteY2" fmla="*/ 2553391 h 2559680"/>
                <a:gd name="connsiteX3" fmla="*/ 0 w 1273821"/>
                <a:gd name="connsiteY3" fmla="*/ 1279840 h 2559680"/>
                <a:gd name="connsiteX4" fmla="*/ 1149271 w 1273821"/>
                <a:gd name="connsiteY4" fmla="*/ 6289 h 255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21" h="2559680">
                  <a:moveTo>
                    <a:pt x="1273821" y="0"/>
                  </a:moveTo>
                  <a:lnTo>
                    <a:pt x="1273821" y="2559680"/>
                  </a:lnTo>
                  <a:lnTo>
                    <a:pt x="1149271" y="2553391"/>
                  </a:lnTo>
                  <a:cubicBezTo>
                    <a:pt x="503743" y="2487834"/>
                    <a:pt x="0" y="1942665"/>
                    <a:pt x="0" y="1279840"/>
                  </a:cubicBezTo>
                  <a:cubicBezTo>
                    <a:pt x="0" y="617016"/>
                    <a:pt x="503743" y="71847"/>
                    <a:pt x="1149271" y="6289"/>
                  </a:cubicBezTo>
                  <a:close/>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8436A079-E026-4644-BB8F-E950C4EA452C}"/>
                </a:ext>
              </a:extLst>
            </p:cNvPr>
            <p:cNvCxnSpPr>
              <a:cxnSpLocks/>
              <a:stCxn id="9" idx="0"/>
              <a:endCxn id="9" idx="1"/>
            </p:cNvCxnSpPr>
            <p:nvPr/>
          </p:nvCxnSpPr>
          <p:spPr>
            <a:xfrm>
              <a:off x="4707803" y="2057720"/>
              <a:ext cx="0" cy="25596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982B9762-DDB8-4FC9-AC1F-E111B6A0F530}"/>
              </a:ext>
            </a:extLst>
          </p:cNvPr>
          <p:cNvSpPr/>
          <p:nvPr/>
        </p:nvSpPr>
        <p:spPr>
          <a:xfrm>
            <a:off x="5095804" y="2961517"/>
            <a:ext cx="1207036" cy="1207036"/>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7FA9F563-85DD-4222-90D0-EFE71DDF9027}"/>
              </a:ext>
            </a:extLst>
          </p:cNvPr>
          <p:cNvCxnSpPr>
            <a:cxnSpLocks/>
          </p:cNvCxnSpPr>
          <p:nvPr/>
        </p:nvCxnSpPr>
        <p:spPr>
          <a:xfrm flipH="1">
            <a:off x="4265967" y="3565035"/>
            <a:ext cx="377199" cy="0"/>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3BAA7D-4DA1-4DE5-B043-650DBDEEB071}"/>
              </a:ext>
            </a:extLst>
          </p:cNvPr>
          <p:cNvCxnSpPr>
            <a:cxnSpLocks/>
          </p:cNvCxnSpPr>
          <p:nvPr/>
        </p:nvCxnSpPr>
        <p:spPr>
          <a:xfrm flipH="1" flipV="1">
            <a:off x="4555154" y="2570398"/>
            <a:ext cx="377199" cy="264512"/>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A412E5-3048-4F26-B659-C552D295387F}"/>
              </a:ext>
            </a:extLst>
          </p:cNvPr>
          <p:cNvCxnSpPr>
            <a:cxnSpLocks/>
          </p:cNvCxnSpPr>
          <p:nvPr/>
        </p:nvCxnSpPr>
        <p:spPr>
          <a:xfrm flipH="1">
            <a:off x="4555154" y="4295161"/>
            <a:ext cx="377199" cy="264039"/>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649E3F45-612A-47BB-95C2-B20543886ED1}"/>
              </a:ext>
            </a:extLst>
          </p:cNvPr>
          <p:cNvSpPr/>
          <p:nvPr/>
        </p:nvSpPr>
        <p:spPr>
          <a:xfrm>
            <a:off x="3740504" y="3376436"/>
            <a:ext cx="377199" cy="377199"/>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8CDCA3A-2791-4842-A190-8B9013652973}"/>
              </a:ext>
            </a:extLst>
          </p:cNvPr>
          <p:cNvSpPr/>
          <p:nvPr/>
        </p:nvSpPr>
        <p:spPr>
          <a:xfrm>
            <a:off x="4073696" y="4559200"/>
            <a:ext cx="377199" cy="377199"/>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ontent Placeholder 1">
            <a:extLst>
              <a:ext uri="{FF2B5EF4-FFF2-40B4-BE49-F238E27FC236}">
                <a16:creationId xmlns:a16="http://schemas.microsoft.com/office/drawing/2014/main" id="{A61AB442-595A-4E0B-9608-CD9414350064}"/>
              </a:ext>
            </a:extLst>
          </p:cNvPr>
          <p:cNvSpPr>
            <a:spLocks noGrp="1"/>
          </p:cNvSpPr>
          <p:nvPr>
            <p:ph idx="1"/>
          </p:nvPr>
        </p:nvSpPr>
        <p:spPr>
          <a:xfrm>
            <a:off x="483825" y="1597002"/>
            <a:ext cx="3397602" cy="1282317"/>
          </a:xfrm>
        </p:spPr>
        <p:txBody>
          <a:bodyPr>
            <a:normAutofit lnSpcReduction="10000"/>
          </a:bodyPr>
          <a:lstStyle/>
          <a:p>
            <a:pPr marL="0" indent="0" algn="r">
              <a:buNone/>
            </a:pPr>
            <a:r>
              <a:rPr lang="en-US" b="0" dirty="0"/>
              <a:t>Most focus on Graph Convolution Network (GCN): A </a:t>
            </a:r>
            <a:r>
              <a:rPr lang="en-US" dirty="0">
                <a:solidFill>
                  <a:schemeClr val="accent1"/>
                </a:solidFill>
              </a:rPr>
              <a:t>limited type</a:t>
            </a:r>
          </a:p>
        </p:txBody>
      </p:sp>
      <p:sp>
        <p:nvSpPr>
          <p:cNvPr id="68" name="Content Placeholder 1">
            <a:extLst>
              <a:ext uri="{FF2B5EF4-FFF2-40B4-BE49-F238E27FC236}">
                <a16:creationId xmlns:a16="http://schemas.microsoft.com/office/drawing/2014/main" id="{788CEDC7-8625-41D2-AE87-15041D3C0A60}"/>
              </a:ext>
            </a:extLst>
          </p:cNvPr>
          <p:cNvSpPr txBox="1">
            <a:spLocks/>
          </p:cNvSpPr>
          <p:nvPr/>
        </p:nvSpPr>
        <p:spPr>
          <a:xfrm>
            <a:off x="280549" y="3118719"/>
            <a:ext cx="3397601" cy="949416"/>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0" dirty="0"/>
              <a:t>Heavy </a:t>
            </a:r>
            <a:r>
              <a:rPr lang="en-US" dirty="0">
                <a:solidFill>
                  <a:schemeClr val="accent1"/>
                </a:solidFill>
              </a:rPr>
              <a:t>pre-processing</a:t>
            </a:r>
            <a:r>
              <a:rPr lang="en-US" b="0" dirty="0"/>
              <a:t>: Not suitable for real-time</a:t>
            </a:r>
          </a:p>
        </p:txBody>
      </p:sp>
      <p:sp>
        <p:nvSpPr>
          <p:cNvPr id="69" name="Content Placeholder 1">
            <a:extLst>
              <a:ext uri="{FF2B5EF4-FFF2-40B4-BE49-F238E27FC236}">
                <a16:creationId xmlns:a16="http://schemas.microsoft.com/office/drawing/2014/main" id="{5A79C8D0-559B-41AD-BBFA-1F27155050D7}"/>
              </a:ext>
            </a:extLst>
          </p:cNvPr>
          <p:cNvSpPr txBox="1">
            <a:spLocks/>
          </p:cNvSpPr>
          <p:nvPr/>
        </p:nvSpPr>
        <p:spPr>
          <a:xfrm>
            <a:off x="604326" y="4455229"/>
            <a:ext cx="3397602" cy="1282317"/>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0" dirty="0"/>
              <a:t>Most on ASIC via </a:t>
            </a:r>
            <a:r>
              <a:rPr lang="en-US" dirty="0">
                <a:solidFill>
                  <a:schemeClr val="accent1"/>
                </a:solidFill>
              </a:rPr>
              <a:t>simulation</a:t>
            </a:r>
            <a:r>
              <a:rPr lang="en-US" b="0" dirty="0"/>
              <a:t>: not end-to-end, far from practical</a:t>
            </a:r>
          </a:p>
        </p:txBody>
      </p:sp>
    </p:spTree>
    <p:custDataLst>
      <p:tags r:id="rId1"/>
    </p:custDataLst>
    <p:extLst>
      <p:ext uri="{BB962C8B-B14F-4D97-AF65-F5344CB8AC3E}">
        <p14:creationId xmlns:p14="http://schemas.microsoft.com/office/powerpoint/2010/main" val="211705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P spid="67" grpId="0" build="p"/>
      <p:bldP spid="68" grpId="0"/>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2E61F2-8ABB-4720-8E21-965B702E6A32}"/>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4" name="Title 3">
            <a:extLst>
              <a:ext uri="{FF2B5EF4-FFF2-40B4-BE49-F238E27FC236}">
                <a16:creationId xmlns:a16="http://schemas.microsoft.com/office/drawing/2014/main" id="{44F49A74-FE7C-4819-9459-8674138E325F}"/>
              </a:ext>
            </a:extLst>
          </p:cNvPr>
          <p:cNvSpPr>
            <a:spLocks noGrp="1"/>
          </p:cNvSpPr>
          <p:nvPr>
            <p:ph type="title"/>
          </p:nvPr>
        </p:nvSpPr>
        <p:spPr/>
        <p:txBody>
          <a:bodyPr>
            <a:normAutofit fontScale="90000"/>
          </a:bodyPr>
          <a:lstStyle/>
          <a:p>
            <a:r>
              <a:rPr lang="en-US" dirty="0"/>
              <a:t>Existing Work vs. Ours</a:t>
            </a:r>
          </a:p>
        </p:txBody>
      </p:sp>
      <p:sp>
        <p:nvSpPr>
          <p:cNvPr id="6" name="Oval 5">
            <a:extLst>
              <a:ext uri="{FF2B5EF4-FFF2-40B4-BE49-F238E27FC236}">
                <a16:creationId xmlns:a16="http://schemas.microsoft.com/office/drawing/2014/main" id="{91B3F00B-CE24-4B37-A881-A6CCA963A28E}"/>
              </a:ext>
            </a:extLst>
          </p:cNvPr>
          <p:cNvSpPr/>
          <p:nvPr/>
        </p:nvSpPr>
        <p:spPr>
          <a:xfrm>
            <a:off x="4077368" y="2193199"/>
            <a:ext cx="377199" cy="377199"/>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C14749-4172-46BB-95B8-A9084BFE5A2E}"/>
              </a:ext>
            </a:extLst>
          </p:cNvPr>
          <p:cNvGrpSpPr/>
          <p:nvPr/>
        </p:nvGrpSpPr>
        <p:grpSpPr>
          <a:xfrm>
            <a:off x="4643166" y="2509143"/>
            <a:ext cx="1050927" cy="2111785"/>
            <a:chOff x="3433982" y="2057720"/>
            <a:chExt cx="1273821" cy="2559680"/>
          </a:xfrm>
        </p:grpSpPr>
        <p:sp>
          <p:nvSpPr>
            <p:cNvPr id="9" name="Freeform: Shape 8">
              <a:extLst>
                <a:ext uri="{FF2B5EF4-FFF2-40B4-BE49-F238E27FC236}">
                  <a16:creationId xmlns:a16="http://schemas.microsoft.com/office/drawing/2014/main" id="{581403D1-7596-4AB2-BD22-CB9803616186}"/>
                </a:ext>
              </a:extLst>
            </p:cNvPr>
            <p:cNvSpPr/>
            <p:nvPr/>
          </p:nvSpPr>
          <p:spPr>
            <a:xfrm>
              <a:off x="3433982" y="2057720"/>
              <a:ext cx="1273821" cy="2559680"/>
            </a:xfrm>
            <a:custGeom>
              <a:avLst/>
              <a:gdLst>
                <a:gd name="connsiteX0" fmla="*/ 1273821 w 1273821"/>
                <a:gd name="connsiteY0" fmla="*/ 0 h 2559680"/>
                <a:gd name="connsiteX1" fmla="*/ 1273821 w 1273821"/>
                <a:gd name="connsiteY1" fmla="*/ 2559680 h 2559680"/>
                <a:gd name="connsiteX2" fmla="*/ 1149271 w 1273821"/>
                <a:gd name="connsiteY2" fmla="*/ 2553391 h 2559680"/>
                <a:gd name="connsiteX3" fmla="*/ 0 w 1273821"/>
                <a:gd name="connsiteY3" fmla="*/ 1279840 h 2559680"/>
                <a:gd name="connsiteX4" fmla="*/ 1149271 w 1273821"/>
                <a:gd name="connsiteY4" fmla="*/ 6289 h 255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21" h="2559680">
                  <a:moveTo>
                    <a:pt x="1273821" y="0"/>
                  </a:moveTo>
                  <a:lnTo>
                    <a:pt x="1273821" y="2559680"/>
                  </a:lnTo>
                  <a:lnTo>
                    <a:pt x="1149271" y="2553391"/>
                  </a:lnTo>
                  <a:cubicBezTo>
                    <a:pt x="503743" y="2487834"/>
                    <a:pt x="0" y="1942665"/>
                    <a:pt x="0" y="1279840"/>
                  </a:cubicBezTo>
                  <a:cubicBezTo>
                    <a:pt x="0" y="617016"/>
                    <a:pt x="503743" y="71847"/>
                    <a:pt x="1149271" y="6289"/>
                  </a:cubicBezTo>
                  <a:close/>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8436A079-E026-4644-BB8F-E950C4EA452C}"/>
                </a:ext>
              </a:extLst>
            </p:cNvPr>
            <p:cNvCxnSpPr>
              <a:cxnSpLocks/>
              <a:stCxn id="9" idx="0"/>
              <a:endCxn id="9" idx="1"/>
            </p:cNvCxnSpPr>
            <p:nvPr/>
          </p:nvCxnSpPr>
          <p:spPr>
            <a:xfrm>
              <a:off x="4707803" y="2057720"/>
              <a:ext cx="0" cy="25596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982B9762-DDB8-4FC9-AC1F-E111B6A0F530}"/>
              </a:ext>
            </a:extLst>
          </p:cNvPr>
          <p:cNvSpPr/>
          <p:nvPr/>
        </p:nvSpPr>
        <p:spPr>
          <a:xfrm>
            <a:off x="5095804" y="2961517"/>
            <a:ext cx="1207036" cy="1207036"/>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7FA9F563-85DD-4222-90D0-EFE71DDF9027}"/>
              </a:ext>
            </a:extLst>
          </p:cNvPr>
          <p:cNvCxnSpPr>
            <a:cxnSpLocks/>
          </p:cNvCxnSpPr>
          <p:nvPr/>
        </p:nvCxnSpPr>
        <p:spPr>
          <a:xfrm flipH="1">
            <a:off x="4265967" y="3565035"/>
            <a:ext cx="377199" cy="0"/>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3BAA7D-4DA1-4DE5-B043-650DBDEEB071}"/>
              </a:ext>
            </a:extLst>
          </p:cNvPr>
          <p:cNvCxnSpPr>
            <a:cxnSpLocks/>
          </p:cNvCxnSpPr>
          <p:nvPr/>
        </p:nvCxnSpPr>
        <p:spPr>
          <a:xfrm flipH="1" flipV="1">
            <a:off x="4555154" y="2570398"/>
            <a:ext cx="377199" cy="264512"/>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A412E5-3048-4F26-B659-C552D295387F}"/>
              </a:ext>
            </a:extLst>
          </p:cNvPr>
          <p:cNvCxnSpPr>
            <a:cxnSpLocks/>
          </p:cNvCxnSpPr>
          <p:nvPr/>
        </p:nvCxnSpPr>
        <p:spPr>
          <a:xfrm flipH="1">
            <a:off x="4555154" y="4295161"/>
            <a:ext cx="377199" cy="264039"/>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649E3F45-612A-47BB-95C2-B20543886ED1}"/>
              </a:ext>
            </a:extLst>
          </p:cNvPr>
          <p:cNvSpPr/>
          <p:nvPr/>
        </p:nvSpPr>
        <p:spPr>
          <a:xfrm>
            <a:off x="3740504" y="3376436"/>
            <a:ext cx="377199" cy="377199"/>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8CDCA3A-2791-4842-A190-8B9013652973}"/>
              </a:ext>
            </a:extLst>
          </p:cNvPr>
          <p:cNvSpPr/>
          <p:nvPr/>
        </p:nvSpPr>
        <p:spPr>
          <a:xfrm>
            <a:off x="4073696" y="4559200"/>
            <a:ext cx="377199" cy="377199"/>
          </a:xfrm>
          <a:prstGeom prst="ellipse">
            <a:avLst/>
          </a:prstGeom>
          <a:solidFill>
            <a:schemeClr val="accent1">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0284702-3285-4DA7-97C9-15C9231E9FFD}"/>
              </a:ext>
            </a:extLst>
          </p:cNvPr>
          <p:cNvSpPr/>
          <p:nvPr/>
        </p:nvSpPr>
        <p:spPr>
          <a:xfrm flipH="1">
            <a:off x="7831554" y="2193433"/>
            <a:ext cx="377199" cy="377199"/>
          </a:xfrm>
          <a:prstGeom prst="ellipse">
            <a:avLst/>
          </a:prstGeom>
          <a:solidFill>
            <a:srgbClr val="FFC000">
              <a:alpha val="6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EC105908-49EA-4ECD-8B2C-E5D7DC62D8AD}"/>
              </a:ext>
            </a:extLst>
          </p:cNvPr>
          <p:cNvGrpSpPr/>
          <p:nvPr/>
        </p:nvGrpSpPr>
        <p:grpSpPr>
          <a:xfrm flipH="1">
            <a:off x="6592027" y="2509377"/>
            <a:ext cx="1050927" cy="2111785"/>
            <a:chOff x="3433982" y="2057720"/>
            <a:chExt cx="1273821" cy="2559680"/>
          </a:xfrm>
        </p:grpSpPr>
        <p:sp>
          <p:nvSpPr>
            <p:cNvPr id="54" name="Freeform: Shape 53">
              <a:extLst>
                <a:ext uri="{FF2B5EF4-FFF2-40B4-BE49-F238E27FC236}">
                  <a16:creationId xmlns:a16="http://schemas.microsoft.com/office/drawing/2014/main" id="{32ADC798-151D-41EA-981B-23545CA83A0E}"/>
                </a:ext>
              </a:extLst>
            </p:cNvPr>
            <p:cNvSpPr/>
            <p:nvPr/>
          </p:nvSpPr>
          <p:spPr>
            <a:xfrm>
              <a:off x="3433982" y="2057720"/>
              <a:ext cx="1273821" cy="2559680"/>
            </a:xfrm>
            <a:custGeom>
              <a:avLst/>
              <a:gdLst>
                <a:gd name="connsiteX0" fmla="*/ 1273821 w 1273821"/>
                <a:gd name="connsiteY0" fmla="*/ 0 h 2559680"/>
                <a:gd name="connsiteX1" fmla="*/ 1273821 w 1273821"/>
                <a:gd name="connsiteY1" fmla="*/ 2559680 h 2559680"/>
                <a:gd name="connsiteX2" fmla="*/ 1149271 w 1273821"/>
                <a:gd name="connsiteY2" fmla="*/ 2553391 h 2559680"/>
                <a:gd name="connsiteX3" fmla="*/ 0 w 1273821"/>
                <a:gd name="connsiteY3" fmla="*/ 1279840 h 2559680"/>
                <a:gd name="connsiteX4" fmla="*/ 1149271 w 1273821"/>
                <a:gd name="connsiteY4" fmla="*/ 6289 h 255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21" h="2559680">
                  <a:moveTo>
                    <a:pt x="1273821" y="0"/>
                  </a:moveTo>
                  <a:lnTo>
                    <a:pt x="1273821" y="2559680"/>
                  </a:lnTo>
                  <a:lnTo>
                    <a:pt x="1149271" y="2553391"/>
                  </a:lnTo>
                  <a:cubicBezTo>
                    <a:pt x="503743" y="2487834"/>
                    <a:pt x="0" y="1942665"/>
                    <a:pt x="0" y="1279840"/>
                  </a:cubicBezTo>
                  <a:cubicBezTo>
                    <a:pt x="0" y="617016"/>
                    <a:pt x="503743" y="71847"/>
                    <a:pt x="1149271" y="6289"/>
                  </a:cubicBezTo>
                  <a:close/>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5" name="Straight Connector 54">
              <a:extLst>
                <a:ext uri="{FF2B5EF4-FFF2-40B4-BE49-F238E27FC236}">
                  <a16:creationId xmlns:a16="http://schemas.microsoft.com/office/drawing/2014/main" id="{AD5E2B0C-566C-430B-B31F-DE19C38CF162}"/>
                </a:ext>
              </a:extLst>
            </p:cNvPr>
            <p:cNvCxnSpPr>
              <a:cxnSpLocks/>
              <a:stCxn id="54" idx="0"/>
              <a:endCxn id="54" idx="1"/>
            </p:cNvCxnSpPr>
            <p:nvPr/>
          </p:nvCxnSpPr>
          <p:spPr>
            <a:xfrm>
              <a:off x="4707803" y="2057720"/>
              <a:ext cx="0" cy="25596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103D7DF3-8ED7-404B-9F11-3B068DFC3D15}"/>
              </a:ext>
            </a:extLst>
          </p:cNvPr>
          <p:cNvSpPr/>
          <p:nvPr/>
        </p:nvSpPr>
        <p:spPr>
          <a:xfrm flipH="1">
            <a:off x="5983280" y="2961751"/>
            <a:ext cx="1207036" cy="1207036"/>
          </a:xfrm>
          <a:prstGeom prst="ellipse">
            <a:avLst/>
          </a:prstGeom>
          <a:solidFill>
            <a:srgbClr val="FFC000">
              <a:alpha val="6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3E91B679-D770-41F1-A148-6156446F9C43}"/>
              </a:ext>
            </a:extLst>
          </p:cNvPr>
          <p:cNvCxnSpPr>
            <a:cxnSpLocks/>
          </p:cNvCxnSpPr>
          <p:nvPr/>
        </p:nvCxnSpPr>
        <p:spPr>
          <a:xfrm>
            <a:off x="7642954" y="3565269"/>
            <a:ext cx="377199" cy="0"/>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AFCB943-C668-4535-9E95-FD221A4BC873}"/>
              </a:ext>
            </a:extLst>
          </p:cNvPr>
          <p:cNvCxnSpPr>
            <a:cxnSpLocks/>
          </p:cNvCxnSpPr>
          <p:nvPr/>
        </p:nvCxnSpPr>
        <p:spPr>
          <a:xfrm flipV="1">
            <a:off x="7353767" y="2570633"/>
            <a:ext cx="377199" cy="264512"/>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EB50B6-5214-4F08-8926-B9D47D9EC05B}"/>
              </a:ext>
            </a:extLst>
          </p:cNvPr>
          <p:cNvCxnSpPr>
            <a:cxnSpLocks/>
          </p:cNvCxnSpPr>
          <p:nvPr/>
        </p:nvCxnSpPr>
        <p:spPr>
          <a:xfrm>
            <a:off x="7353767" y="4295396"/>
            <a:ext cx="377199" cy="264039"/>
          </a:xfrm>
          <a:prstGeom prst="line">
            <a:avLst/>
          </a:prstGeom>
          <a:ln w="38100">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15E03DC8-82BC-4399-BB93-46C641330B59}"/>
              </a:ext>
            </a:extLst>
          </p:cNvPr>
          <p:cNvSpPr/>
          <p:nvPr/>
        </p:nvSpPr>
        <p:spPr>
          <a:xfrm flipH="1">
            <a:off x="8168418" y="3376670"/>
            <a:ext cx="377199" cy="377199"/>
          </a:xfrm>
          <a:prstGeom prst="ellipse">
            <a:avLst/>
          </a:prstGeom>
          <a:solidFill>
            <a:srgbClr val="FFC000">
              <a:alpha val="6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ADF221D-911D-403E-9C71-C7FD657BCD14}"/>
              </a:ext>
            </a:extLst>
          </p:cNvPr>
          <p:cNvSpPr/>
          <p:nvPr/>
        </p:nvSpPr>
        <p:spPr>
          <a:xfrm flipH="1">
            <a:off x="7835225" y="4559437"/>
            <a:ext cx="377199" cy="377199"/>
          </a:xfrm>
          <a:prstGeom prst="ellipse">
            <a:avLst/>
          </a:prstGeom>
          <a:solidFill>
            <a:srgbClr val="FFC000">
              <a:alpha val="6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1">
            <a:extLst>
              <a:ext uri="{FF2B5EF4-FFF2-40B4-BE49-F238E27FC236}">
                <a16:creationId xmlns:a16="http://schemas.microsoft.com/office/drawing/2014/main" id="{260342BD-3506-42FA-B163-5A5CE813EB2A}"/>
              </a:ext>
            </a:extLst>
          </p:cNvPr>
          <p:cNvSpPr txBox="1">
            <a:spLocks/>
          </p:cNvSpPr>
          <p:nvPr/>
        </p:nvSpPr>
        <p:spPr>
          <a:xfrm>
            <a:off x="8223429" y="1597002"/>
            <a:ext cx="3397602" cy="1282317"/>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0" dirty="0"/>
              <a:t>Support a wide range of GNNs: </a:t>
            </a:r>
            <a:r>
              <a:rPr lang="en-US" dirty="0">
                <a:solidFill>
                  <a:schemeClr val="accent4">
                    <a:lumMod val="75000"/>
                  </a:schemeClr>
                </a:solidFill>
              </a:rPr>
              <a:t>Generic</a:t>
            </a:r>
          </a:p>
        </p:txBody>
      </p:sp>
      <p:sp>
        <p:nvSpPr>
          <p:cNvPr id="30" name="Content Placeholder 1">
            <a:extLst>
              <a:ext uri="{FF2B5EF4-FFF2-40B4-BE49-F238E27FC236}">
                <a16:creationId xmlns:a16="http://schemas.microsoft.com/office/drawing/2014/main" id="{02FE61A7-7204-491E-A677-831B47AB79DF}"/>
              </a:ext>
            </a:extLst>
          </p:cNvPr>
          <p:cNvSpPr txBox="1">
            <a:spLocks/>
          </p:cNvSpPr>
          <p:nvPr/>
        </p:nvSpPr>
        <p:spPr>
          <a:xfrm>
            <a:off x="8733160" y="3118719"/>
            <a:ext cx="2684594" cy="949416"/>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0" dirty="0"/>
              <a:t>No pre-processing: </a:t>
            </a:r>
            <a:r>
              <a:rPr lang="en-US" dirty="0">
                <a:solidFill>
                  <a:schemeClr val="accent4">
                    <a:lumMod val="75000"/>
                  </a:schemeClr>
                </a:solidFill>
              </a:rPr>
              <a:t>Real-time</a:t>
            </a:r>
            <a:r>
              <a:rPr lang="en-US" b="0" dirty="0"/>
              <a:t> oriented</a:t>
            </a:r>
          </a:p>
        </p:txBody>
      </p:sp>
      <p:sp>
        <p:nvSpPr>
          <p:cNvPr id="31" name="Content Placeholder 1">
            <a:extLst>
              <a:ext uri="{FF2B5EF4-FFF2-40B4-BE49-F238E27FC236}">
                <a16:creationId xmlns:a16="http://schemas.microsoft.com/office/drawing/2014/main" id="{29F98699-32AC-44A2-91A7-7CB5E6B0431F}"/>
              </a:ext>
            </a:extLst>
          </p:cNvPr>
          <p:cNvSpPr txBox="1">
            <a:spLocks/>
          </p:cNvSpPr>
          <p:nvPr/>
        </p:nvSpPr>
        <p:spPr>
          <a:xfrm>
            <a:off x="8492704" y="4455228"/>
            <a:ext cx="3553017" cy="1475671"/>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0" dirty="0"/>
              <a:t>Evaluated </a:t>
            </a:r>
            <a:r>
              <a:rPr lang="en-US" dirty="0">
                <a:solidFill>
                  <a:schemeClr val="accent4">
                    <a:lumMod val="75000"/>
                  </a:schemeClr>
                </a:solidFill>
              </a:rPr>
              <a:t>end-to-end</a:t>
            </a:r>
            <a:r>
              <a:rPr lang="en-US" b="0" dirty="0"/>
              <a:t> on FPGA</a:t>
            </a:r>
          </a:p>
        </p:txBody>
      </p:sp>
      <p:sp>
        <p:nvSpPr>
          <p:cNvPr id="32" name="Content Placeholder 1">
            <a:extLst>
              <a:ext uri="{FF2B5EF4-FFF2-40B4-BE49-F238E27FC236}">
                <a16:creationId xmlns:a16="http://schemas.microsoft.com/office/drawing/2014/main" id="{ED003FFE-93F9-4465-9DEE-E085A6219BA7}"/>
              </a:ext>
            </a:extLst>
          </p:cNvPr>
          <p:cNvSpPr>
            <a:spLocks noGrp="1"/>
          </p:cNvSpPr>
          <p:nvPr>
            <p:ph idx="1"/>
          </p:nvPr>
        </p:nvSpPr>
        <p:spPr>
          <a:xfrm>
            <a:off x="483825" y="1597002"/>
            <a:ext cx="3397602" cy="1282317"/>
          </a:xfrm>
        </p:spPr>
        <p:txBody>
          <a:bodyPr>
            <a:normAutofit lnSpcReduction="10000"/>
          </a:bodyPr>
          <a:lstStyle/>
          <a:p>
            <a:pPr marL="0" indent="0" algn="r">
              <a:buNone/>
            </a:pPr>
            <a:r>
              <a:rPr lang="en-US" b="0" dirty="0"/>
              <a:t>Most focus on Graph Convolution Network (GCN): A </a:t>
            </a:r>
            <a:r>
              <a:rPr lang="en-US" dirty="0">
                <a:solidFill>
                  <a:schemeClr val="accent1"/>
                </a:solidFill>
              </a:rPr>
              <a:t>limited type</a:t>
            </a:r>
          </a:p>
        </p:txBody>
      </p:sp>
      <p:sp>
        <p:nvSpPr>
          <p:cNvPr id="33" name="Content Placeholder 1">
            <a:extLst>
              <a:ext uri="{FF2B5EF4-FFF2-40B4-BE49-F238E27FC236}">
                <a16:creationId xmlns:a16="http://schemas.microsoft.com/office/drawing/2014/main" id="{71884D30-7FBF-493B-B2A6-7CD65184C9DD}"/>
              </a:ext>
            </a:extLst>
          </p:cNvPr>
          <p:cNvSpPr txBox="1">
            <a:spLocks/>
          </p:cNvSpPr>
          <p:nvPr/>
        </p:nvSpPr>
        <p:spPr>
          <a:xfrm>
            <a:off x="280549" y="3118719"/>
            <a:ext cx="3397601" cy="949416"/>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0" dirty="0"/>
              <a:t>Heavy </a:t>
            </a:r>
            <a:r>
              <a:rPr lang="en-US" dirty="0">
                <a:solidFill>
                  <a:schemeClr val="accent1"/>
                </a:solidFill>
              </a:rPr>
              <a:t>pre-processing</a:t>
            </a:r>
            <a:r>
              <a:rPr lang="en-US" b="0" dirty="0"/>
              <a:t>: Not suitable for real-time</a:t>
            </a:r>
          </a:p>
        </p:txBody>
      </p:sp>
      <p:sp>
        <p:nvSpPr>
          <p:cNvPr id="34" name="Content Placeholder 1">
            <a:extLst>
              <a:ext uri="{FF2B5EF4-FFF2-40B4-BE49-F238E27FC236}">
                <a16:creationId xmlns:a16="http://schemas.microsoft.com/office/drawing/2014/main" id="{E8144947-9435-49C1-9ADD-D1037678DA4D}"/>
              </a:ext>
            </a:extLst>
          </p:cNvPr>
          <p:cNvSpPr txBox="1">
            <a:spLocks/>
          </p:cNvSpPr>
          <p:nvPr/>
        </p:nvSpPr>
        <p:spPr>
          <a:xfrm>
            <a:off x="604326" y="4455229"/>
            <a:ext cx="3397602" cy="1282317"/>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0" dirty="0"/>
              <a:t>Most on ASIC via </a:t>
            </a:r>
            <a:r>
              <a:rPr lang="en-US" dirty="0">
                <a:solidFill>
                  <a:schemeClr val="accent1"/>
                </a:solidFill>
              </a:rPr>
              <a:t>simulation</a:t>
            </a:r>
            <a:r>
              <a:rPr lang="en-US" b="0" dirty="0"/>
              <a:t>: not end-to-end, far from practical</a:t>
            </a:r>
          </a:p>
        </p:txBody>
      </p:sp>
      <p:sp>
        <p:nvSpPr>
          <p:cNvPr id="5" name="TextBox 4">
            <a:extLst>
              <a:ext uri="{FF2B5EF4-FFF2-40B4-BE49-F238E27FC236}">
                <a16:creationId xmlns:a16="http://schemas.microsoft.com/office/drawing/2014/main" id="{06B6864E-2E77-44F1-AB24-A3EE995494F2}"/>
              </a:ext>
            </a:extLst>
          </p:cNvPr>
          <p:cNvSpPr txBox="1"/>
          <p:nvPr/>
        </p:nvSpPr>
        <p:spPr>
          <a:xfrm>
            <a:off x="6107907" y="4168553"/>
            <a:ext cx="5721409" cy="150810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800" b="1" dirty="0" err="1">
                <a:solidFill>
                  <a:schemeClr val="accent6">
                    <a:lumMod val="75000"/>
                  </a:schemeClr>
                </a:solidFill>
                <a:latin typeface="Corbel" panose="020B0503020204020204" pitchFamily="34" charset="0"/>
              </a:rPr>
              <a:t>FlowGNN</a:t>
            </a:r>
            <a:r>
              <a:rPr lang="en-US" sz="2800" b="1" dirty="0">
                <a:solidFill>
                  <a:schemeClr val="accent6">
                    <a:lumMod val="75000"/>
                  </a:schemeClr>
                </a:solidFill>
                <a:latin typeface="Corbel" panose="020B0503020204020204" pitchFamily="34" charset="0"/>
              </a:rPr>
              <a:t>: a dataflow-based architecture </a:t>
            </a:r>
            <a:r>
              <a:rPr lang="en-US" b="1" dirty="0">
                <a:solidFill>
                  <a:schemeClr val="accent6">
                    <a:lumMod val="75000"/>
                  </a:schemeClr>
                </a:solidFill>
                <a:latin typeface="Corbel" panose="020B0503020204020204" pitchFamily="34" charset="0"/>
              </a:rPr>
              <a:t>(HPCA’23)</a:t>
            </a:r>
          </a:p>
          <a:p>
            <a:pPr marL="285750" indent="-285750">
              <a:buFontTx/>
              <a:buChar char="-"/>
            </a:pPr>
            <a:r>
              <a:rPr lang="en-US" dirty="0">
                <a:latin typeface="Corbel" panose="020B0503020204020204" pitchFamily="34" charset="0"/>
              </a:rPr>
              <a:t>High-Level Synthesis (HLS) based</a:t>
            </a:r>
          </a:p>
          <a:p>
            <a:pPr marL="285750" indent="-285750">
              <a:buFontTx/>
              <a:buChar char="-"/>
            </a:pPr>
            <a:r>
              <a:rPr lang="en-US" dirty="0">
                <a:latin typeface="Corbel" panose="020B0503020204020204" pitchFamily="34" charset="0"/>
              </a:rPr>
              <a:t>Open sourced: https://github.com/sharc-lab/flowgnn</a:t>
            </a:r>
          </a:p>
        </p:txBody>
      </p:sp>
    </p:spTree>
    <p:custDataLst>
      <p:tags r:id="rId1"/>
    </p:custDataLst>
    <p:extLst>
      <p:ext uri="{BB962C8B-B14F-4D97-AF65-F5344CB8AC3E}">
        <p14:creationId xmlns:p14="http://schemas.microsoft.com/office/powerpoint/2010/main" val="71414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P spid="53" grpId="0" animBg="1"/>
      <p:bldP spid="29" grpId="0"/>
      <p:bldP spid="30" grpId="0"/>
      <p:bldP spid="31"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07A353-774E-46F9-ADCA-B1A6E917DD75}"/>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4" name="Title 3">
            <a:extLst>
              <a:ext uri="{FF2B5EF4-FFF2-40B4-BE49-F238E27FC236}">
                <a16:creationId xmlns:a16="http://schemas.microsoft.com/office/drawing/2014/main" id="{A67117BB-3E9D-40F1-8B4C-E65AA60E0EB3}"/>
              </a:ext>
            </a:extLst>
          </p:cNvPr>
          <p:cNvSpPr>
            <a:spLocks noGrp="1"/>
          </p:cNvSpPr>
          <p:nvPr>
            <p:ph type="title"/>
          </p:nvPr>
        </p:nvSpPr>
        <p:spPr/>
        <p:txBody>
          <a:bodyPr>
            <a:normAutofit fontScale="90000"/>
          </a:bodyPr>
          <a:lstStyle/>
          <a:p>
            <a:r>
              <a:rPr lang="en-US" dirty="0"/>
              <a:t>Message Passing in GNNs</a:t>
            </a:r>
          </a:p>
        </p:txBody>
      </p:sp>
      <p:graphicFrame>
        <p:nvGraphicFramePr>
          <p:cNvPr id="24" name="Table 87">
            <a:extLst>
              <a:ext uri="{FF2B5EF4-FFF2-40B4-BE49-F238E27FC236}">
                <a16:creationId xmlns:a16="http://schemas.microsoft.com/office/drawing/2014/main" id="{9EBCE859-F324-468F-A074-2E999A74E220}"/>
              </a:ext>
            </a:extLst>
          </p:cNvPr>
          <p:cNvGraphicFramePr>
            <a:graphicFrameLocks noGrp="1"/>
          </p:cNvGraphicFramePr>
          <p:nvPr/>
        </p:nvGraphicFramePr>
        <p:xfrm>
          <a:off x="4501442" y="2683444"/>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25" name="Table 24">
            <a:extLst>
              <a:ext uri="{FF2B5EF4-FFF2-40B4-BE49-F238E27FC236}">
                <a16:creationId xmlns:a16="http://schemas.microsoft.com/office/drawing/2014/main" id="{5417CD8A-26D2-45EB-A376-E0568603B009}"/>
              </a:ext>
            </a:extLst>
          </p:cNvPr>
          <p:cNvGraphicFramePr>
            <a:graphicFrameLocks noGrp="1"/>
          </p:cNvGraphicFramePr>
          <p:nvPr/>
        </p:nvGraphicFramePr>
        <p:xfrm>
          <a:off x="4431443" y="2183278"/>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141466934"/>
                  </a:ext>
                </a:extLst>
              </a:tr>
            </a:tbl>
          </a:graphicData>
        </a:graphic>
      </p:graphicFrame>
      <p:graphicFrame>
        <p:nvGraphicFramePr>
          <p:cNvPr id="27" name="Table 87">
            <a:extLst>
              <a:ext uri="{FF2B5EF4-FFF2-40B4-BE49-F238E27FC236}">
                <a16:creationId xmlns:a16="http://schemas.microsoft.com/office/drawing/2014/main" id="{0D1CAB50-A093-4433-B606-744465C1916D}"/>
              </a:ext>
            </a:extLst>
          </p:cNvPr>
          <p:cNvGraphicFramePr>
            <a:graphicFrameLocks noGrp="1"/>
          </p:cNvGraphicFramePr>
          <p:nvPr/>
        </p:nvGraphicFramePr>
        <p:xfrm>
          <a:off x="4811890" y="2925207"/>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3141466934"/>
                  </a:ext>
                </a:extLst>
              </a:tr>
            </a:tbl>
          </a:graphicData>
        </a:graphic>
      </p:graphicFrame>
      <p:graphicFrame>
        <p:nvGraphicFramePr>
          <p:cNvPr id="32" name="Table 87">
            <a:extLst>
              <a:ext uri="{FF2B5EF4-FFF2-40B4-BE49-F238E27FC236}">
                <a16:creationId xmlns:a16="http://schemas.microsoft.com/office/drawing/2014/main" id="{0A88A070-B640-4323-A275-1DCB82883E80}"/>
              </a:ext>
            </a:extLst>
          </p:cNvPr>
          <p:cNvGraphicFramePr>
            <a:graphicFrameLocks noGrp="1"/>
          </p:cNvGraphicFramePr>
          <p:nvPr/>
        </p:nvGraphicFramePr>
        <p:xfrm>
          <a:off x="3615155" y="3792614"/>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33" name="Table 32">
            <a:extLst>
              <a:ext uri="{FF2B5EF4-FFF2-40B4-BE49-F238E27FC236}">
                <a16:creationId xmlns:a16="http://schemas.microsoft.com/office/drawing/2014/main" id="{38F9EE63-401C-4CFB-B485-C8043D1E2B5F}"/>
              </a:ext>
            </a:extLst>
          </p:cNvPr>
          <p:cNvGraphicFramePr>
            <a:graphicFrameLocks noGrp="1"/>
          </p:cNvGraphicFramePr>
          <p:nvPr/>
        </p:nvGraphicFramePr>
        <p:xfrm>
          <a:off x="9002975" y="3535277"/>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graphicFrame>
        <p:nvGraphicFramePr>
          <p:cNvPr id="34" name="Table 87">
            <a:extLst>
              <a:ext uri="{FF2B5EF4-FFF2-40B4-BE49-F238E27FC236}">
                <a16:creationId xmlns:a16="http://schemas.microsoft.com/office/drawing/2014/main" id="{C36B256F-7085-417F-8F2B-5A4B148EBE89}"/>
              </a:ext>
            </a:extLst>
          </p:cNvPr>
          <p:cNvGraphicFramePr>
            <a:graphicFrameLocks noGrp="1"/>
          </p:cNvGraphicFramePr>
          <p:nvPr/>
        </p:nvGraphicFramePr>
        <p:xfrm>
          <a:off x="7884114" y="3535742"/>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40" name="Table 39">
            <a:extLst>
              <a:ext uri="{FF2B5EF4-FFF2-40B4-BE49-F238E27FC236}">
                <a16:creationId xmlns:a16="http://schemas.microsoft.com/office/drawing/2014/main" id="{EB86B312-5641-4107-8F20-75ACA0EAD819}"/>
              </a:ext>
            </a:extLst>
          </p:cNvPr>
          <p:cNvGraphicFramePr>
            <a:graphicFrameLocks noGrp="1"/>
          </p:cNvGraphicFramePr>
          <p:nvPr/>
        </p:nvGraphicFramePr>
        <p:xfrm>
          <a:off x="9002975" y="4038489"/>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graphicFrame>
        <p:nvGraphicFramePr>
          <p:cNvPr id="41" name="Table 87">
            <a:extLst>
              <a:ext uri="{FF2B5EF4-FFF2-40B4-BE49-F238E27FC236}">
                <a16:creationId xmlns:a16="http://schemas.microsoft.com/office/drawing/2014/main" id="{CFEA4EEB-F297-4C36-8B9D-3333280CD6C1}"/>
              </a:ext>
            </a:extLst>
          </p:cNvPr>
          <p:cNvGraphicFramePr>
            <a:graphicFrameLocks noGrp="1"/>
          </p:cNvGraphicFramePr>
          <p:nvPr/>
        </p:nvGraphicFramePr>
        <p:xfrm>
          <a:off x="7884114" y="4029429"/>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47" name="Table 46">
            <a:extLst>
              <a:ext uri="{FF2B5EF4-FFF2-40B4-BE49-F238E27FC236}">
                <a16:creationId xmlns:a16="http://schemas.microsoft.com/office/drawing/2014/main" id="{E6575C4A-3A49-47AB-A220-B06DA844A545}"/>
              </a:ext>
            </a:extLst>
          </p:cNvPr>
          <p:cNvGraphicFramePr>
            <a:graphicFrameLocks noGrp="1"/>
          </p:cNvGraphicFramePr>
          <p:nvPr/>
        </p:nvGraphicFramePr>
        <p:xfrm>
          <a:off x="8998492" y="4585677"/>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graphicFrame>
        <p:nvGraphicFramePr>
          <p:cNvPr id="48" name="Table 87">
            <a:extLst>
              <a:ext uri="{FF2B5EF4-FFF2-40B4-BE49-F238E27FC236}">
                <a16:creationId xmlns:a16="http://schemas.microsoft.com/office/drawing/2014/main" id="{1DD8F94B-E246-48E3-8153-B251E5BEB831}"/>
              </a:ext>
            </a:extLst>
          </p:cNvPr>
          <p:cNvGraphicFramePr>
            <a:graphicFrameLocks noGrp="1"/>
          </p:cNvGraphicFramePr>
          <p:nvPr/>
        </p:nvGraphicFramePr>
        <p:xfrm>
          <a:off x="7879631" y="4567092"/>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56" name="Table 87">
            <a:extLst>
              <a:ext uri="{FF2B5EF4-FFF2-40B4-BE49-F238E27FC236}">
                <a16:creationId xmlns:a16="http://schemas.microsoft.com/office/drawing/2014/main" id="{1EF02849-DA31-4D47-B420-87AF99DF3DA5}"/>
              </a:ext>
            </a:extLst>
          </p:cNvPr>
          <p:cNvGraphicFramePr>
            <a:graphicFrameLocks noGrp="1"/>
          </p:cNvGraphicFramePr>
          <p:nvPr/>
        </p:nvGraphicFramePr>
        <p:xfrm>
          <a:off x="3615155" y="4264656"/>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3141466934"/>
                  </a:ext>
                </a:extLst>
              </a:tr>
            </a:tbl>
          </a:graphicData>
        </a:graphic>
      </p:graphicFrame>
      <p:graphicFrame>
        <p:nvGraphicFramePr>
          <p:cNvPr id="65" name="Table 87">
            <a:extLst>
              <a:ext uri="{FF2B5EF4-FFF2-40B4-BE49-F238E27FC236}">
                <a16:creationId xmlns:a16="http://schemas.microsoft.com/office/drawing/2014/main" id="{65535CD9-C825-419C-9907-4014813C45FB}"/>
              </a:ext>
            </a:extLst>
          </p:cNvPr>
          <p:cNvGraphicFramePr>
            <a:graphicFrameLocks noGrp="1"/>
          </p:cNvGraphicFramePr>
          <p:nvPr/>
        </p:nvGraphicFramePr>
        <p:xfrm>
          <a:off x="6272762" y="4290937"/>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84" name="Table 87">
            <a:extLst>
              <a:ext uri="{FF2B5EF4-FFF2-40B4-BE49-F238E27FC236}">
                <a16:creationId xmlns:a16="http://schemas.microsoft.com/office/drawing/2014/main" id="{E2DB80ED-CF19-4141-B211-A44CE2843047}"/>
              </a:ext>
            </a:extLst>
          </p:cNvPr>
          <p:cNvGraphicFramePr>
            <a:graphicFrameLocks noGrp="1"/>
          </p:cNvGraphicFramePr>
          <p:nvPr/>
        </p:nvGraphicFramePr>
        <p:xfrm>
          <a:off x="11158789" y="2666310"/>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85" name="Table 84">
            <a:extLst>
              <a:ext uri="{FF2B5EF4-FFF2-40B4-BE49-F238E27FC236}">
                <a16:creationId xmlns:a16="http://schemas.microsoft.com/office/drawing/2014/main" id="{3C63DE1A-64AF-48AB-B0FF-15848A3403CB}"/>
              </a:ext>
            </a:extLst>
          </p:cNvPr>
          <p:cNvGraphicFramePr>
            <a:graphicFrameLocks noGrp="1"/>
          </p:cNvGraphicFramePr>
          <p:nvPr/>
        </p:nvGraphicFramePr>
        <p:xfrm>
          <a:off x="10954717" y="2212758"/>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grpSp>
        <p:nvGrpSpPr>
          <p:cNvPr id="129" name="Group 128">
            <a:extLst>
              <a:ext uri="{FF2B5EF4-FFF2-40B4-BE49-F238E27FC236}">
                <a16:creationId xmlns:a16="http://schemas.microsoft.com/office/drawing/2014/main" id="{20DBF1C5-D257-4D1E-91DD-B018214293DD}"/>
              </a:ext>
            </a:extLst>
          </p:cNvPr>
          <p:cNvGrpSpPr>
            <a:grpSpLocks noChangeAspect="1"/>
          </p:cNvGrpSpPr>
          <p:nvPr/>
        </p:nvGrpSpPr>
        <p:grpSpPr>
          <a:xfrm>
            <a:off x="1" y="1668155"/>
            <a:ext cx="11838968" cy="4401649"/>
            <a:chOff x="1171917" y="2368767"/>
            <a:chExt cx="9927877" cy="3691119"/>
          </a:xfrm>
        </p:grpSpPr>
        <p:sp>
          <p:nvSpPr>
            <p:cNvPr id="5" name="Oval 4">
              <a:extLst>
                <a:ext uri="{FF2B5EF4-FFF2-40B4-BE49-F238E27FC236}">
                  <a16:creationId xmlns:a16="http://schemas.microsoft.com/office/drawing/2014/main" id="{E3B48BB6-73C2-44CB-BD23-C80EB8BD5119}"/>
                </a:ext>
              </a:extLst>
            </p:cNvPr>
            <p:cNvSpPr/>
            <p:nvPr/>
          </p:nvSpPr>
          <p:spPr>
            <a:xfrm>
              <a:off x="2278730" y="2421476"/>
              <a:ext cx="274320" cy="27432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E6C2A9FF-1F0F-467A-BC6C-AC3CC3A25A5A}"/>
                </a:ext>
              </a:extLst>
            </p:cNvPr>
            <p:cNvSpPr/>
            <p:nvPr/>
          </p:nvSpPr>
          <p:spPr>
            <a:xfrm>
              <a:off x="2278730" y="3150457"/>
              <a:ext cx="274320" cy="27432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A12FB20-9F3A-4B10-841E-39902C3DBF6E}"/>
                </a:ext>
              </a:extLst>
            </p:cNvPr>
            <p:cNvSpPr/>
            <p:nvPr/>
          </p:nvSpPr>
          <p:spPr>
            <a:xfrm>
              <a:off x="3177891" y="2421476"/>
              <a:ext cx="274320" cy="27432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248C71DC-B4E3-4751-8A3C-7A085B0CDC3C}"/>
                </a:ext>
              </a:extLst>
            </p:cNvPr>
            <p:cNvSpPr/>
            <p:nvPr/>
          </p:nvSpPr>
          <p:spPr>
            <a:xfrm>
              <a:off x="3177891" y="3150457"/>
              <a:ext cx="274320" cy="274320"/>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5B62D0DD-9B86-4B19-AE91-D7B904561269}"/>
                </a:ext>
              </a:extLst>
            </p:cNvPr>
            <p:cNvCxnSpPr>
              <a:cxnSpLocks/>
              <a:stCxn id="8" idx="2"/>
              <a:endCxn id="6" idx="6"/>
            </p:cNvCxnSpPr>
            <p:nvPr/>
          </p:nvCxnSpPr>
          <p:spPr>
            <a:xfrm flipH="1">
              <a:off x="2553050" y="3287617"/>
              <a:ext cx="624840"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10" name="Straight Arrow Connector 9">
              <a:extLst>
                <a:ext uri="{FF2B5EF4-FFF2-40B4-BE49-F238E27FC236}">
                  <a16:creationId xmlns:a16="http://schemas.microsoft.com/office/drawing/2014/main" id="{5F885302-814F-4851-B37B-371D3649AC7F}"/>
                </a:ext>
              </a:extLst>
            </p:cNvPr>
            <p:cNvCxnSpPr>
              <a:cxnSpLocks/>
              <a:stCxn id="8" idx="1"/>
              <a:endCxn id="5" idx="5"/>
            </p:cNvCxnSpPr>
            <p:nvPr/>
          </p:nvCxnSpPr>
          <p:spPr>
            <a:xfrm flipH="1" flipV="1">
              <a:off x="2512878" y="2655623"/>
              <a:ext cx="705186" cy="535007"/>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11" name="Straight Arrow Connector 10">
              <a:extLst>
                <a:ext uri="{FF2B5EF4-FFF2-40B4-BE49-F238E27FC236}">
                  <a16:creationId xmlns:a16="http://schemas.microsoft.com/office/drawing/2014/main" id="{9BBE6A9C-8C1A-4526-87FF-B20D0034DF83}"/>
                </a:ext>
              </a:extLst>
            </p:cNvPr>
            <p:cNvCxnSpPr>
              <a:cxnSpLocks/>
              <a:stCxn id="8" idx="0"/>
              <a:endCxn id="7" idx="4"/>
            </p:cNvCxnSpPr>
            <p:nvPr/>
          </p:nvCxnSpPr>
          <p:spPr>
            <a:xfrm flipV="1">
              <a:off x="3315051" y="2695796"/>
              <a:ext cx="0" cy="45466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559471A-6E38-4A4C-AF07-EE5E2C432A6C}"/>
                    </a:ext>
                  </a:extLst>
                </p:cNvPr>
                <p:cNvSpPr txBox="1"/>
                <p:nvPr/>
              </p:nvSpPr>
              <p:spPr>
                <a:xfrm>
                  <a:off x="1171917" y="2572121"/>
                  <a:ext cx="837424" cy="54199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rPr>
                    <a:t>GNN at layer </a:t>
                  </a:r>
                  <a14:m>
                    <m:oMath xmlns:m="http://schemas.openxmlformats.org/officeDocument/2006/math">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𝒍</m:t>
                      </m:r>
                    </m:oMath>
                  </a14:m>
                  <a:endParaRPr kumimoji="0" lang="en-US" b="1" i="0" u="none" strike="noStrike" kern="0" cap="none" spc="0" normalizeH="0" baseline="0" noProof="0" dirty="0">
                    <a:ln>
                      <a:noFill/>
                    </a:ln>
                    <a:solidFill>
                      <a:prstClr val="black"/>
                    </a:solidFill>
                    <a:effectLst/>
                    <a:uLnTx/>
                    <a:uFillTx/>
                  </a:endParaRPr>
                </a:p>
              </p:txBody>
            </p:sp>
          </mc:Choice>
          <mc:Fallback xmlns="">
            <p:sp>
              <p:nvSpPr>
                <p:cNvPr id="12" name="TextBox 11">
                  <a:extLst>
                    <a:ext uri="{FF2B5EF4-FFF2-40B4-BE49-F238E27FC236}">
                      <a16:creationId xmlns:a16="http://schemas.microsoft.com/office/drawing/2014/main" id="{4559471A-6E38-4A4C-AF07-EE5E2C432A6C}"/>
                    </a:ext>
                  </a:extLst>
                </p:cNvPr>
                <p:cNvSpPr txBox="1">
                  <a:spLocks noRot="1" noChangeAspect="1" noMove="1" noResize="1" noEditPoints="1" noAdjustHandles="1" noChangeArrowheads="1" noChangeShapeType="1" noTextEdit="1"/>
                </p:cNvSpPr>
                <p:nvPr/>
              </p:nvSpPr>
              <p:spPr>
                <a:xfrm>
                  <a:off x="1171917" y="2572121"/>
                  <a:ext cx="837424" cy="541998"/>
                </a:xfrm>
                <a:prstGeom prst="rect">
                  <a:avLst/>
                </a:prstGeom>
                <a:blipFill>
                  <a:blip r:embed="rId3"/>
                  <a:stretch>
                    <a:fillRect t="-4717" r="-9756"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CA1E96-15DB-4CB5-AB5F-AD3D897C3F4B}"/>
                    </a:ext>
                  </a:extLst>
                </p:cNvPr>
                <p:cNvSpPr txBox="1"/>
                <p:nvPr/>
              </p:nvSpPr>
              <p:spPr>
                <a:xfrm>
                  <a:off x="2235166" y="2384661"/>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3" name="TextBox 12">
                  <a:extLst>
                    <a:ext uri="{FF2B5EF4-FFF2-40B4-BE49-F238E27FC236}">
                      <a16:creationId xmlns:a16="http://schemas.microsoft.com/office/drawing/2014/main" id="{71CA1E96-15DB-4CB5-AB5F-AD3D897C3F4B}"/>
                    </a:ext>
                  </a:extLst>
                </p:cNvPr>
                <p:cNvSpPr txBox="1">
                  <a:spLocks noRot="1" noChangeAspect="1" noMove="1" noResize="1" noEditPoints="1" noAdjustHandles="1" noChangeArrowheads="1" noChangeShapeType="1" noTextEdit="1"/>
                </p:cNvSpPr>
                <p:nvPr/>
              </p:nvSpPr>
              <p:spPr>
                <a:xfrm>
                  <a:off x="2235166" y="2384661"/>
                  <a:ext cx="366917" cy="28390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DE8C446-7931-40A8-8423-FBF0F8EE6F2B}"/>
                    </a:ext>
                  </a:extLst>
                </p:cNvPr>
                <p:cNvSpPr txBox="1"/>
                <p:nvPr/>
              </p:nvSpPr>
              <p:spPr>
                <a:xfrm>
                  <a:off x="3134326" y="2384661"/>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4" name="TextBox 13">
                  <a:extLst>
                    <a:ext uri="{FF2B5EF4-FFF2-40B4-BE49-F238E27FC236}">
                      <a16:creationId xmlns:a16="http://schemas.microsoft.com/office/drawing/2014/main" id="{ADE8C446-7931-40A8-8423-FBF0F8EE6F2B}"/>
                    </a:ext>
                  </a:extLst>
                </p:cNvPr>
                <p:cNvSpPr txBox="1">
                  <a:spLocks noRot="1" noChangeAspect="1" noMove="1" noResize="1" noEditPoints="1" noAdjustHandles="1" noChangeArrowheads="1" noChangeShapeType="1" noTextEdit="1"/>
                </p:cNvSpPr>
                <p:nvPr/>
              </p:nvSpPr>
              <p:spPr>
                <a:xfrm>
                  <a:off x="3134326" y="2384661"/>
                  <a:ext cx="366917" cy="2839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BB0D9D5-BBC5-406E-A3F4-97712C21D466}"/>
                    </a:ext>
                  </a:extLst>
                </p:cNvPr>
                <p:cNvSpPr txBox="1"/>
                <p:nvPr/>
              </p:nvSpPr>
              <p:spPr>
                <a:xfrm>
                  <a:off x="2235166" y="3116999"/>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5" name="TextBox 14">
                  <a:extLst>
                    <a:ext uri="{FF2B5EF4-FFF2-40B4-BE49-F238E27FC236}">
                      <a16:creationId xmlns:a16="http://schemas.microsoft.com/office/drawing/2014/main" id="{6BB0D9D5-BBC5-406E-A3F4-97712C21D466}"/>
                    </a:ext>
                  </a:extLst>
                </p:cNvPr>
                <p:cNvSpPr txBox="1">
                  <a:spLocks noRot="1" noChangeAspect="1" noMove="1" noResize="1" noEditPoints="1" noAdjustHandles="1" noChangeArrowheads="1" noChangeShapeType="1" noTextEdit="1"/>
                </p:cNvSpPr>
                <p:nvPr/>
              </p:nvSpPr>
              <p:spPr>
                <a:xfrm>
                  <a:off x="2235166" y="3116999"/>
                  <a:ext cx="366917" cy="2839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B825B8-5A00-4370-AF2E-8EC8EC1E9A05}"/>
                    </a:ext>
                  </a:extLst>
                </p:cNvPr>
                <p:cNvSpPr txBox="1"/>
                <p:nvPr/>
              </p:nvSpPr>
              <p:spPr>
                <a:xfrm>
                  <a:off x="3134326" y="3116999"/>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6" name="TextBox 15">
                  <a:extLst>
                    <a:ext uri="{FF2B5EF4-FFF2-40B4-BE49-F238E27FC236}">
                      <a16:creationId xmlns:a16="http://schemas.microsoft.com/office/drawing/2014/main" id="{B9B825B8-5A00-4370-AF2E-8EC8EC1E9A05}"/>
                    </a:ext>
                  </a:extLst>
                </p:cNvPr>
                <p:cNvSpPr txBox="1">
                  <a:spLocks noRot="1" noChangeAspect="1" noMove="1" noResize="1" noEditPoints="1" noAdjustHandles="1" noChangeArrowheads="1" noChangeShapeType="1" noTextEdit="1"/>
                </p:cNvSpPr>
                <p:nvPr/>
              </p:nvSpPr>
              <p:spPr>
                <a:xfrm>
                  <a:off x="3134326" y="3116999"/>
                  <a:ext cx="366917" cy="2839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57246A5-F6B0-4836-B147-F768AF29EE85}"/>
                    </a:ext>
                  </a:extLst>
                </p:cNvPr>
                <p:cNvSpPr txBox="1"/>
                <p:nvPr/>
              </p:nvSpPr>
              <p:spPr>
                <a:xfrm>
                  <a:off x="3267412" y="2723903"/>
                  <a:ext cx="1757362" cy="3089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Edge Embedding </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7" name="TextBox 16">
                  <a:extLst>
                    <a:ext uri="{FF2B5EF4-FFF2-40B4-BE49-F238E27FC236}">
                      <a16:creationId xmlns:a16="http://schemas.microsoft.com/office/drawing/2014/main" id="{057246A5-F6B0-4836-B147-F768AF29EE85}"/>
                    </a:ext>
                  </a:extLst>
                </p:cNvPr>
                <p:cNvSpPr txBox="1">
                  <a:spLocks noRot="1" noChangeAspect="1" noMove="1" noResize="1" noEditPoints="1" noAdjustHandles="1" noChangeArrowheads="1" noChangeShapeType="1" noTextEdit="1"/>
                </p:cNvSpPr>
                <p:nvPr/>
              </p:nvSpPr>
              <p:spPr>
                <a:xfrm>
                  <a:off x="3267412" y="2723903"/>
                  <a:ext cx="1757362" cy="308960"/>
                </a:xfrm>
                <a:prstGeom prst="rect">
                  <a:avLst/>
                </a:prstGeom>
                <a:blipFill>
                  <a:blip r:embed="rId8"/>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C70459F-4639-4E24-893B-21C2F56CC36B}"/>
                    </a:ext>
                  </a:extLst>
                </p:cNvPr>
                <p:cNvSpPr txBox="1"/>
                <p:nvPr/>
              </p:nvSpPr>
              <p:spPr>
                <a:xfrm>
                  <a:off x="2606306" y="3242751"/>
                  <a:ext cx="570674" cy="3085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8" name="TextBox 17">
                  <a:extLst>
                    <a:ext uri="{FF2B5EF4-FFF2-40B4-BE49-F238E27FC236}">
                      <a16:creationId xmlns:a16="http://schemas.microsoft.com/office/drawing/2014/main" id="{EC70459F-4639-4E24-893B-21C2F56CC36B}"/>
                    </a:ext>
                  </a:extLst>
                </p:cNvPr>
                <p:cNvSpPr txBox="1">
                  <a:spLocks noRot="1" noChangeAspect="1" noMove="1" noResize="1" noEditPoints="1" noAdjustHandles="1" noChangeArrowheads="1" noChangeShapeType="1" noTextEdit="1"/>
                </p:cNvSpPr>
                <p:nvPr/>
              </p:nvSpPr>
              <p:spPr>
                <a:xfrm>
                  <a:off x="2606306" y="3242751"/>
                  <a:ext cx="570674" cy="30853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0AEDDB-DCBE-45F7-BA07-928906DCBB86}"/>
                    </a:ext>
                  </a:extLst>
                </p:cNvPr>
                <p:cNvSpPr txBox="1"/>
                <p:nvPr/>
              </p:nvSpPr>
              <p:spPr>
                <a:xfrm>
                  <a:off x="2762373" y="2662803"/>
                  <a:ext cx="570674" cy="3089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9" name="TextBox 18">
                  <a:extLst>
                    <a:ext uri="{FF2B5EF4-FFF2-40B4-BE49-F238E27FC236}">
                      <a16:creationId xmlns:a16="http://schemas.microsoft.com/office/drawing/2014/main" id="{5D0AEDDB-DCBE-45F7-BA07-928906DCBB86}"/>
                    </a:ext>
                  </a:extLst>
                </p:cNvPr>
                <p:cNvSpPr txBox="1">
                  <a:spLocks noRot="1" noChangeAspect="1" noMove="1" noResize="1" noEditPoints="1" noAdjustHandles="1" noChangeArrowheads="1" noChangeShapeType="1" noTextEdit="1"/>
                </p:cNvSpPr>
                <p:nvPr/>
              </p:nvSpPr>
              <p:spPr>
                <a:xfrm>
                  <a:off x="2762373" y="2662803"/>
                  <a:ext cx="570674" cy="30896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6958D71-60CB-44FB-8799-3B3F27991AF5}"/>
                    </a:ext>
                  </a:extLst>
                </p:cNvPr>
                <p:cNvSpPr txBox="1"/>
                <p:nvPr/>
              </p:nvSpPr>
              <p:spPr>
                <a:xfrm>
                  <a:off x="1984716" y="2368767"/>
                  <a:ext cx="366917" cy="2931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0" name="TextBox 19">
                  <a:extLst>
                    <a:ext uri="{FF2B5EF4-FFF2-40B4-BE49-F238E27FC236}">
                      <a16:creationId xmlns:a16="http://schemas.microsoft.com/office/drawing/2014/main" id="{66958D71-60CB-44FB-8799-3B3F27991AF5}"/>
                    </a:ext>
                  </a:extLst>
                </p:cNvPr>
                <p:cNvSpPr txBox="1">
                  <a:spLocks noRot="1" noChangeAspect="1" noMove="1" noResize="1" noEditPoints="1" noAdjustHandles="1" noChangeArrowheads="1" noChangeShapeType="1" noTextEdit="1"/>
                </p:cNvSpPr>
                <p:nvPr/>
              </p:nvSpPr>
              <p:spPr>
                <a:xfrm>
                  <a:off x="1984716" y="2368767"/>
                  <a:ext cx="366917" cy="29315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CCCD23-AAFD-49CB-BA88-52D3FD4DCB3C}"/>
                    </a:ext>
                  </a:extLst>
                </p:cNvPr>
                <p:cNvSpPr txBox="1"/>
                <p:nvPr/>
              </p:nvSpPr>
              <p:spPr>
                <a:xfrm>
                  <a:off x="1982592" y="3092358"/>
                  <a:ext cx="366917" cy="29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1" name="TextBox 20">
                  <a:extLst>
                    <a:ext uri="{FF2B5EF4-FFF2-40B4-BE49-F238E27FC236}">
                      <a16:creationId xmlns:a16="http://schemas.microsoft.com/office/drawing/2014/main" id="{D2CCCD23-AAFD-49CB-BA88-52D3FD4DCB3C}"/>
                    </a:ext>
                  </a:extLst>
                </p:cNvPr>
                <p:cNvSpPr txBox="1">
                  <a:spLocks noRot="1" noChangeAspect="1" noMove="1" noResize="1" noEditPoints="1" noAdjustHandles="1" noChangeArrowheads="1" noChangeShapeType="1" noTextEdit="1"/>
                </p:cNvSpPr>
                <p:nvPr/>
              </p:nvSpPr>
              <p:spPr>
                <a:xfrm>
                  <a:off x="1982592" y="3092358"/>
                  <a:ext cx="366917" cy="29121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A7EDC20-4148-4421-B402-FB6DAEBE34B0}"/>
                    </a:ext>
                  </a:extLst>
                </p:cNvPr>
                <p:cNvSpPr txBox="1"/>
                <p:nvPr/>
              </p:nvSpPr>
              <p:spPr>
                <a:xfrm>
                  <a:off x="3403716" y="3134812"/>
                  <a:ext cx="1903611" cy="291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Node Embedding</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2" name="TextBox 21">
                  <a:extLst>
                    <a:ext uri="{FF2B5EF4-FFF2-40B4-BE49-F238E27FC236}">
                      <a16:creationId xmlns:a16="http://schemas.microsoft.com/office/drawing/2014/main" id="{9A7EDC20-4148-4421-B402-FB6DAEBE34B0}"/>
                    </a:ext>
                  </a:extLst>
                </p:cNvPr>
                <p:cNvSpPr txBox="1">
                  <a:spLocks noRot="1" noChangeAspect="1" noMove="1" noResize="1" noEditPoints="1" noAdjustHandles="1" noChangeArrowheads="1" noChangeShapeType="1" noTextEdit="1"/>
                </p:cNvSpPr>
                <p:nvPr/>
              </p:nvSpPr>
              <p:spPr>
                <a:xfrm>
                  <a:off x="3403716" y="3134812"/>
                  <a:ext cx="1903611" cy="291647"/>
                </a:xfrm>
                <a:prstGeom prst="rect">
                  <a:avLst/>
                </a:prstGeom>
                <a:blipFill>
                  <a:blip r:embed="rId13"/>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44505F9-8C13-4652-B63D-771C13CEBA4C}"/>
                    </a:ext>
                  </a:extLst>
                </p:cNvPr>
                <p:cNvSpPr txBox="1"/>
                <p:nvPr/>
              </p:nvSpPr>
              <p:spPr>
                <a:xfrm>
                  <a:off x="3403716" y="2368767"/>
                  <a:ext cx="366917" cy="2920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3" name="TextBox 22">
                  <a:extLst>
                    <a:ext uri="{FF2B5EF4-FFF2-40B4-BE49-F238E27FC236}">
                      <a16:creationId xmlns:a16="http://schemas.microsoft.com/office/drawing/2014/main" id="{044505F9-8C13-4652-B63D-771C13CEBA4C}"/>
                    </a:ext>
                  </a:extLst>
                </p:cNvPr>
                <p:cNvSpPr txBox="1">
                  <a:spLocks noRot="1" noChangeAspect="1" noMove="1" noResize="1" noEditPoints="1" noAdjustHandles="1" noChangeArrowheads="1" noChangeShapeType="1" noTextEdit="1"/>
                </p:cNvSpPr>
                <p:nvPr/>
              </p:nvSpPr>
              <p:spPr>
                <a:xfrm>
                  <a:off x="3403716" y="2368767"/>
                  <a:ext cx="366917" cy="29207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1A29681-F187-4F96-8F9B-F2379974EBB3}"/>
                    </a:ext>
                  </a:extLst>
                </p:cNvPr>
                <p:cNvSpPr txBox="1"/>
                <p:nvPr/>
              </p:nvSpPr>
              <p:spPr>
                <a:xfrm>
                  <a:off x="3353736" y="3372918"/>
                  <a:ext cx="2033462" cy="291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Aggregated Message</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6" name="TextBox 25">
                  <a:extLst>
                    <a:ext uri="{FF2B5EF4-FFF2-40B4-BE49-F238E27FC236}">
                      <a16:creationId xmlns:a16="http://schemas.microsoft.com/office/drawing/2014/main" id="{11A29681-F187-4F96-8F9B-F2379974EBB3}"/>
                    </a:ext>
                  </a:extLst>
                </p:cNvPr>
                <p:cNvSpPr txBox="1">
                  <a:spLocks noRot="1" noChangeAspect="1" noMove="1" noResize="1" noEditPoints="1" noAdjustHandles="1" noChangeArrowheads="1" noChangeShapeType="1" noTextEdit="1"/>
                </p:cNvSpPr>
                <p:nvPr/>
              </p:nvSpPr>
              <p:spPr>
                <a:xfrm>
                  <a:off x="3353736" y="3372918"/>
                  <a:ext cx="2033462" cy="291647"/>
                </a:xfrm>
                <a:prstGeom prst="rect">
                  <a:avLst/>
                </a:prstGeom>
                <a:blipFill>
                  <a:blip r:embed="rId15"/>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CAF2AE6-274E-4EE1-A5F5-75284F23A798}"/>
                    </a:ext>
                  </a:extLst>
                </p:cNvPr>
                <p:cNvSpPr txBox="1"/>
                <p:nvPr/>
              </p:nvSpPr>
              <p:spPr>
                <a:xfrm>
                  <a:off x="5381616" y="4308017"/>
                  <a:ext cx="877789" cy="2916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𝛾</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8" name="TextBox 27">
                  <a:extLst>
                    <a:ext uri="{FF2B5EF4-FFF2-40B4-BE49-F238E27FC236}">
                      <a16:creationId xmlns:a16="http://schemas.microsoft.com/office/drawing/2014/main" id="{ACAF2AE6-274E-4EE1-A5F5-75284F23A798}"/>
                    </a:ext>
                  </a:extLst>
                </p:cNvPr>
                <p:cNvSpPr txBox="1">
                  <a:spLocks noRot="1" noChangeAspect="1" noMove="1" noResize="1" noEditPoints="1" noAdjustHandles="1" noChangeArrowheads="1" noChangeShapeType="1" noTextEdit="1"/>
                </p:cNvSpPr>
                <p:nvPr/>
              </p:nvSpPr>
              <p:spPr>
                <a:xfrm>
                  <a:off x="5381616" y="4308017"/>
                  <a:ext cx="877789" cy="291647"/>
                </a:xfrm>
                <a:prstGeom prst="rect">
                  <a:avLst/>
                </a:prstGeom>
                <a:blipFill>
                  <a:blip r:embed="rId16"/>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75EC3A4-3A73-4C8F-A150-A1D5FC3C0E07}"/>
                    </a:ext>
                  </a:extLst>
                </p:cNvPr>
                <p:cNvSpPr txBox="1"/>
                <p:nvPr/>
              </p:nvSpPr>
              <p:spPr>
                <a:xfrm>
                  <a:off x="3902782" y="4088441"/>
                  <a:ext cx="309968" cy="2916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1" name="TextBox 30">
                  <a:extLst>
                    <a:ext uri="{FF2B5EF4-FFF2-40B4-BE49-F238E27FC236}">
                      <a16:creationId xmlns:a16="http://schemas.microsoft.com/office/drawing/2014/main" id="{975EC3A4-3A73-4C8F-A150-A1D5FC3C0E07}"/>
                    </a:ext>
                  </a:extLst>
                </p:cNvPr>
                <p:cNvSpPr txBox="1">
                  <a:spLocks noRot="1" noChangeAspect="1" noMove="1" noResize="1" noEditPoints="1" noAdjustHandles="1" noChangeArrowheads="1" noChangeShapeType="1" noTextEdit="1"/>
                </p:cNvSpPr>
                <p:nvPr/>
              </p:nvSpPr>
              <p:spPr>
                <a:xfrm>
                  <a:off x="3902782" y="4088441"/>
                  <a:ext cx="309968" cy="29164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EA07A04-CA41-4D32-83CA-6707A091926C}"/>
                    </a:ext>
                  </a:extLst>
                </p:cNvPr>
                <p:cNvSpPr txBox="1"/>
                <p:nvPr/>
              </p:nvSpPr>
              <p:spPr>
                <a:xfrm>
                  <a:off x="8981084" y="3886961"/>
                  <a:ext cx="335910"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5" name="TextBox 34">
                  <a:extLst>
                    <a:ext uri="{FF2B5EF4-FFF2-40B4-BE49-F238E27FC236}">
                      <a16:creationId xmlns:a16="http://schemas.microsoft.com/office/drawing/2014/main" id="{CEA07A04-CA41-4D32-83CA-6707A091926C}"/>
                    </a:ext>
                  </a:extLst>
                </p:cNvPr>
                <p:cNvSpPr txBox="1">
                  <a:spLocks noRot="1" noChangeAspect="1" noMove="1" noResize="1" noEditPoints="1" noAdjustHandles="1" noChangeArrowheads="1" noChangeShapeType="1" noTextEdit="1"/>
                </p:cNvSpPr>
                <p:nvPr/>
              </p:nvSpPr>
              <p:spPr>
                <a:xfrm>
                  <a:off x="8981084" y="3886961"/>
                  <a:ext cx="335910" cy="283903"/>
                </a:xfrm>
                <a:prstGeom prst="rect">
                  <a:avLst/>
                </a:prstGeom>
                <a:blipFill>
                  <a:blip r:embed="rId18"/>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B6C8694-844C-4181-B19E-9415D02DE535}"/>
                    </a:ext>
                  </a:extLst>
                </p:cNvPr>
                <p:cNvSpPr txBox="1"/>
                <p:nvPr/>
              </p:nvSpPr>
              <p:spPr>
                <a:xfrm>
                  <a:off x="7432199" y="3886961"/>
                  <a:ext cx="341311"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6" name="TextBox 35">
                  <a:extLst>
                    <a:ext uri="{FF2B5EF4-FFF2-40B4-BE49-F238E27FC236}">
                      <a16:creationId xmlns:a16="http://schemas.microsoft.com/office/drawing/2014/main" id="{7B6C8694-844C-4181-B19E-9415D02DE535}"/>
                    </a:ext>
                  </a:extLst>
                </p:cNvPr>
                <p:cNvSpPr txBox="1">
                  <a:spLocks noRot="1" noChangeAspect="1" noMove="1" noResize="1" noEditPoints="1" noAdjustHandles="1" noChangeArrowheads="1" noChangeShapeType="1" noTextEdit="1"/>
                </p:cNvSpPr>
                <p:nvPr/>
              </p:nvSpPr>
              <p:spPr>
                <a:xfrm>
                  <a:off x="7432199" y="3886961"/>
                  <a:ext cx="341311" cy="283903"/>
                </a:xfrm>
                <a:prstGeom prst="rect">
                  <a:avLst/>
                </a:prstGeom>
                <a:blipFill>
                  <a:blip r:embed="rId19"/>
                  <a:stretch>
                    <a:fillRect l="-1515" r="-151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BC70258-2E9C-40D1-A978-477B8BE85812}"/>
                    </a:ext>
                  </a:extLst>
                </p:cNvPr>
                <p:cNvSpPr txBox="1"/>
                <p:nvPr/>
              </p:nvSpPr>
              <p:spPr>
                <a:xfrm>
                  <a:off x="8505177" y="3886961"/>
                  <a:ext cx="212712"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7" name="TextBox 36">
                  <a:extLst>
                    <a:ext uri="{FF2B5EF4-FFF2-40B4-BE49-F238E27FC236}">
                      <a16:creationId xmlns:a16="http://schemas.microsoft.com/office/drawing/2014/main" id="{5BC70258-2E9C-40D1-A978-477B8BE85812}"/>
                    </a:ext>
                  </a:extLst>
                </p:cNvPr>
                <p:cNvSpPr txBox="1">
                  <a:spLocks noRot="1" noChangeAspect="1" noMove="1" noResize="1" noEditPoints="1" noAdjustHandles="1" noChangeArrowheads="1" noChangeShapeType="1" noTextEdit="1"/>
                </p:cNvSpPr>
                <p:nvPr/>
              </p:nvSpPr>
              <p:spPr>
                <a:xfrm>
                  <a:off x="8505177" y="3886961"/>
                  <a:ext cx="212712" cy="28390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8ADECA1-2C7C-438D-A0C7-78A094260B16}"/>
                    </a:ext>
                  </a:extLst>
                </p:cNvPr>
                <p:cNvSpPr txBox="1"/>
                <p:nvPr/>
              </p:nvSpPr>
              <p:spPr>
                <a:xfrm>
                  <a:off x="8629946" y="3867228"/>
                  <a:ext cx="548665" cy="3089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1,2 </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8" name="TextBox 37">
                  <a:extLst>
                    <a:ext uri="{FF2B5EF4-FFF2-40B4-BE49-F238E27FC236}">
                      <a16:creationId xmlns:a16="http://schemas.microsoft.com/office/drawing/2014/main" id="{88ADECA1-2C7C-438D-A0C7-78A094260B16}"/>
                    </a:ext>
                  </a:extLst>
                </p:cNvPr>
                <p:cNvSpPr txBox="1">
                  <a:spLocks noRot="1" noChangeAspect="1" noMove="1" noResize="1" noEditPoints="1" noAdjustHandles="1" noChangeArrowheads="1" noChangeShapeType="1" noTextEdit="1"/>
                </p:cNvSpPr>
                <p:nvPr/>
              </p:nvSpPr>
              <p:spPr>
                <a:xfrm>
                  <a:off x="8629946" y="3867228"/>
                  <a:ext cx="548665" cy="30896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510CD3A-0610-4001-9E12-498CD101E31F}"/>
                    </a:ext>
                  </a:extLst>
                </p:cNvPr>
                <p:cNvSpPr txBox="1"/>
                <p:nvPr/>
              </p:nvSpPr>
              <p:spPr>
                <a:xfrm>
                  <a:off x="7904256" y="3873912"/>
                  <a:ext cx="548665" cy="29164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9" name="TextBox 38">
                  <a:extLst>
                    <a:ext uri="{FF2B5EF4-FFF2-40B4-BE49-F238E27FC236}">
                      <a16:creationId xmlns:a16="http://schemas.microsoft.com/office/drawing/2014/main" id="{4510CD3A-0610-4001-9E12-498CD101E31F}"/>
                    </a:ext>
                  </a:extLst>
                </p:cNvPr>
                <p:cNvSpPr txBox="1">
                  <a:spLocks noRot="1" noChangeAspect="1" noMove="1" noResize="1" noEditPoints="1" noAdjustHandles="1" noChangeArrowheads="1" noChangeShapeType="1" noTextEdit="1"/>
                </p:cNvSpPr>
                <p:nvPr/>
              </p:nvSpPr>
              <p:spPr>
                <a:xfrm>
                  <a:off x="7904256" y="3873912"/>
                  <a:ext cx="548665" cy="291647"/>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A853B50-5132-44B8-A041-325A56001238}"/>
                    </a:ext>
                  </a:extLst>
                </p:cNvPr>
                <p:cNvSpPr txBox="1"/>
                <p:nvPr/>
              </p:nvSpPr>
              <p:spPr>
                <a:xfrm>
                  <a:off x="8981084" y="4313973"/>
                  <a:ext cx="335910"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2" name="TextBox 41">
                  <a:extLst>
                    <a:ext uri="{FF2B5EF4-FFF2-40B4-BE49-F238E27FC236}">
                      <a16:creationId xmlns:a16="http://schemas.microsoft.com/office/drawing/2014/main" id="{5A853B50-5132-44B8-A041-325A56001238}"/>
                    </a:ext>
                  </a:extLst>
                </p:cNvPr>
                <p:cNvSpPr txBox="1">
                  <a:spLocks noRot="1" noChangeAspect="1" noMove="1" noResize="1" noEditPoints="1" noAdjustHandles="1" noChangeArrowheads="1" noChangeShapeType="1" noTextEdit="1"/>
                </p:cNvSpPr>
                <p:nvPr/>
              </p:nvSpPr>
              <p:spPr>
                <a:xfrm>
                  <a:off x="8981084" y="4313973"/>
                  <a:ext cx="335910" cy="283903"/>
                </a:xfrm>
                <a:prstGeom prst="rect">
                  <a:avLst/>
                </a:prstGeom>
                <a:blipFill>
                  <a:blip r:embed="rId23"/>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FFAFBCC-7997-480A-BCDA-B467C07479EA}"/>
                    </a:ext>
                  </a:extLst>
                </p:cNvPr>
                <p:cNvSpPr txBox="1"/>
                <p:nvPr/>
              </p:nvSpPr>
              <p:spPr>
                <a:xfrm>
                  <a:off x="7432199" y="4313973"/>
                  <a:ext cx="341311"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3" name="TextBox 42">
                  <a:extLst>
                    <a:ext uri="{FF2B5EF4-FFF2-40B4-BE49-F238E27FC236}">
                      <a16:creationId xmlns:a16="http://schemas.microsoft.com/office/drawing/2014/main" id="{8FFAFBCC-7997-480A-BCDA-B467C07479EA}"/>
                    </a:ext>
                  </a:extLst>
                </p:cNvPr>
                <p:cNvSpPr txBox="1">
                  <a:spLocks noRot="1" noChangeAspect="1" noMove="1" noResize="1" noEditPoints="1" noAdjustHandles="1" noChangeArrowheads="1" noChangeShapeType="1" noTextEdit="1"/>
                </p:cNvSpPr>
                <p:nvPr/>
              </p:nvSpPr>
              <p:spPr>
                <a:xfrm>
                  <a:off x="7432199" y="4313973"/>
                  <a:ext cx="341311" cy="283903"/>
                </a:xfrm>
                <a:prstGeom prst="rect">
                  <a:avLst/>
                </a:prstGeom>
                <a:blipFill>
                  <a:blip r:embed="rId24"/>
                  <a:stretch>
                    <a:fillRect l="-1515" r="-1515"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ABE1DCE-3DF4-4C18-A487-DEF9FF626427}"/>
                    </a:ext>
                  </a:extLst>
                </p:cNvPr>
                <p:cNvSpPr txBox="1"/>
                <p:nvPr/>
              </p:nvSpPr>
              <p:spPr>
                <a:xfrm>
                  <a:off x="8505177" y="4313973"/>
                  <a:ext cx="212712"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4" name="TextBox 43">
                  <a:extLst>
                    <a:ext uri="{FF2B5EF4-FFF2-40B4-BE49-F238E27FC236}">
                      <a16:creationId xmlns:a16="http://schemas.microsoft.com/office/drawing/2014/main" id="{EABE1DCE-3DF4-4C18-A487-DEF9FF626427}"/>
                    </a:ext>
                  </a:extLst>
                </p:cNvPr>
                <p:cNvSpPr txBox="1">
                  <a:spLocks noRot="1" noChangeAspect="1" noMove="1" noResize="1" noEditPoints="1" noAdjustHandles="1" noChangeArrowheads="1" noChangeShapeType="1" noTextEdit="1"/>
                </p:cNvSpPr>
                <p:nvPr/>
              </p:nvSpPr>
              <p:spPr>
                <a:xfrm>
                  <a:off x="8505177" y="4313973"/>
                  <a:ext cx="212712" cy="2839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DD82FAE-BA31-4836-868F-57F44CC98A90}"/>
                    </a:ext>
                  </a:extLst>
                </p:cNvPr>
                <p:cNvSpPr txBox="1"/>
                <p:nvPr/>
              </p:nvSpPr>
              <p:spPr>
                <a:xfrm>
                  <a:off x="8629946" y="4294240"/>
                  <a:ext cx="548665" cy="3089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1,3 </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5" name="TextBox 44">
                  <a:extLst>
                    <a:ext uri="{FF2B5EF4-FFF2-40B4-BE49-F238E27FC236}">
                      <a16:creationId xmlns:a16="http://schemas.microsoft.com/office/drawing/2014/main" id="{6DD82FAE-BA31-4836-868F-57F44CC98A90}"/>
                    </a:ext>
                  </a:extLst>
                </p:cNvPr>
                <p:cNvSpPr txBox="1">
                  <a:spLocks noRot="1" noChangeAspect="1" noMove="1" noResize="1" noEditPoints="1" noAdjustHandles="1" noChangeArrowheads="1" noChangeShapeType="1" noTextEdit="1"/>
                </p:cNvSpPr>
                <p:nvPr/>
              </p:nvSpPr>
              <p:spPr>
                <a:xfrm>
                  <a:off x="8629946" y="4294240"/>
                  <a:ext cx="548665" cy="308960"/>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7EC6C21-511A-48A9-B6AF-89442031804F}"/>
                    </a:ext>
                  </a:extLst>
                </p:cNvPr>
                <p:cNvSpPr txBox="1"/>
                <p:nvPr/>
              </p:nvSpPr>
              <p:spPr>
                <a:xfrm>
                  <a:off x="7904256" y="4300924"/>
                  <a:ext cx="548665" cy="29164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6" name="TextBox 45">
                  <a:extLst>
                    <a:ext uri="{FF2B5EF4-FFF2-40B4-BE49-F238E27FC236}">
                      <a16:creationId xmlns:a16="http://schemas.microsoft.com/office/drawing/2014/main" id="{47EC6C21-511A-48A9-B6AF-89442031804F}"/>
                    </a:ext>
                  </a:extLst>
                </p:cNvPr>
                <p:cNvSpPr txBox="1">
                  <a:spLocks noRot="1" noChangeAspect="1" noMove="1" noResize="1" noEditPoints="1" noAdjustHandles="1" noChangeArrowheads="1" noChangeShapeType="1" noTextEdit="1"/>
                </p:cNvSpPr>
                <p:nvPr/>
              </p:nvSpPr>
              <p:spPr>
                <a:xfrm>
                  <a:off x="7904256" y="4300924"/>
                  <a:ext cx="548665" cy="291647"/>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93A2FF3-284D-4137-B264-60D062070A5F}"/>
                    </a:ext>
                  </a:extLst>
                </p:cNvPr>
                <p:cNvSpPr txBox="1"/>
                <p:nvPr/>
              </p:nvSpPr>
              <p:spPr>
                <a:xfrm>
                  <a:off x="8976601" y="4765911"/>
                  <a:ext cx="335910"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9" name="TextBox 48">
                  <a:extLst>
                    <a:ext uri="{FF2B5EF4-FFF2-40B4-BE49-F238E27FC236}">
                      <a16:creationId xmlns:a16="http://schemas.microsoft.com/office/drawing/2014/main" id="{E93A2FF3-284D-4137-B264-60D062070A5F}"/>
                    </a:ext>
                  </a:extLst>
                </p:cNvPr>
                <p:cNvSpPr txBox="1">
                  <a:spLocks noRot="1" noChangeAspect="1" noMove="1" noResize="1" noEditPoints="1" noAdjustHandles="1" noChangeArrowheads="1" noChangeShapeType="1" noTextEdit="1"/>
                </p:cNvSpPr>
                <p:nvPr/>
              </p:nvSpPr>
              <p:spPr>
                <a:xfrm>
                  <a:off x="8976601" y="4765911"/>
                  <a:ext cx="335910" cy="283903"/>
                </a:xfrm>
                <a:prstGeom prst="rect">
                  <a:avLst/>
                </a:prstGeom>
                <a:blipFill>
                  <a:blip r:embed="rId28"/>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692E078-69C5-40E2-9164-F022AAAEF46B}"/>
                    </a:ext>
                  </a:extLst>
                </p:cNvPr>
                <p:cNvSpPr txBox="1"/>
                <p:nvPr/>
              </p:nvSpPr>
              <p:spPr>
                <a:xfrm>
                  <a:off x="7427716" y="4765911"/>
                  <a:ext cx="341311"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0" name="TextBox 49">
                  <a:extLst>
                    <a:ext uri="{FF2B5EF4-FFF2-40B4-BE49-F238E27FC236}">
                      <a16:creationId xmlns:a16="http://schemas.microsoft.com/office/drawing/2014/main" id="{7692E078-69C5-40E2-9164-F022AAAEF46B}"/>
                    </a:ext>
                  </a:extLst>
                </p:cNvPr>
                <p:cNvSpPr txBox="1">
                  <a:spLocks noRot="1" noChangeAspect="1" noMove="1" noResize="1" noEditPoints="1" noAdjustHandles="1" noChangeArrowheads="1" noChangeShapeType="1" noTextEdit="1"/>
                </p:cNvSpPr>
                <p:nvPr/>
              </p:nvSpPr>
              <p:spPr>
                <a:xfrm>
                  <a:off x="7427716" y="4765911"/>
                  <a:ext cx="341311" cy="283903"/>
                </a:xfrm>
                <a:prstGeom prst="rect">
                  <a:avLst/>
                </a:prstGeom>
                <a:blipFill>
                  <a:blip r:embed="rId29"/>
                  <a:stretch>
                    <a:fillRect l="-1493"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964622C-2EFA-463A-90FB-32906F552336}"/>
                    </a:ext>
                  </a:extLst>
                </p:cNvPr>
                <p:cNvSpPr txBox="1"/>
                <p:nvPr/>
              </p:nvSpPr>
              <p:spPr>
                <a:xfrm>
                  <a:off x="8500694" y="4765911"/>
                  <a:ext cx="212712" cy="2839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1" name="TextBox 50">
                  <a:extLst>
                    <a:ext uri="{FF2B5EF4-FFF2-40B4-BE49-F238E27FC236}">
                      <a16:creationId xmlns:a16="http://schemas.microsoft.com/office/drawing/2014/main" id="{6964622C-2EFA-463A-90FB-32906F552336}"/>
                    </a:ext>
                  </a:extLst>
                </p:cNvPr>
                <p:cNvSpPr txBox="1">
                  <a:spLocks noRot="1" noChangeAspect="1" noMove="1" noResize="1" noEditPoints="1" noAdjustHandles="1" noChangeArrowheads="1" noChangeShapeType="1" noTextEdit="1"/>
                </p:cNvSpPr>
                <p:nvPr/>
              </p:nvSpPr>
              <p:spPr>
                <a:xfrm>
                  <a:off x="8500694" y="4765911"/>
                  <a:ext cx="212712" cy="283903"/>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CEED993-12B8-4ABC-9AEF-DD835D885EBC}"/>
                    </a:ext>
                  </a:extLst>
                </p:cNvPr>
                <p:cNvSpPr txBox="1"/>
                <p:nvPr/>
              </p:nvSpPr>
              <p:spPr>
                <a:xfrm>
                  <a:off x="8625463" y="4746179"/>
                  <a:ext cx="548665" cy="3085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1,4 </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2" name="TextBox 51">
                  <a:extLst>
                    <a:ext uri="{FF2B5EF4-FFF2-40B4-BE49-F238E27FC236}">
                      <a16:creationId xmlns:a16="http://schemas.microsoft.com/office/drawing/2014/main" id="{3CEED993-12B8-4ABC-9AEF-DD835D885EBC}"/>
                    </a:ext>
                  </a:extLst>
                </p:cNvPr>
                <p:cNvSpPr txBox="1">
                  <a:spLocks noRot="1" noChangeAspect="1" noMove="1" noResize="1" noEditPoints="1" noAdjustHandles="1" noChangeArrowheads="1" noChangeShapeType="1" noTextEdit="1"/>
                </p:cNvSpPr>
                <p:nvPr/>
              </p:nvSpPr>
              <p:spPr>
                <a:xfrm>
                  <a:off x="8625463" y="4746179"/>
                  <a:ext cx="548665" cy="308530"/>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9339997-9900-4081-A30D-F98C8EA139A0}"/>
                    </a:ext>
                  </a:extLst>
                </p:cNvPr>
                <p:cNvSpPr txBox="1"/>
                <p:nvPr/>
              </p:nvSpPr>
              <p:spPr>
                <a:xfrm>
                  <a:off x="7899773" y="4752862"/>
                  <a:ext cx="548665" cy="29164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3" name="TextBox 52">
                  <a:extLst>
                    <a:ext uri="{FF2B5EF4-FFF2-40B4-BE49-F238E27FC236}">
                      <a16:creationId xmlns:a16="http://schemas.microsoft.com/office/drawing/2014/main" id="{F9339997-9900-4081-A30D-F98C8EA139A0}"/>
                    </a:ext>
                  </a:extLst>
                </p:cNvPr>
                <p:cNvSpPr txBox="1">
                  <a:spLocks noRot="1" noChangeAspect="1" noMove="1" noResize="1" noEditPoints="1" noAdjustHandles="1" noChangeArrowheads="1" noChangeShapeType="1" noTextEdit="1"/>
                </p:cNvSpPr>
                <p:nvPr/>
              </p:nvSpPr>
              <p:spPr>
                <a:xfrm>
                  <a:off x="7899773" y="4752862"/>
                  <a:ext cx="548665" cy="291647"/>
                </a:xfrm>
                <a:prstGeom prst="rect">
                  <a:avLst/>
                </a:prstGeom>
                <a:blipFill>
                  <a:blip r:embed="rId32"/>
                  <a:stretch>
                    <a:fillRect/>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A034613A-6739-49CF-BA24-2C86B5248551}"/>
                </a:ext>
              </a:extLst>
            </p:cNvPr>
            <p:cNvCxnSpPr>
              <a:cxnSpLocks/>
              <a:stCxn id="96" idx="3"/>
              <a:endCxn id="55" idx="1"/>
            </p:cNvCxnSpPr>
            <p:nvPr/>
          </p:nvCxnSpPr>
          <p:spPr>
            <a:xfrm flipV="1">
              <a:off x="3016454" y="4636452"/>
              <a:ext cx="332310" cy="0"/>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AD64B8E-4648-454D-BB4B-2454EE276A8E}"/>
                    </a:ext>
                  </a:extLst>
                </p:cNvPr>
                <p:cNvSpPr txBox="1"/>
                <p:nvPr/>
              </p:nvSpPr>
              <p:spPr>
                <a:xfrm>
                  <a:off x="3348764" y="4494500"/>
                  <a:ext cx="465457" cy="283903"/>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𝒜</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5" name="TextBox 54">
                  <a:extLst>
                    <a:ext uri="{FF2B5EF4-FFF2-40B4-BE49-F238E27FC236}">
                      <a16:creationId xmlns:a16="http://schemas.microsoft.com/office/drawing/2014/main" id="{8AD64B8E-4648-454D-BB4B-2454EE276A8E}"/>
                    </a:ext>
                  </a:extLst>
                </p:cNvPr>
                <p:cNvSpPr txBox="1">
                  <a:spLocks noRot="1" noChangeAspect="1" noMove="1" noResize="1" noEditPoints="1" noAdjustHandles="1" noChangeArrowheads="1" noChangeShapeType="1" noTextEdit="1"/>
                </p:cNvSpPr>
                <p:nvPr/>
              </p:nvSpPr>
              <p:spPr>
                <a:xfrm>
                  <a:off x="3348764" y="4494500"/>
                  <a:ext cx="465457" cy="283903"/>
                </a:xfrm>
                <a:prstGeom prst="rect">
                  <a:avLst/>
                </a:prstGeom>
                <a:blipFill>
                  <a:blip r:embed="rId33"/>
                  <a:stretch>
                    <a:fillRect l="-1099" r="-4396" b="-8929"/>
                  </a:stretch>
                </a:blipFill>
              </p:spPr>
              <p:txBody>
                <a:bodyPr/>
                <a:lstStyle/>
                <a:p>
                  <a:r>
                    <a:rPr lang="en-US">
                      <a:noFill/>
                    </a:rPr>
                    <a:t> </a:t>
                  </a:r>
                </a:p>
              </p:txBody>
            </p:sp>
          </mc:Fallback>
        </mc:AlternateContent>
        <p:cxnSp>
          <p:nvCxnSpPr>
            <p:cNvPr id="57" name="Connector: Elbow 56">
              <a:extLst>
                <a:ext uri="{FF2B5EF4-FFF2-40B4-BE49-F238E27FC236}">
                  <a16:creationId xmlns:a16="http://schemas.microsoft.com/office/drawing/2014/main" id="{BF6A3F64-8DE3-4F9E-B8A5-CBAA47E57E41}"/>
                </a:ext>
              </a:extLst>
            </p:cNvPr>
            <p:cNvCxnSpPr>
              <a:cxnSpLocks/>
              <a:stCxn id="36" idx="1"/>
              <a:endCxn id="50" idx="1"/>
            </p:cNvCxnSpPr>
            <p:nvPr/>
          </p:nvCxnSpPr>
          <p:spPr>
            <a:xfrm rot="10800000" flipV="1">
              <a:off x="7427716" y="4028913"/>
              <a:ext cx="4483" cy="878950"/>
            </a:xfrm>
            <a:prstGeom prst="bentConnector3">
              <a:avLst>
                <a:gd name="adj1" fmla="val 4376094"/>
              </a:avLst>
            </a:prstGeom>
            <a:noFill/>
            <a:ln w="6350" cap="flat" cmpd="sng" algn="ctr">
              <a:solidFill>
                <a:sysClr val="windowText" lastClr="000000"/>
              </a:solidFill>
              <a:prstDash val="solid"/>
              <a:miter lim="800000"/>
              <a:headEnd type="triangle" w="med" len="med"/>
              <a:tailEnd type="triangle" w="med" len="med"/>
            </a:ln>
            <a:effectLst/>
          </p:spPr>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13B270B-74E7-460F-91D8-C052A237FA29}"/>
                    </a:ext>
                  </a:extLst>
                </p:cNvPr>
                <p:cNvSpPr txBox="1"/>
                <p:nvPr/>
              </p:nvSpPr>
              <p:spPr>
                <a:xfrm>
                  <a:off x="2206879" y="4042681"/>
                  <a:ext cx="649196" cy="29207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8" name="TextBox 57">
                  <a:extLst>
                    <a:ext uri="{FF2B5EF4-FFF2-40B4-BE49-F238E27FC236}">
                      <a16:creationId xmlns:a16="http://schemas.microsoft.com/office/drawing/2014/main" id="{613B270B-74E7-460F-91D8-C052A237FA29}"/>
                    </a:ext>
                  </a:extLst>
                </p:cNvPr>
                <p:cNvSpPr txBox="1">
                  <a:spLocks noRot="1" noChangeAspect="1" noMove="1" noResize="1" noEditPoints="1" noAdjustHandles="1" noChangeArrowheads="1" noChangeShapeType="1" noTextEdit="1"/>
                </p:cNvSpPr>
                <p:nvPr/>
              </p:nvSpPr>
              <p:spPr>
                <a:xfrm>
                  <a:off x="2206879" y="4042681"/>
                  <a:ext cx="649196" cy="292076"/>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9BBCCFA-F7F0-4FC9-98EF-FC909D6D6AA6}"/>
                    </a:ext>
                  </a:extLst>
                </p:cNvPr>
                <p:cNvSpPr txBox="1"/>
                <p:nvPr/>
              </p:nvSpPr>
              <p:spPr>
                <a:xfrm>
                  <a:off x="2199831" y="4453181"/>
                  <a:ext cx="649196" cy="29315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9" name="TextBox 58">
                  <a:extLst>
                    <a:ext uri="{FF2B5EF4-FFF2-40B4-BE49-F238E27FC236}">
                      <a16:creationId xmlns:a16="http://schemas.microsoft.com/office/drawing/2014/main" id="{39BBCCFA-F7F0-4FC9-98EF-FC909D6D6AA6}"/>
                    </a:ext>
                  </a:extLst>
                </p:cNvPr>
                <p:cNvSpPr txBox="1">
                  <a:spLocks noRot="1" noChangeAspect="1" noMove="1" noResize="1" noEditPoints="1" noAdjustHandles="1" noChangeArrowheads="1" noChangeShapeType="1" noTextEdit="1"/>
                </p:cNvSpPr>
                <p:nvPr/>
              </p:nvSpPr>
              <p:spPr>
                <a:xfrm>
                  <a:off x="2199831" y="4453181"/>
                  <a:ext cx="649196" cy="293152"/>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3877EA7-CE16-43A7-ACD3-5A19ED8E6856}"/>
                    </a:ext>
                  </a:extLst>
                </p:cNvPr>
                <p:cNvSpPr txBox="1"/>
                <p:nvPr/>
              </p:nvSpPr>
              <p:spPr>
                <a:xfrm>
                  <a:off x="2189437" y="4823081"/>
                  <a:ext cx="649196" cy="29164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0" name="TextBox 59">
                  <a:extLst>
                    <a:ext uri="{FF2B5EF4-FFF2-40B4-BE49-F238E27FC236}">
                      <a16:creationId xmlns:a16="http://schemas.microsoft.com/office/drawing/2014/main" id="{D3877EA7-CE16-43A7-ACD3-5A19ED8E6856}"/>
                    </a:ext>
                  </a:extLst>
                </p:cNvPr>
                <p:cNvSpPr txBox="1">
                  <a:spLocks noRot="1" noChangeAspect="1" noMove="1" noResize="1" noEditPoints="1" noAdjustHandles="1" noChangeArrowheads="1" noChangeShapeType="1" noTextEdit="1"/>
                </p:cNvSpPr>
                <p:nvPr/>
              </p:nvSpPr>
              <p:spPr>
                <a:xfrm>
                  <a:off x="2189437" y="4823081"/>
                  <a:ext cx="649196" cy="291647"/>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34C5592-AA9C-4C14-A5A3-05D024643D68}"/>
                    </a:ext>
                  </a:extLst>
                </p:cNvPr>
                <p:cNvSpPr txBox="1"/>
                <p:nvPr/>
              </p:nvSpPr>
              <p:spPr>
                <a:xfrm>
                  <a:off x="3767757" y="4353529"/>
                  <a:ext cx="610832" cy="291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1" name="TextBox 60">
                  <a:extLst>
                    <a:ext uri="{FF2B5EF4-FFF2-40B4-BE49-F238E27FC236}">
                      <a16:creationId xmlns:a16="http://schemas.microsoft.com/office/drawing/2014/main" id="{034C5592-AA9C-4C14-A5A3-05D024643D68}"/>
                    </a:ext>
                  </a:extLst>
                </p:cNvPr>
                <p:cNvSpPr txBox="1">
                  <a:spLocks noRot="1" noChangeAspect="1" noMove="1" noResize="1" noEditPoints="1" noAdjustHandles="1" noChangeArrowheads="1" noChangeShapeType="1" noTextEdit="1"/>
                </p:cNvSpPr>
                <p:nvPr/>
              </p:nvSpPr>
              <p:spPr>
                <a:xfrm>
                  <a:off x="3767757" y="4353529"/>
                  <a:ext cx="610832" cy="291647"/>
                </a:xfrm>
                <a:prstGeom prst="rect">
                  <a:avLst/>
                </a:prstGeom>
                <a:blipFill>
                  <a:blip r:embed="rId37"/>
                  <a:stretch>
                    <a:fillRect/>
                  </a:stretch>
                </a:blipFill>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523C44AB-3EE6-48DE-9DA0-EE8270644D6B}"/>
                </a:ext>
              </a:extLst>
            </p:cNvPr>
            <p:cNvCxnSpPr>
              <a:cxnSpLocks/>
              <a:stCxn id="28" idx="3"/>
            </p:cNvCxnSpPr>
            <p:nvPr/>
          </p:nvCxnSpPr>
          <p:spPr>
            <a:xfrm>
              <a:off x="6259405" y="4453840"/>
              <a:ext cx="291631" cy="0"/>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3A5C6B3-89E7-46A7-99FB-9519B77393A3}"/>
                    </a:ext>
                  </a:extLst>
                </p:cNvPr>
                <p:cNvSpPr txBox="1"/>
                <p:nvPr/>
              </p:nvSpPr>
              <p:spPr>
                <a:xfrm>
                  <a:off x="6447643" y="4308017"/>
                  <a:ext cx="718388" cy="2916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4" name="TextBox 63">
                  <a:extLst>
                    <a:ext uri="{FF2B5EF4-FFF2-40B4-BE49-F238E27FC236}">
                      <a16:creationId xmlns:a16="http://schemas.microsoft.com/office/drawing/2014/main" id="{23A5C6B3-89E7-46A7-99FB-9519B77393A3}"/>
                    </a:ext>
                  </a:extLst>
                </p:cNvPr>
                <p:cNvSpPr txBox="1">
                  <a:spLocks noRot="1" noChangeAspect="1" noMove="1" noResize="1" noEditPoints="1" noAdjustHandles="1" noChangeArrowheads="1" noChangeShapeType="1" noTextEdit="1"/>
                </p:cNvSpPr>
                <p:nvPr/>
              </p:nvSpPr>
              <p:spPr>
                <a:xfrm>
                  <a:off x="6447643" y="4308017"/>
                  <a:ext cx="718388" cy="291647"/>
                </a:xfrm>
                <a:prstGeom prst="rect">
                  <a:avLst/>
                </a:prstGeom>
                <a:blipFill>
                  <a:blip r:embed="rId38"/>
                  <a:stretch>
                    <a:fillRect/>
                  </a:stretch>
                </a:blipFill>
              </p:spPr>
              <p:txBody>
                <a:bodyPr/>
                <a:lstStyle/>
                <a:p>
                  <a:r>
                    <a:rPr lang="en-US">
                      <a:noFill/>
                    </a:rPr>
                    <a:t> </a:t>
                  </a:r>
                </a:p>
              </p:txBody>
            </p:sp>
          </mc:Fallback>
        </mc:AlternateContent>
        <p:sp>
          <p:nvSpPr>
            <p:cNvPr id="66" name="Oval 65">
              <a:extLst>
                <a:ext uri="{FF2B5EF4-FFF2-40B4-BE49-F238E27FC236}">
                  <a16:creationId xmlns:a16="http://schemas.microsoft.com/office/drawing/2014/main" id="{8DDC62B8-EC08-4237-B457-6452FD5AF121}"/>
                </a:ext>
              </a:extLst>
            </p:cNvPr>
            <p:cNvSpPr/>
            <p:nvPr/>
          </p:nvSpPr>
          <p:spPr>
            <a:xfrm>
              <a:off x="7723491" y="2421476"/>
              <a:ext cx="274320" cy="27432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5DB35C5A-6383-455D-AB60-0750D5C7C992}"/>
                </a:ext>
              </a:extLst>
            </p:cNvPr>
            <p:cNvSpPr/>
            <p:nvPr/>
          </p:nvSpPr>
          <p:spPr>
            <a:xfrm>
              <a:off x="7723491" y="3150457"/>
              <a:ext cx="274320" cy="27432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11A149BB-1EE5-4216-814A-F598206BBF0A}"/>
                </a:ext>
              </a:extLst>
            </p:cNvPr>
            <p:cNvSpPr/>
            <p:nvPr/>
          </p:nvSpPr>
          <p:spPr>
            <a:xfrm>
              <a:off x="8622651" y="2421476"/>
              <a:ext cx="274320" cy="27432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CB17A9E0-DEF4-49DA-892E-A957216263DE}"/>
                </a:ext>
              </a:extLst>
            </p:cNvPr>
            <p:cNvSpPr/>
            <p:nvPr/>
          </p:nvSpPr>
          <p:spPr>
            <a:xfrm>
              <a:off x="8622651" y="3150457"/>
              <a:ext cx="274320" cy="274320"/>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0" name="Straight Arrow Connector 69">
              <a:extLst>
                <a:ext uri="{FF2B5EF4-FFF2-40B4-BE49-F238E27FC236}">
                  <a16:creationId xmlns:a16="http://schemas.microsoft.com/office/drawing/2014/main" id="{2B27595B-1B83-408E-9ED4-218443356A06}"/>
                </a:ext>
              </a:extLst>
            </p:cNvPr>
            <p:cNvCxnSpPr>
              <a:cxnSpLocks/>
              <a:stCxn id="69" idx="2"/>
              <a:endCxn id="67" idx="6"/>
            </p:cNvCxnSpPr>
            <p:nvPr/>
          </p:nvCxnSpPr>
          <p:spPr>
            <a:xfrm flipH="1">
              <a:off x="7997811" y="3287617"/>
              <a:ext cx="624840"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71" name="Straight Arrow Connector 70">
              <a:extLst>
                <a:ext uri="{FF2B5EF4-FFF2-40B4-BE49-F238E27FC236}">
                  <a16:creationId xmlns:a16="http://schemas.microsoft.com/office/drawing/2014/main" id="{5A7506DE-C36F-43D4-97BE-B1AD8AA277E1}"/>
                </a:ext>
              </a:extLst>
            </p:cNvPr>
            <p:cNvCxnSpPr>
              <a:cxnSpLocks/>
              <a:stCxn id="69" idx="1"/>
              <a:endCxn id="66" idx="5"/>
            </p:cNvCxnSpPr>
            <p:nvPr/>
          </p:nvCxnSpPr>
          <p:spPr>
            <a:xfrm flipH="1" flipV="1">
              <a:off x="7957638" y="2655623"/>
              <a:ext cx="705186" cy="535007"/>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72" name="Straight Arrow Connector 71">
              <a:extLst>
                <a:ext uri="{FF2B5EF4-FFF2-40B4-BE49-F238E27FC236}">
                  <a16:creationId xmlns:a16="http://schemas.microsoft.com/office/drawing/2014/main" id="{5704A9E9-648D-45CA-B095-66219CBF0FE7}"/>
                </a:ext>
              </a:extLst>
            </p:cNvPr>
            <p:cNvCxnSpPr>
              <a:cxnSpLocks/>
              <a:stCxn id="69" idx="0"/>
              <a:endCxn id="68" idx="4"/>
            </p:cNvCxnSpPr>
            <p:nvPr/>
          </p:nvCxnSpPr>
          <p:spPr>
            <a:xfrm flipV="1">
              <a:off x="8759811" y="2695796"/>
              <a:ext cx="0" cy="45466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320856-3F03-4943-B98B-C1AB53683767}"/>
                    </a:ext>
                  </a:extLst>
                </p:cNvPr>
                <p:cNvSpPr txBox="1"/>
                <p:nvPr/>
              </p:nvSpPr>
              <p:spPr>
                <a:xfrm>
                  <a:off x="7679926" y="2384661"/>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3" name="TextBox 72">
                  <a:extLst>
                    <a:ext uri="{FF2B5EF4-FFF2-40B4-BE49-F238E27FC236}">
                      <a16:creationId xmlns:a16="http://schemas.microsoft.com/office/drawing/2014/main" id="{E2320856-3F03-4943-B98B-C1AB53683767}"/>
                    </a:ext>
                  </a:extLst>
                </p:cNvPr>
                <p:cNvSpPr txBox="1">
                  <a:spLocks noRot="1" noChangeAspect="1" noMove="1" noResize="1" noEditPoints="1" noAdjustHandles="1" noChangeArrowheads="1" noChangeShapeType="1" noTextEdit="1"/>
                </p:cNvSpPr>
                <p:nvPr/>
              </p:nvSpPr>
              <p:spPr>
                <a:xfrm>
                  <a:off x="7679926" y="2384661"/>
                  <a:ext cx="366917" cy="283903"/>
                </a:xfrm>
                <a:prstGeom prst="rect">
                  <a:avLst/>
                </a:prstGeom>
                <a:blipFill>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3CBD416-8268-42F1-AA1C-4A2064043C91}"/>
                    </a:ext>
                  </a:extLst>
                </p:cNvPr>
                <p:cNvSpPr txBox="1"/>
                <p:nvPr/>
              </p:nvSpPr>
              <p:spPr>
                <a:xfrm>
                  <a:off x="8579086" y="2384661"/>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4" name="TextBox 73">
                  <a:extLst>
                    <a:ext uri="{FF2B5EF4-FFF2-40B4-BE49-F238E27FC236}">
                      <a16:creationId xmlns:a16="http://schemas.microsoft.com/office/drawing/2014/main" id="{63CBD416-8268-42F1-AA1C-4A2064043C91}"/>
                    </a:ext>
                  </a:extLst>
                </p:cNvPr>
                <p:cNvSpPr txBox="1">
                  <a:spLocks noRot="1" noChangeAspect="1" noMove="1" noResize="1" noEditPoints="1" noAdjustHandles="1" noChangeArrowheads="1" noChangeShapeType="1" noTextEdit="1"/>
                </p:cNvSpPr>
                <p:nvPr/>
              </p:nvSpPr>
              <p:spPr>
                <a:xfrm>
                  <a:off x="8579086" y="2384661"/>
                  <a:ext cx="366917" cy="283903"/>
                </a:xfrm>
                <a:prstGeom prst="rect">
                  <a:avLst/>
                </a:prstGeom>
                <a:blipFill>
                  <a:blip r:embed="rId4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93597AB-14F5-4704-8623-00582484DCA9}"/>
                    </a:ext>
                  </a:extLst>
                </p:cNvPr>
                <p:cNvSpPr txBox="1"/>
                <p:nvPr/>
              </p:nvSpPr>
              <p:spPr>
                <a:xfrm>
                  <a:off x="7679926" y="3116999"/>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5" name="TextBox 74">
                  <a:extLst>
                    <a:ext uri="{FF2B5EF4-FFF2-40B4-BE49-F238E27FC236}">
                      <a16:creationId xmlns:a16="http://schemas.microsoft.com/office/drawing/2014/main" id="{D93597AB-14F5-4704-8623-00582484DCA9}"/>
                    </a:ext>
                  </a:extLst>
                </p:cNvPr>
                <p:cNvSpPr txBox="1">
                  <a:spLocks noRot="1" noChangeAspect="1" noMove="1" noResize="1" noEditPoints="1" noAdjustHandles="1" noChangeArrowheads="1" noChangeShapeType="1" noTextEdit="1"/>
                </p:cNvSpPr>
                <p:nvPr/>
              </p:nvSpPr>
              <p:spPr>
                <a:xfrm>
                  <a:off x="7679926" y="3116999"/>
                  <a:ext cx="366917" cy="283903"/>
                </a:xfrm>
                <a:prstGeom prst="rect">
                  <a:avLst/>
                </a:prstGeom>
                <a:blipFill>
                  <a:blip r:embed="rId4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1EEE466-C05B-4310-AFD1-93F9FB60085D}"/>
                    </a:ext>
                  </a:extLst>
                </p:cNvPr>
                <p:cNvSpPr txBox="1"/>
                <p:nvPr/>
              </p:nvSpPr>
              <p:spPr>
                <a:xfrm>
                  <a:off x="8579086" y="3116999"/>
                  <a:ext cx="366917" cy="2839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6" name="TextBox 75">
                  <a:extLst>
                    <a:ext uri="{FF2B5EF4-FFF2-40B4-BE49-F238E27FC236}">
                      <a16:creationId xmlns:a16="http://schemas.microsoft.com/office/drawing/2014/main" id="{81EEE466-C05B-4310-AFD1-93F9FB60085D}"/>
                    </a:ext>
                  </a:extLst>
                </p:cNvPr>
                <p:cNvSpPr txBox="1">
                  <a:spLocks noRot="1" noChangeAspect="1" noMove="1" noResize="1" noEditPoints="1" noAdjustHandles="1" noChangeArrowheads="1" noChangeShapeType="1" noTextEdit="1"/>
                </p:cNvSpPr>
                <p:nvPr/>
              </p:nvSpPr>
              <p:spPr>
                <a:xfrm>
                  <a:off x="8579086" y="3116999"/>
                  <a:ext cx="366917" cy="283903"/>
                </a:xfrm>
                <a:prstGeom prst="rect">
                  <a:avLst/>
                </a:prstGeom>
                <a:blipFill>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30D06DE-ED66-404E-9CD7-07A1A8BE437F}"/>
                    </a:ext>
                  </a:extLst>
                </p:cNvPr>
                <p:cNvSpPr txBox="1"/>
                <p:nvPr/>
              </p:nvSpPr>
              <p:spPr>
                <a:xfrm>
                  <a:off x="8712172" y="2723903"/>
                  <a:ext cx="1919585" cy="3089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Edge Embedding </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7" name="TextBox 76">
                  <a:extLst>
                    <a:ext uri="{FF2B5EF4-FFF2-40B4-BE49-F238E27FC236}">
                      <a16:creationId xmlns:a16="http://schemas.microsoft.com/office/drawing/2014/main" id="{C30D06DE-ED66-404E-9CD7-07A1A8BE437F}"/>
                    </a:ext>
                  </a:extLst>
                </p:cNvPr>
                <p:cNvSpPr txBox="1">
                  <a:spLocks noRot="1" noChangeAspect="1" noMove="1" noResize="1" noEditPoints="1" noAdjustHandles="1" noChangeArrowheads="1" noChangeShapeType="1" noTextEdit="1"/>
                </p:cNvSpPr>
                <p:nvPr/>
              </p:nvSpPr>
              <p:spPr>
                <a:xfrm>
                  <a:off x="8712172" y="2723903"/>
                  <a:ext cx="1919585" cy="308960"/>
                </a:xfrm>
                <a:prstGeom prst="rect">
                  <a:avLst/>
                </a:prstGeom>
                <a:blipFill>
                  <a:blip r:embed="rId43"/>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7543318-1F18-4F45-BC1B-73A81C440BDF}"/>
                    </a:ext>
                  </a:extLst>
                </p:cNvPr>
                <p:cNvSpPr txBox="1"/>
                <p:nvPr/>
              </p:nvSpPr>
              <p:spPr>
                <a:xfrm>
                  <a:off x="8051066" y="3242751"/>
                  <a:ext cx="570674" cy="3085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8" name="TextBox 77">
                  <a:extLst>
                    <a:ext uri="{FF2B5EF4-FFF2-40B4-BE49-F238E27FC236}">
                      <a16:creationId xmlns:a16="http://schemas.microsoft.com/office/drawing/2014/main" id="{F7543318-1F18-4F45-BC1B-73A81C440BDF}"/>
                    </a:ext>
                  </a:extLst>
                </p:cNvPr>
                <p:cNvSpPr txBox="1">
                  <a:spLocks noRot="1" noChangeAspect="1" noMove="1" noResize="1" noEditPoints="1" noAdjustHandles="1" noChangeArrowheads="1" noChangeShapeType="1" noTextEdit="1"/>
                </p:cNvSpPr>
                <p:nvPr/>
              </p:nvSpPr>
              <p:spPr>
                <a:xfrm>
                  <a:off x="8051066" y="3242751"/>
                  <a:ext cx="570674" cy="308530"/>
                </a:xfrm>
                <a:prstGeom prst="rect">
                  <a:avLst/>
                </a:prstGeom>
                <a:blipFill>
                  <a:blip r:embed="rId4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273D8C21-A01D-405B-87C5-0F5260276CE6}"/>
                    </a:ext>
                  </a:extLst>
                </p:cNvPr>
                <p:cNvSpPr txBox="1"/>
                <p:nvPr/>
              </p:nvSpPr>
              <p:spPr>
                <a:xfrm>
                  <a:off x="8207133" y="2662803"/>
                  <a:ext cx="570674" cy="3089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9" name="TextBox 78">
                  <a:extLst>
                    <a:ext uri="{FF2B5EF4-FFF2-40B4-BE49-F238E27FC236}">
                      <a16:creationId xmlns:a16="http://schemas.microsoft.com/office/drawing/2014/main" id="{273D8C21-A01D-405B-87C5-0F5260276CE6}"/>
                    </a:ext>
                  </a:extLst>
                </p:cNvPr>
                <p:cNvSpPr txBox="1">
                  <a:spLocks noRot="1" noChangeAspect="1" noMove="1" noResize="1" noEditPoints="1" noAdjustHandles="1" noChangeArrowheads="1" noChangeShapeType="1" noTextEdit="1"/>
                </p:cNvSpPr>
                <p:nvPr/>
              </p:nvSpPr>
              <p:spPr>
                <a:xfrm>
                  <a:off x="8207133" y="2662803"/>
                  <a:ext cx="570674" cy="308960"/>
                </a:xfrm>
                <a:prstGeom prst="rect">
                  <a:avLst/>
                </a:prstGeom>
                <a:blipFill>
                  <a:blip r:embed="rId4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3408AF1-E9A4-4FD7-9DAC-209E697C4E3C}"/>
                    </a:ext>
                  </a:extLst>
                </p:cNvPr>
                <p:cNvSpPr txBox="1"/>
                <p:nvPr/>
              </p:nvSpPr>
              <p:spPr>
                <a:xfrm>
                  <a:off x="7302476" y="2368767"/>
                  <a:ext cx="366917" cy="2931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0" name="TextBox 79">
                  <a:extLst>
                    <a:ext uri="{FF2B5EF4-FFF2-40B4-BE49-F238E27FC236}">
                      <a16:creationId xmlns:a16="http://schemas.microsoft.com/office/drawing/2014/main" id="{93408AF1-E9A4-4FD7-9DAC-209E697C4E3C}"/>
                    </a:ext>
                  </a:extLst>
                </p:cNvPr>
                <p:cNvSpPr txBox="1">
                  <a:spLocks noRot="1" noChangeAspect="1" noMove="1" noResize="1" noEditPoints="1" noAdjustHandles="1" noChangeArrowheads="1" noChangeShapeType="1" noTextEdit="1"/>
                </p:cNvSpPr>
                <p:nvPr/>
              </p:nvSpPr>
              <p:spPr>
                <a:xfrm>
                  <a:off x="7302476" y="2368767"/>
                  <a:ext cx="366917" cy="293152"/>
                </a:xfrm>
                <a:prstGeom prst="rect">
                  <a:avLst/>
                </a:prstGeom>
                <a:blipFill>
                  <a:blip r:embed="rId46"/>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2E2AFFDA-A3F0-4CFC-9C32-AF54AC58AF10}"/>
                    </a:ext>
                  </a:extLst>
                </p:cNvPr>
                <p:cNvSpPr txBox="1"/>
                <p:nvPr/>
              </p:nvSpPr>
              <p:spPr>
                <a:xfrm>
                  <a:off x="7306701" y="3092358"/>
                  <a:ext cx="366917" cy="29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1" name="TextBox 80">
                  <a:extLst>
                    <a:ext uri="{FF2B5EF4-FFF2-40B4-BE49-F238E27FC236}">
                      <a16:creationId xmlns:a16="http://schemas.microsoft.com/office/drawing/2014/main" id="{2E2AFFDA-A3F0-4CFC-9C32-AF54AC58AF10}"/>
                    </a:ext>
                  </a:extLst>
                </p:cNvPr>
                <p:cNvSpPr txBox="1">
                  <a:spLocks noRot="1" noChangeAspect="1" noMove="1" noResize="1" noEditPoints="1" noAdjustHandles="1" noChangeArrowheads="1" noChangeShapeType="1" noTextEdit="1"/>
                </p:cNvSpPr>
                <p:nvPr/>
              </p:nvSpPr>
              <p:spPr>
                <a:xfrm>
                  <a:off x="7306701" y="3092358"/>
                  <a:ext cx="366917" cy="291216"/>
                </a:xfrm>
                <a:prstGeom prst="rect">
                  <a:avLst/>
                </a:prstGeom>
                <a:blipFill>
                  <a:blip r:embed="rId47"/>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DD3F2F7-3BD0-4FF4-984C-503D6E35041D}"/>
                    </a:ext>
                  </a:extLst>
                </p:cNvPr>
                <p:cNvSpPr txBox="1"/>
                <p:nvPr/>
              </p:nvSpPr>
              <p:spPr>
                <a:xfrm>
                  <a:off x="8848476" y="3134813"/>
                  <a:ext cx="1903611" cy="291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Node Embedding</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2" name="TextBox 81">
                  <a:extLst>
                    <a:ext uri="{FF2B5EF4-FFF2-40B4-BE49-F238E27FC236}">
                      <a16:creationId xmlns:a16="http://schemas.microsoft.com/office/drawing/2014/main" id="{8DD3F2F7-3BD0-4FF4-984C-503D6E35041D}"/>
                    </a:ext>
                  </a:extLst>
                </p:cNvPr>
                <p:cNvSpPr txBox="1">
                  <a:spLocks noRot="1" noChangeAspect="1" noMove="1" noResize="1" noEditPoints="1" noAdjustHandles="1" noChangeArrowheads="1" noChangeShapeType="1" noTextEdit="1"/>
                </p:cNvSpPr>
                <p:nvPr/>
              </p:nvSpPr>
              <p:spPr>
                <a:xfrm>
                  <a:off x="8848476" y="3134813"/>
                  <a:ext cx="1903611" cy="291647"/>
                </a:xfrm>
                <a:prstGeom prst="rect">
                  <a:avLst/>
                </a:prstGeom>
                <a:blipFill>
                  <a:blip r:embed="rId48"/>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ED1CFDF3-49E4-4E54-9CE4-F11360CDE987}"/>
                    </a:ext>
                  </a:extLst>
                </p:cNvPr>
                <p:cNvSpPr txBox="1"/>
                <p:nvPr/>
              </p:nvSpPr>
              <p:spPr>
                <a:xfrm>
                  <a:off x="8848476" y="2368768"/>
                  <a:ext cx="366917" cy="2920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3" name="TextBox 82">
                  <a:extLst>
                    <a:ext uri="{FF2B5EF4-FFF2-40B4-BE49-F238E27FC236}">
                      <a16:creationId xmlns:a16="http://schemas.microsoft.com/office/drawing/2014/main" id="{ED1CFDF3-49E4-4E54-9CE4-F11360CDE987}"/>
                    </a:ext>
                  </a:extLst>
                </p:cNvPr>
                <p:cNvSpPr txBox="1">
                  <a:spLocks noRot="1" noChangeAspect="1" noMove="1" noResize="1" noEditPoints="1" noAdjustHandles="1" noChangeArrowheads="1" noChangeShapeType="1" noTextEdit="1"/>
                </p:cNvSpPr>
                <p:nvPr/>
              </p:nvSpPr>
              <p:spPr>
                <a:xfrm>
                  <a:off x="8848476" y="2368768"/>
                  <a:ext cx="366917" cy="292076"/>
                </a:xfrm>
                <a:prstGeom prst="rect">
                  <a:avLst/>
                </a:prstGeom>
                <a:blipFill>
                  <a:blip r:embed="rId49"/>
                  <a:stretch>
                    <a:fillRect r="-18310"/>
                  </a:stretch>
                </a:blipFill>
              </p:spPr>
              <p:txBody>
                <a:bodyPr/>
                <a:lstStyle/>
                <a:p>
                  <a:r>
                    <a:rPr lang="en-US">
                      <a:noFill/>
                    </a:rPr>
                    <a:t> </a:t>
                  </a:r>
                </a:p>
              </p:txBody>
            </p:sp>
          </mc:Fallback>
        </mc:AlternateContent>
        <p:cxnSp>
          <p:nvCxnSpPr>
            <p:cNvPr id="86" name="Straight Arrow Connector 85">
              <a:extLst>
                <a:ext uri="{FF2B5EF4-FFF2-40B4-BE49-F238E27FC236}">
                  <a16:creationId xmlns:a16="http://schemas.microsoft.com/office/drawing/2014/main" id="{3A8BE919-2B4B-4364-A2AE-986D372FB12B}"/>
                </a:ext>
              </a:extLst>
            </p:cNvPr>
            <p:cNvCxnSpPr>
              <a:cxnSpLocks/>
            </p:cNvCxnSpPr>
            <p:nvPr/>
          </p:nvCxnSpPr>
          <p:spPr>
            <a:xfrm>
              <a:off x="7515297" y="5408705"/>
              <a:ext cx="2690054" cy="0"/>
            </a:xfrm>
            <a:prstGeom prst="straightConnector1">
              <a:avLst/>
            </a:prstGeom>
            <a:noFill/>
            <a:ln w="19050" cap="flat" cmpd="sng" algn="ctr">
              <a:solidFill>
                <a:sysClr val="windowText" lastClr="000000"/>
              </a:solidFill>
              <a:prstDash val="dash"/>
              <a:miter lim="800000"/>
              <a:headEnd type="triangle"/>
              <a:tailEnd type="triangle"/>
            </a:ln>
            <a:effectLst/>
          </p:spPr>
        </p:cxnSp>
        <p:cxnSp>
          <p:nvCxnSpPr>
            <p:cNvPr id="87" name="Straight Arrow Connector 86">
              <a:extLst>
                <a:ext uri="{FF2B5EF4-FFF2-40B4-BE49-F238E27FC236}">
                  <a16:creationId xmlns:a16="http://schemas.microsoft.com/office/drawing/2014/main" id="{4364A0AE-C0DB-4F68-8CB6-B1D3AA6750A0}"/>
                </a:ext>
              </a:extLst>
            </p:cNvPr>
            <p:cNvCxnSpPr>
              <a:cxnSpLocks/>
            </p:cNvCxnSpPr>
            <p:nvPr/>
          </p:nvCxnSpPr>
          <p:spPr>
            <a:xfrm>
              <a:off x="2272152" y="5404998"/>
              <a:ext cx="1940599" cy="0"/>
            </a:xfrm>
            <a:prstGeom prst="straightConnector1">
              <a:avLst/>
            </a:prstGeom>
            <a:noFill/>
            <a:ln w="19050" cap="flat" cmpd="sng" algn="ctr">
              <a:solidFill>
                <a:sysClr val="windowText" lastClr="000000"/>
              </a:solidFill>
              <a:prstDash val="dash"/>
              <a:miter lim="800000"/>
              <a:headEnd type="triangle"/>
              <a:tailEnd type="triangle"/>
            </a:ln>
            <a:effectLst/>
          </p:spPr>
        </p:cxnSp>
        <p:sp>
          <p:nvSpPr>
            <p:cNvPr id="88" name="TextBox 87">
              <a:extLst>
                <a:ext uri="{FF2B5EF4-FFF2-40B4-BE49-F238E27FC236}">
                  <a16:creationId xmlns:a16="http://schemas.microsoft.com/office/drawing/2014/main" id="{CE01E425-AEAF-45F0-BD67-FCEBE9296C88}"/>
                </a:ext>
              </a:extLst>
            </p:cNvPr>
            <p:cNvSpPr txBox="1"/>
            <p:nvPr/>
          </p:nvSpPr>
          <p:spPr>
            <a:xfrm>
              <a:off x="2539383" y="5188988"/>
              <a:ext cx="1452792" cy="20647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Aggregation</a:t>
              </a:r>
            </a:p>
          </p:txBody>
        </p:sp>
        <p:sp>
          <p:nvSpPr>
            <p:cNvPr id="89" name="TextBox 88">
              <a:extLst>
                <a:ext uri="{FF2B5EF4-FFF2-40B4-BE49-F238E27FC236}">
                  <a16:creationId xmlns:a16="http://schemas.microsoft.com/office/drawing/2014/main" id="{427579B8-6A81-4379-9F9F-004B786FC161}"/>
                </a:ext>
              </a:extLst>
            </p:cNvPr>
            <p:cNvSpPr txBox="1"/>
            <p:nvPr/>
          </p:nvSpPr>
          <p:spPr>
            <a:xfrm>
              <a:off x="7803858" y="5185137"/>
              <a:ext cx="1954645" cy="20647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Message Transformation</a:t>
              </a:r>
            </a:p>
          </p:txBody>
        </p:sp>
        <p:cxnSp>
          <p:nvCxnSpPr>
            <p:cNvPr id="90" name="Straight Arrow Connector 89">
              <a:extLst>
                <a:ext uri="{FF2B5EF4-FFF2-40B4-BE49-F238E27FC236}">
                  <a16:creationId xmlns:a16="http://schemas.microsoft.com/office/drawing/2014/main" id="{5E53A237-0ACB-4A48-B1BA-B91021556670}"/>
                </a:ext>
              </a:extLst>
            </p:cNvPr>
            <p:cNvCxnSpPr>
              <a:cxnSpLocks/>
            </p:cNvCxnSpPr>
            <p:nvPr/>
          </p:nvCxnSpPr>
          <p:spPr>
            <a:xfrm>
              <a:off x="4273697" y="5409526"/>
              <a:ext cx="1925166" cy="0"/>
            </a:xfrm>
            <a:prstGeom prst="straightConnector1">
              <a:avLst/>
            </a:prstGeom>
            <a:noFill/>
            <a:ln w="19050" cap="flat" cmpd="sng" algn="ctr">
              <a:solidFill>
                <a:sysClr val="windowText" lastClr="000000"/>
              </a:solidFill>
              <a:prstDash val="dash"/>
              <a:miter lim="800000"/>
              <a:headEnd type="triangle"/>
              <a:tailEnd type="triangle"/>
            </a:ln>
            <a:effectLst/>
          </p:spPr>
        </p:cxnSp>
        <p:sp>
          <p:nvSpPr>
            <p:cNvPr id="91" name="TextBox 90">
              <a:extLst>
                <a:ext uri="{FF2B5EF4-FFF2-40B4-BE49-F238E27FC236}">
                  <a16:creationId xmlns:a16="http://schemas.microsoft.com/office/drawing/2014/main" id="{2C2D8EC3-C016-4691-9F5E-EFE59C1051F9}"/>
                </a:ext>
              </a:extLst>
            </p:cNvPr>
            <p:cNvSpPr txBox="1"/>
            <p:nvPr/>
          </p:nvSpPr>
          <p:spPr>
            <a:xfrm>
              <a:off x="4529535" y="5168296"/>
              <a:ext cx="1669329" cy="20647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Node Transformation</a:t>
              </a:r>
            </a:p>
          </p:txBody>
        </p:sp>
        <p:sp>
          <p:nvSpPr>
            <p:cNvPr id="92" name="TextBox 91">
              <a:extLst>
                <a:ext uri="{FF2B5EF4-FFF2-40B4-BE49-F238E27FC236}">
                  <a16:creationId xmlns:a16="http://schemas.microsoft.com/office/drawing/2014/main" id="{990D546D-660A-4915-8EAA-7E8C3B7412B8}"/>
                </a:ext>
              </a:extLst>
            </p:cNvPr>
            <p:cNvSpPr txBox="1"/>
            <p:nvPr/>
          </p:nvSpPr>
          <p:spPr>
            <a:xfrm>
              <a:off x="6447643" y="5179870"/>
              <a:ext cx="700467" cy="20647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Update</a:t>
              </a:r>
            </a:p>
          </p:txBody>
        </p:sp>
        <p:cxnSp>
          <p:nvCxnSpPr>
            <p:cNvPr id="93" name="Straight Arrow Connector 92">
              <a:extLst>
                <a:ext uri="{FF2B5EF4-FFF2-40B4-BE49-F238E27FC236}">
                  <a16:creationId xmlns:a16="http://schemas.microsoft.com/office/drawing/2014/main" id="{16024F79-ABE9-451B-8216-CA2867CBB26B}"/>
                </a:ext>
              </a:extLst>
            </p:cNvPr>
            <p:cNvCxnSpPr>
              <a:cxnSpLocks/>
            </p:cNvCxnSpPr>
            <p:nvPr/>
          </p:nvCxnSpPr>
          <p:spPr>
            <a:xfrm>
              <a:off x="6256306" y="5411346"/>
              <a:ext cx="1026962" cy="0"/>
            </a:xfrm>
            <a:prstGeom prst="straightConnector1">
              <a:avLst/>
            </a:prstGeom>
            <a:noFill/>
            <a:ln w="19050" cap="flat" cmpd="sng" algn="ctr">
              <a:solidFill>
                <a:sysClr val="windowText" lastClr="000000"/>
              </a:solidFill>
              <a:prstDash val="dash"/>
              <a:miter lim="800000"/>
              <a:headEnd type="triangle"/>
              <a:tailEnd type="triangle"/>
            </a:ln>
            <a:effectLst/>
          </p:spPr>
        </p:cxnSp>
        <p:cxnSp>
          <p:nvCxnSpPr>
            <p:cNvPr id="94" name="Straight Arrow Connector 93">
              <a:extLst>
                <a:ext uri="{FF2B5EF4-FFF2-40B4-BE49-F238E27FC236}">
                  <a16:creationId xmlns:a16="http://schemas.microsoft.com/office/drawing/2014/main" id="{F9BD2F97-0377-4E13-A29B-EAD25EC664B4}"/>
                </a:ext>
              </a:extLst>
            </p:cNvPr>
            <p:cNvCxnSpPr>
              <a:cxnSpLocks/>
            </p:cNvCxnSpPr>
            <p:nvPr/>
          </p:nvCxnSpPr>
          <p:spPr>
            <a:xfrm>
              <a:off x="7046137" y="4481946"/>
              <a:ext cx="429392" cy="0"/>
            </a:xfrm>
            <a:prstGeom prst="straightConnector1">
              <a:avLst/>
            </a:prstGeom>
            <a:noFill/>
            <a:ln w="6350" cap="flat" cmpd="sng" algn="ctr">
              <a:solidFill>
                <a:sysClr val="windowText" lastClr="000000"/>
              </a:solidFill>
              <a:prstDash val="solid"/>
              <a:miter lim="800000"/>
              <a:tailEnd type="triangle"/>
            </a:ln>
            <a:effectLst/>
          </p:spPr>
        </p:cxnSp>
        <p:pic>
          <p:nvPicPr>
            <p:cNvPr id="95" name="Graphic 94" descr="Envelope with solid fill">
              <a:extLst>
                <a:ext uri="{FF2B5EF4-FFF2-40B4-BE49-F238E27FC236}">
                  <a16:creationId xmlns:a16="http://schemas.microsoft.com/office/drawing/2014/main" id="{4F02581D-DB8F-4CE8-B6FD-3C7DE03C5D6C}"/>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751465" y="4086425"/>
              <a:ext cx="269523" cy="269523"/>
            </a:xfrm>
            <a:prstGeom prst="rect">
              <a:avLst/>
            </a:prstGeom>
          </p:spPr>
        </p:pic>
        <p:pic>
          <p:nvPicPr>
            <p:cNvPr id="96" name="Graphic 95" descr="Envelope with solid fill">
              <a:extLst>
                <a:ext uri="{FF2B5EF4-FFF2-40B4-BE49-F238E27FC236}">
                  <a16:creationId xmlns:a16="http://schemas.microsoft.com/office/drawing/2014/main" id="{088E64EE-1617-41CC-963B-D189022DF140}"/>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746931" y="4513700"/>
              <a:ext cx="269523" cy="269523"/>
            </a:xfrm>
            <a:prstGeom prst="rect">
              <a:avLst/>
            </a:prstGeom>
          </p:spPr>
        </p:pic>
        <p:pic>
          <p:nvPicPr>
            <p:cNvPr id="97" name="Graphic 96" descr="Envelope with solid fill">
              <a:extLst>
                <a:ext uri="{FF2B5EF4-FFF2-40B4-BE49-F238E27FC236}">
                  <a16:creationId xmlns:a16="http://schemas.microsoft.com/office/drawing/2014/main" id="{8F26A4A7-B29C-4ED0-ADB3-43E2E0911579}"/>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746931" y="4875987"/>
              <a:ext cx="269523" cy="269523"/>
            </a:xfrm>
            <a:prstGeom prst="rect">
              <a:avLst/>
            </a:prstGeom>
          </p:spPr>
        </p:pic>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B50D9438-1EFD-4225-95EF-B6E8AB4873B9}"/>
                    </a:ext>
                  </a:extLst>
                </p:cNvPr>
                <p:cNvSpPr txBox="1"/>
                <p:nvPr/>
              </p:nvSpPr>
              <p:spPr>
                <a:xfrm>
                  <a:off x="9402128" y="3873723"/>
                  <a:ext cx="649196" cy="29207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98" name="TextBox 97">
                  <a:extLst>
                    <a:ext uri="{FF2B5EF4-FFF2-40B4-BE49-F238E27FC236}">
                      <a16:creationId xmlns:a16="http://schemas.microsoft.com/office/drawing/2014/main" id="{B50D9438-1EFD-4225-95EF-B6E8AB4873B9}"/>
                    </a:ext>
                  </a:extLst>
                </p:cNvPr>
                <p:cNvSpPr txBox="1">
                  <a:spLocks noRot="1" noChangeAspect="1" noMove="1" noResize="1" noEditPoints="1" noAdjustHandles="1" noChangeArrowheads="1" noChangeShapeType="1" noTextEdit="1"/>
                </p:cNvSpPr>
                <p:nvPr/>
              </p:nvSpPr>
              <p:spPr>
                <a:xfrm>
                  <a:off x="9402128" y="3873723"/>
                  <a:ext cx="649196" cy="292076"/>
                </a:xfrm>
                <a:prstGeom prst="rect">
                  <a:avLst/>
                </a:prstGeom>
                <a:blipFill>
                  <a:blip r:embed="rId5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ABCC0B44-33AA-463F-9044-C5814F8A59EE}"/>
                    </a:ext>
                  </a:extLst>
                </p:cNvPr>
                <p:cNvSpPr txBox="1"/>
                <p:nvPr/>
              </p:nvSpPr>
              <p:spPr>
                <a:xfrm>
                  <a:off x="9395080" y="4296923"/>
                  <a:ext cx="649196" cy="29315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99" name="TextBox 98">
                  <a:extLst>
                    <a:ext uri="{FF2B5EF4-FFF2-40B4-BE49-F238E27FC236}">
                      <a16:creationId xmlns:a16="http://schemas.microsoft.com/office/drawing/2014/main" id="{ABCC0B44-33AA-463F-9044-C5814F8A59EE}"/>
                    </a:ext>
                  </a:extLst>
                </p:cNvPr>
                <p:cNvSpPr txBox="1">
                  <a:spLocks noRot="1" noChangeAspect="1" noMove="1" noResize="1" noEditPoints="1" noAdjustHandles="1" noChangeArrowheads="1" noChangeShapeType="1" noTextEdit="1"/>
                </p:cNvSpPr>
                <p:nvPr/>
              </p:nvSpPr>
              <p:spPr>
                <a:xfrm>
                  <a:off x="9395080" y="4296923"/>
                  <a:ext cx="649196" cy="293152"/>
                </a:xfrm>
                <a:prstGeom prst="rect">
                  <a:avLst/>
                </a:prstGeom>
                <a:blipFill>
                  <a:blip r:embed="rId5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9091BD9D-DF25-460C-86F5-F21310CC4A67}"/>
                    </a:ext>
                  </a:extLst>
                </p:cNvPr>
                <p:cNvSpPr txBox="1"/>
                <p:nvPr/>
              </p:nvSpPr>
              <p:spPr>
                <a:xfrm>
                  <a:off x="9384686" y="4749372"/>
                  <a:ext cx="649196" cy="29164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00" name="TextBox 99">
                  <a:extLst>
                    <a:ext uri="{FF2B5EF4-FFF2-40B4-BE49-F238E27FC236}">
                      <a16:creationId xmlns:a16="http://schemas.microsoft.com/office/drawing/2014/main" id="{9091BD9D-DF25-460C-86F5-F21310CC4A67}"/>
                    </a:ext>
                  </a:extLst>
                </p:cNvPr>
                <p:cNvSpPr txBox="1">
                  <a:spLocks noRot="1" noChangeAspect="1" noMove="1" noResize="1" noEditPoints="1" noAdjustHandles="1" noChangeArrowheads="1" noChangeShapeType="1" noTextEdit="1"/>
                </p:cNvSpPr>
                <p:nvPr/>
              </p:nvSpPr>
              <p:spPr>
                <a:xfrm>
                  <a:off x="9384686" y="4749372"/>
                  <a:ext cx="649196" cy="291647"/>
                </a:xfrm>
                <a:prstGeom prst="rect">
                  <a:avLst/>
                </a:prstGeom>
                <a:blipFill>
                  <a:blip r:embed="rId54"/>
                  <a:stretch>
                    <a:fillRect/>
                  </a:stretch>
                </a:blipFill>
              </p:spPr>
              <p:txBody>
                <a:bodyPr/>
                <a:lstStyle/>
                <a:p>
                  <a:r>
                    <a:rPr lang="en-US">
                      <a:noFill/>
                    </a:rPr>
                    <a:t> </a:t>
                  </a:r>
                </a:p>
              </p:txBody>
            </p:sp>
          </mc:Fallback>
        </mc:AlternateContent>
        <p:pic>
          <p:nvPicPr>
            <p:cNvPr id="101" name="Graphic 100" descr="Envelope with solid fill">
              <a:extLst>
                <a:ext uri="{FF2B5EF4-FFF2-40B4-BE49-F238E27FC236}">
                  <a16:creationId xmlns:a16="http://schemas.microsoft.com/office/drawing/2014/main" id="{7C9C4456-CDEE-4CE5-A1DC-D2C50E243D1C}"/>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940364" y="3917466"/>
              <a:ext cx="269523" cy="269523"/>
            </a:xfrm>
            <a:prstGeom prst="rect">
              <a:avLst/>
            </a:prstGeom>
          </p:spPr>
        </p:pic>
        <p:pic>
          <p:nvPicPr>
            <p:cNvPr id="102" name="Graphic 101" descr="Envelope with solid fill">
              <a:extLst>
                <a:ext uri="{FF2B5EF4-FFF2-40B4-BE49-F238E27FC236}">
                  <a16:creationId xmlns:a16="http://schemas.microsoft.com/office/drawing/2014/main" id="{1A07C605-DFB7-4E0C-A64D-8B5D24B6316F}"/>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935829" y="4357441"/>
              <a:ext cx="269523" cy="269523"/>
            </a:xfrm>
            <a:prstGeom prst="rect">
              <a:avLst/>
            </a:prstGeom>
          </p:spPr>
        </p:pic>
        <p:pic>
          <p:nvPicPr>
            <p:cNvPr id="103" name="Graphic 102" descr="Envelope with solid fill">
              <a:extLst>
                <a:ext uri="{FF2B5EF4-FFF2-40B4-BE49-F238E27FC236}">
                  <a16:creationId xmlns:a16="http://schemas.microsoft.com/office/drawing/2014/main" id="{1CFA8221-5FFD-4997-AEA3-33CB83F27240}"/>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935829" y="4802278"/>
              <a:ext cx="269523" cy="269523"/>
            </a:xfrm>
            <a:prstGeom prst="rect">
              <a:avLst/>
            </a:prstGeom>
          </p:spPr>
        </p:pic>
        <p:cxnSp>
          <p:nvCxnSpPr>
            <p:cNvPr id="104" name="Straight Arrow Connector 103">
              <a:extLst>
                <a:ext uri="{FF2B5EF4-FFF2-40B4-BE49-F238E27FC236}">
                  <a16:creationId xmlns:a16="http://schemas.microsoft.com/office/drawing/2014/main" id="{1116286B-45F5-4C9F-B0FF-9C2DA0CB1290}"/>
                </a:ext>
              </a:extLst>
            </p:cNvPr>
            <p:cNvCxnSpPr>
              <a:cxnSpLocks/>
            </p:cNvCxnSpPr>
            <p:nvPr/>
          </p:nvCxnSpPr>
          <p:spPr>
            <a:xfrm>
              <a:off x="9204516" y="4484583"/>
              <a:ext cx="274320" cy="0"/>
            </a:xfrm>
            <a:prstGeom prst="straightConnector1">
              <a:avLst/>
            </a:prstGeom>
            <a:noFill/>
            <a:ln w="6350" cap="flat" cmpd="sng" algn="ctr">
              <a:solidFill>
                <a:sysClr val="windowText" lastClr="000000"/>
              </a:solidFill>
              <a:prstDash val="solid"/>
              <a:miter lim="800000"/>
              <a:tailEnd type="triangle"/>
            </a:ln>
            <a:effectLst/>
          </p:spPr>
        </p:cxnSp>
        <p:cxnSp>
          <p:nvCxnSpPr>
            <p:cNvPr id="105" name="Straight Arrow Connector 104">
              <a:extLst>
                <a:ext uri="{FF2B5EF4-FFF2-40B4-BE49-F238E27FC236}">
                  <a16:creationId xmlns:a16="http://schemas.microsoft.com/office/drawing/2014/main" id="{3086A943-D903-47E6-9A75-7B15B9DF2B58}"/>
                </a:ext>
              </a:extLst>
            </p:cNvPr>
            <p:cNvCxnSpPr>
              <a:cxnSpLocks/>
            </p:cNvCxnSpPr>
            <p:nvPr/>
          </p:nvCxnSpPr>
          <p:spPr>
            <a:xfrm>
              <a:off x="9204516" y="4040851"/>
              <a:ext cx="274320" cy="0"/>
            </a:xfrm>
            <a:prstGeom prst="straightConnector1">
              <a:avLst/>
            </a:prstGeom>
            <a:noFill/>
            <a:ln w="6350" cap="flat" cmpd="sng" algn="ctr">
              <a:solidFill>
                <a:sysClr val="windowText" lastClr="000000"/>
              </a:solidFill>
              <a:prstDash val="solid"/>
              <a:miter lim="800000"/>
              <a:tailEnd type="triangle"/>
            </a:ln>
            <a:effectLst/>
          </p:spPr>
        </p:cxnSp>
        <p:cxnSp>
          <p:nvCxnSpPr>
            <p:cNvPr id="106" name="Straight Arrow Connector 105">
              <a:extLst>
                <a:ext uri="{FF2B5EF4-FFF2-40B4-BE49-F238E27FC236}">
                  <a16:creationId xmlns:a16="http://schemas.microsoft.com/office/drawing/2014/main" id="{E953B0DC-3C43-4A4E-B364-FD4EDB2061CD}"/>
                </a:ext>
              </a:extLst>
            </p:cNvPr>
            <p:cNvCxnSpPr>
              <a:cxnSpLocks/>
            </p:cNvCxnSpPr>
            <p:nvPr/>
          </p:nvCxnSpPr>
          <p:spPr>
            <a:xfrm>
              <a:off x="9198735" y="4919801"/>
              <a:ext cx="274320" cy="0"/>
            </a:xfrm>
            <a:prstGeom prst="straightConnector1">
              <a:avLst/>
            </a:prstGeom>
            <a:noFill/>
            <a:ln w="6350" cap="flat" cmpd="sng" algn="ctr">
              <a:solidFill>
                <a:sysClr val="windowText" lastClr="000000"/>
              </a:solidFill>
              <a:prstDash val="solid"/>
              <a:miter lim="800000"/>
              <a:tailEnd type="triangle"/>
            </a:ln>
            <a:effectLst/>
          </p:spPr>
        </p:cxnSp>
        <p:cxnSp>
          <p:nvCxnSpPr>
            <p:cNvPr id="107" name="Connector: Elbow 106">
              <a:extLst>
                <a:ext uri="{FF2B5EF4-FFF2-40B4-BE49-F238E27FC236}">
                  <a16:creationId xmlns:a16="http://schemas.microsoft.com/office/drawing/2014/main" id="{7DC648AC-8959-44F8-B6D6-DAD63FDA8538}"/>
                </a:ext>
              </a:extLst>
            </p:cNvPr>
            <p:cNvCxnSpPr>
              <a:cxnSpLocks/>
              <a:stCxn id="95" idx="3"/>
              <a:endCxn id="97" idx="3"/>
            </p:cNvCxnSpPr>
            <p:nvPr/>
          </p:nvCxnSpPr>
          <p:spPr>
            <a:xfrm flipH="1">
              <a:off x="3016453" y="4221187"/>
              <a:ext cx="4535" cy="789562"/>
            </a:xfrm>
            <a:prstGeom prst="bentConnector3">
              <a:avLst>
                <a:gd name="adj1" fmla="val -2520397"/>
              </a:avLst>
            </a:prstGeom>
            <a:noFill/>
            <a:ln w="6350" cap="flat" cmpd="sng" algn="ctr">
              <a:solidFill>
                <a:sysClr val="windowText" lastClr="000000"/>
              </a:solidFill>
              <a:prstDash val="solid"/>
              <a:miter lim="800000"/>
            </a:ln>
            <a:effectLst/>
          </p:spPr>
        </p:cxnSp>
        <p:sp>
          <p:nvSpPr>
            <p:cNvPr id="108" name="Rectangle: Rounded Corners 107">
              <a:extLst>
                <a:ext uri="{FF2B5EF4-FFF2-40B4-BE49-F238E27FC236}">
                  <a16:creationId xmlns:a16="http://schemas.microsoft.com/office/drawing/2014/main" id="{772ABC83-670E-47F7-B666-EC99F8D29D06}"/>
                </a:ext>
              </a:extLst>
            </p:cNvPr>
            <p:cNvSpPr/>
            <p:nvPr/>
          </p:nvSpPr>
          <p:spPr>
            <a:xfrm>
              <a:off x="10434814" y="3886963"/>
              <a:ext cx="506699" cy="1292085"/>
            </a:xfrm>
            <a:prstGeom prst="roundRect">
              <a:avLst/>
            </a:prstGeom>
            <a:solidFill>
              <a:sysClr val="window" lastClr="FFFFFF">
                <a:lumMod val="95000"/>
              </a:sysClr>
            </a:solidFill>
            <a:ln w="12700" cap="flat" cmpd="sng" algn="ctr">
              <a:solidFill>
                <a:sysClr val="windowText" lastClr="000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Msg.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Buffer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Size: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cs typeface="+mn-cs"/>
                </a:rPr>
                <a:t>O(N)</a:t>
              </a:r>
            </a:p>
          </p:txBody>
        </p:sp>
        <p:cxnSp>
          <p:nvCxnSpPr>
            <p:cNvPr id="109" name="Straight Arrow Connector 108">
              <a:extLst>
                <a:ext uri="{FF2B5EF4-FFF2-40B4-BE49-F238E27FC236}">
                  <a16:creationId xmlns:a16="http://schemas.microsoft.com/office/drawing/2014/main" id="{97AA1ABD-5312-4852-B123-FBB75F2EAD2B}"/>
                </a:ext>
              </a:extLst>
            </p:cNvPr>
            <p:cNvCxnSpPr>
              <a:cxnSpLocks/>
            </p:cNvCxnSpPr>
            <p:nvPr/>
          </p:nvCxnSpPr>
          <p:spPr>
            <a:xfrm>
              <a:off x="10206813" y="4049448"/>
              <a:ext cx="228000" cy="0"/>
            </a:xfrm>
            <a:prstGeom prst="straightConnector1">
              <a:avLst/>
            </a:prstGeom>
            <a:noFill/>
            <a:ln w="6350" cap="flat" cmpd="sng" algn="ctr">
              <a:solidFill>
                <a:sysClr val="windowText" lastClr="000000"/>
              </a:solidFill>
              <a:prstDash val="solid"/>
              <a:miter lim="800000"/>
              <a:tailEnd type="triangle"/>
            </a:ln>
            <a:effectLst/>
          </p:spPr>
        </p:cxnSp>
        <p:cxnSp>
          <p:nvCxnSpPr>
            <p:cNvPr id="110" name="Straight Arrow Connector 109">
              <a:extLst>
                <a:ext uri="{FF2B5EF4-FFF2-40B4-BE49-F238E27FC236}">
                  <a16:creationId xmlns:a16="http://schemas.microsoft.com/office/drawing/2014/main" id="{70ABB251-038C-4617-84C7-25F5D198FD48}"/>
                </a:ext>
              </a:extLst>
            </p:cNvPr>
            <p:cNvCxnSpPr>
              <a:cxnSpLocks/>
            </p:cNvCxnSpPr>
            <p:nvPr/>
          </p:nvCxnSpPr>
          <p:spPr>
            <a:xfrm>
              <a:off x="10206813" y="4494501"/>
              <a:ext cx="228000" cy="0"/>
            </a:xfrm>
            <a:prstGeom prst="straightConnector1">
              <a:avLst/>
            </a:prstGeom>
            <a:noFill/>
            <a:ln w="6350" cap="flat" cmpd="sng" algn="ctr">
              <a:solidFill>
                <a:sysClr val="windowText" lastClr="000000"/>
              </a:solidFill>
              <a:prstDash val="solid"/>
              <a:miter lim="800000"/>
              <a:tailEnd type="triangle"/>
            </a:ln>
            <a:effectLst/>
          </p:spPr>
        </p:cxnSp>
        <p:cxnSp>
          <p:nvCxnSpPr>
            <p:cNvPr id="111" name="Straight Arrow Connector 110">
              <a:extLst>
                <a:ext uri="{FF2B5EF4-FFF2-40B4-BE49-F238E27FC236}">
                  <a16:creationId xmlns:a16="http://schemas.microsoft.com/office/drawing/2014/main" id="{FAA9FA29-6784-4A28-8FC0-34EB60D16EA7}"/>
                </a:ext>
              </a:extLst>
            </p:cNvPr>
            <p:cNvCxnSpPr>
              <a:cxnSpLocks/>
            </p:cNvCxnSpPr>
            <p:nvPr/>
          </p:nvCxnSpPr>
          <p:spPr>
            <a:xfrm>
              <a:off x="10205353" y="4919801"/>
              <a:ext cx="228000" cy="0"/>
            </a:xfrm>
            <a:prstGeom prst="straightConnector1">
              <a:avLst/>
            </a:prstGeom>
            <a:noFill/>
            <a:ln w="6350" cap="flat" cmpd="sng" algn="ctr">
              <a:solidFill>
                <a:sysClr val="windowText" lastClr="000000"/>
              </a:solidFill>
              <a:prstDash val="solid"/>
              <a:miter lim="800000"/>
              <a:tailEnd type="triangle"/>
            </a:ln>
            <a:effectLst/>
          </p:spPr>
        </p:cxnSp>
        <p:sp>
          <p:nvSpPr>
            <p:cNvPr id="112" name="Rectangle: Rounded Corners 111">
              <a:extLst>
                <a:ext uri="{FF2B5EF4-FFF2-40B4-BE49-F238E27FC236}">
                  <a16:creationId xmlns:a16="http://schemas.microsoft.com/office/drawing/2014/main" id="{6528E905-0EBD-41CD-97C8-570C2B6F14AB}"/>
                </a:ext>
              </a:extLst>
            </p:cNvPr>
            <p:cNvSpPr/>
            <p:nvPr/>
          </p:nvSpPr>
          <p:spPr>
            <a:xfrm>
              <a:off x="1703389" y="3887784"/>
              <a:ext cx="506699" cy="1292085"/>
            </a:xfrm>
            <a:prstGeom prst="roundRect">
              <a:avLst/>
            </a:prstGeom>
            <a:solidFill>
              <a:sysClr val="window" lastClr="FFFFFF">
                <a:lumMod val="95000"/>
              </a:sysClr>
            </a:solidFill>
            <a:ln w="12700" cap="flat" cmpd="sng" algn="ctr">
              <a:solidFill>
                <a:sysClr val="windowText" lastClr="000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Msg.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Buffer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Size: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cs typeface="+mn-cs"/>
                </a:rPr>
                <a:t>O(N)</a:t>
              </a:r>
            </a:p>
          </p:txBody>
        </p:sp>
        <p:cxnSp>
          <p:nvCxnSpPr>
            <p:cNvPr id="113" name="Connector: Elbow 112">
              <a:extLst>
                <a:ext uri="{FF2B5EF4-FFF2-40B4-BE49-F238E27FC236}">
                  <a16:creationId xmlns:a16="http://schemas.microsoft.com/office/drawing/2014/main" id="{9F30696A-66C1-4A1E-BD96-578BCBAC2F28}"/>
                </a:ext>
              </a:extLst>
            </p:cNvPr>
            <p:cNvCxnSpPr>
              <a:cxnSpLocks/>
              <a:stCxn id="16" idx="2"/>
              <a:endCxn id="31" idx="1"/>
            </p:cNvCxnSpPr>
            <p:nvPr/>
          </p:nvCxnSpPr>
          <p:spPr>
            <a:xfrm rot="16200000" flipH="1">
              <a:off x="3193602" y="3525086"/>
              <a:ext cx="833362" cy="584998"/>
            </a:xfrm>
            <a:prstGeom prst="bentConnector2">
              <a:avLst/>
            </a:prstGeom>
            <a:noFill/>
            <a:ln w="6350" cap="flat" cmpd="sng" algn="ctr">
              <a:solidFill>
                <a:srgbClr val="FFC000">
                  <a:lumMod val="75000"/>
                </a:srgbClr>
              </a:solidFill>
              <a:prstDash val="solid"/>
              <a:miter lim="800000"/>
              <a:tailEnd type="triangle"/>
            </a:ln>
            <a:effectLst/>
          </p:spPr>
        </p:cxnSp>
        <p:cxnSp>
          <p:nvCxnSpPr>
            <p:cNvPr id="114" name="Connector: Elbow 113">
              <a:extLst>
                <a:ext uri="{FF2B5EF4-FFF2-40B4-BE49-F238E27FC236}">
                  <a16:creationId xmlns:a16="http://schemas.microsoft.com/office/drawing/2014/main" id="{A454D6B4-11CE-402E-9AF8-49C0EB774BF9}"/>
                </a:ext>
              </a:extLst>
            </p:cNvPr>
            <p:cNvCxnSpPr>
              <a:cxnSpLocks/>
              <a:stCxn id="64" idx="0"/>
              <a:endCxn id="76" idx="2"/>
            </p:cNvCxnSpPr>
            <p:nvPr/>
          </p:nvCxnSpPr>
          <p:spPr>
            <a:xfrm rot="5400000" flipH="1" flipV="1">
              <a:off x="7331134" y="2876607"/>
              <a:ext cx="907115" cy="1955707"/>
            </a:xfrm>
            <a:prstGeom prst="bentConnector3">
              <a:avLst>
                <a:gd name="adj1" fmla="val 67611"/>
              </a:avLst>
            </a:prstGeom>
            <a:noFill/>
            <a:ln w="6350" cap="flat" cmpd="sng" algn="ctr">
              <a:solidFill>
                <a:srgbClr val="ED7D31">
                  <a:lumMod val="75000"/>
                </a:srgbClr>
              </a:solidFill>
              <a:prstDash val="solid"/>
              <a:miter lim="800000"/>
              <a:tailEnd type="triangle"/>
            </a:ln>
            <a:effectLst/>
          </p:spPr>
        </p:cxnSp>
        <p:sp>
          <p:nvSpPr>
            <p:cNvPr id="115" name="Arrow: Left-Right 114">
              <a:extLst>
                <a:ext uri="{FF2B5EF4-FFF2-40B4-BE49-F238E27FC236}">
                  <a16:creationId xmlns:a16="http://schemas.microsoft.com/office/drawing/2014/main" id="{463B28DC-FD72-4E0C-B201-2171157C7632}"/>
                </a:ext>
              </a:extLst>
            </p:cNvPr>
            <p:cNvSpPr/>
            <p:nvPr/>
          </p:nvSpPr>
          <p:spPr>
            <a:xfrm>
              <a:off x="7353920" y="5486441"/>
              <a:ext cx="3587592" cy="549764"/>
            </a:xfrm>
            <a:prstGeom prst="leftRightArrow">
              <a:avLst>
                <a:gd name="adj1" fmla="val 68868"/>
                <a:gd name="adj2" fmla="val 51573"/>
              </a:avLst>
            </a:prstGeom>
            <a:solidFill>
              <a:srgbClr val="9DC3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Message Passing (Scatter)</a:t>
              </a:r>
            </a:p>
          </p:txBody>
        </p:sp>
        <p:sp>
          <p:nvSpPr>
            <p:cNvPr id="116" name="Arrow: Left-Right 115">
              <a:extLst>
                <a:ext uri="{FF2B5EF4-FFF2-40B4-BE49-F238E27FC236}">
                  <a16:creationId xmlns:a16="http://schemas.microsoft.com/office/drawing/2014/main" id="{182F42B3-8ECA-4388-8A08-6196938AA63C}"/>
                </a:ext>
              </a:extLst>
            </p:cNvPr>
            <p:cNvSpPr/>
            <p:nvPr/>
          </p:nvSpPr>
          <p:spPr>
            <a:xfrm>
              <a:off x="1703391" y="5480388"/>
              <a:ext cx="2509360" cy="555818"/>
            </a:xfrm>
            <a:prstGeom prst="leftRightArrow">
              <a:avLst>
                <a:gd name="adj1" fmla="val 65723"/>
                <a:gd name="adj2" fmla="val 51572"/>
              </a:avLst>
            </a:prstGeom>
            <a:solidFill>
              <a:srgbClr val="9DC3E6"/>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cs typeface="+mn-cs"/>
                </a:rPr>
                <a:t>Message Passing (</a:t>
              </a:r>
              <a:r>
                <a:rPr kumimoji="0" lang="en-US" altLang="zh-CN"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Gather</a:t>
              </a:r>
              <a:r>
                <a:rPr kumimoji="0" lang="en-US" b="1" i="0" u="none" strike="noStrike" kern="0" cap="none" spc="0" normalizeH="0" baseline="0" noProof="0" dirty="0">
                  <a:ln>
                    <a:noFill/>
                  </a:ln>
                  <a:solidFill>
                    <a:prstClr val="black"/>
                  </a:solidFill>
                  <a:effectLst/>
                  <a:uLnTx/>
                  <a:uFillTx/>
                  <a:latin typeface="Calibri" panose="020F0502020204030204"/>
                  <a:cs typeface="+mn-cs"/>
                </a:rPr>
                <a:t>)</a:t>
              </a:r>
            </a:p>
          </p:txBody>
        </p:sp>
        <p:sp>
          <p:nvSpPr>
            <p:cNvPr id="117" name="Arrow: Left-Right 116">
              <a:extLst>
                <a:ext uri="{FF2B5EF4-FFF2-40B4-BE49-F238E27FC236}">
                  <a16:creationId xmlns:a16="http://schemas.microsoft.com/office/drawing/2014/main" id="{29A06C24-BA69-4DBB-BFF3-D5831191278A}"/>
                </a:ext>
              </a:extLst>
            </p:cNvPr>
            <p:cNvSpPr/>
            <p:nvPr/>
          </p:nvSpPr>
          <p:spPr>
            <a:xfrm>
              <a:off x="4215910" y="5482030"/>
              <a:ext cx="3138011" cy="554175"/>
            </a:xfrm>
            <a:prstGeom prst="leftRightArrow">
              <a:avLst>
                <a:gd name="adj1" fmla="val 68868"/>
                <a:gd name="adj2" fmla="val 51573"/>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Node Transformation (NT)</a:t>
              </a:r>
              <a:endParaRPr kumimoji="0" lang="en-US" b="1"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18" name="Rectangle 117">
              <a:extLst>
                <a:ext uri="{FF2B5EF4-FFF2-40B4-BE49-F238E27FC236}">
                  <a16:creationId xmlns:a16="http://schemas.microsoft.com/office/drawing/2014/main" id="{0D407735-9375-4999-B3CC-68FBCB795A42}"/>
                </a:ext>
              </a:extLst>
            </p:cNvPr>
            <p:cNvSpPr/>
            <p:nvPr/>
          </p:nvSpPr>
          <p:spPr>
            <a:xfrm>
              <a:off x="1521218" y="3818684"/>
              <a:ext cx="9578576" cy="2241202"/>
            </a:xfrm>
            <a:prstGeom prst="rect">
              <a:avLst/>
            </a:prstGeom>
            <a:noFill/>
            <a:ln w="19050" cap="flat" cmpd="sng" algn="ctr">
              <a:solidFill>
                <a:sysClr val="windowText" lastClr="000000">
                  <a:lumMod val="50000"/>
                  <a:lumOff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71687279-4155-4355-9781-0081DE50BCD3}"/>
                    </a:ext>
                  </a:extLst>
                </p:cNvPr>
                <p:cNvSpPr txBox="1"/>
                <p:nvPr/>
              </p:nvSpPr>
              <p:spPr>
                <a:xfrm>
                  <a:off x="6155464" y="2572120"/>
                  <a:ext cx="1205377" cy="54199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rPr>
                    <a:t>GNN at layer </a:t>
                  </a:r>
                  <a14:m>
                    <m:oMath xmlns:m="http://schemas.openxmlformats.org/officeDocument/2006/math">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𝒍</m:t>
                      </m:r>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m:t>
                      </m:r>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𝟏</m:t>
                      </m:r>
                    </m:oMath>
                  </a14:m>
                  <a:endParaRPr kumimoji="0" lang="en-US" b="1" i="0" u="none" strike="noStrike" kern="0" cap="none" spc="0" normalizeH="0" baseline="0" noProof="0" dirty="0">
                    <a:ln>
                      <a:noFill/>
                    </a:ln>
                    <a:solidFill>
                      <a:prstClr val="black"/>
                    </a:solidFill>
                    <a:effectLst/>
                    <a:uLnTx/>
                    <a:uFillTx/>
                  </a:endParaRPr>
                </a:p>
              </p:txBody>
            </p:sp>
          </mc:Choice>
          <mc:Fallback xmlns="">
            <p:sp>
              <p:nvSpPr>
                <p:cNvPr id="119" name="TextBox 118">
                  <a:extLst>
                    <a:ext uri="{FF2B5EF4-FFF2-40B4-BE49-F238E27FC236}">
                      <a16:creationId xmlns:a16="http://schemas.microsoft.com/office/drawing/2014/main" id="{71687279-4155-4355-9781-0081DE50BCD3}"/>
                    </a:ext>
                  </a:extLst>
                </p:cNvPr>
                <p:cNvSpPr txBox="1">
                  <a:spLocks noRot="1" noChangeAspect="1" noMove="1" noResize="1" noEditPoints="1" noAdjustHandles="1" noChangeArrowheads="1" noChangeShapeType="1" noTextEdit="1"/>
                </p:cNvSpPr>
                <p:nvPr/>
              </p:nvSpPr>
              <p:spPr>
                <a:xfrm>
                  <a:off x="6155464" y="2572120"/>
                  <a:ext cx="1205377" cy="541998"/>
                </a:xfrm>
                <a:prstGeom prst="rect">
                  <a:avLst/>
                </a:prstGeom>
                <a:blipFill>
                  <a:blip r:embed="rId55"/>
                  <a:stretch>
                    <a:fillRect l="-1695" t="-4717" r="-6356"/>
                  </a:stretch>
                </a:blipFill>
              </p:spPr>
              <p:txBody>
                <a:bodyPr/>
                <a:lstStyle/>
                <a:p>
                  <a:r>
                    <a:rPr lang="en-US">
                      <a:noFill/>
                    </a:rPr>
                    <a:t> </a:t>
                  </a:r>
                </a:p>
              </p:txBody>
            </p:sp>
          </mc:Fallback>
        </mc:AlternateContent>
      </p:grpSp>
      <p:cxnSp>
        <p:nvCxnSpPr>
          <p:cNvPr id="130" name="Straight Arrow Connector 129">
            <a:extLst>
              <a:ext uri="{FF2B5EF4-FFF2-40B4-BE49-F238E27FC236}">
                <a16:creationId xmlns:a16="http://schemas.microsoft.com/office/drawing/2014/main" id="{0CC98C4C-2CD4-495C-96E2-3BB5C0D42F28}"/>
              </a:ext>
            </a:extLst>
          </p:cNvPr>
          <p:cNvCxnSpPr>
            <a:cxnSpLocks/>
            <a:stCxn id="55" idx="3"/>
          </p:cNvCxnSpPr>
          <p:nvPr/>
        </p:nvCxnSpPr>
        <p:spPr>
          <a:xfrm>
            <a:off x="3150941" y="4372363"/>
            <a:ext cx="464214" cy="0"/>
          </a:xfrm>
          <a:prstGeom prst="straightConnector1">
            <a:avLst/>
          </a:prstGeom>
          <a:noFill/>
          <a:ln w="6350" cap="flat" cmpd="sng" algn="ctr">
            <a:solidFill>
              <a:sysClr val="windowText" lastClr="000000"/>
            </a:solidFill>
            <a:prstDash val="solid"/>
            <a:miter lim="800000"/>
            <a:tailEnd type="triangle"/>
          </a:ln>
          <a:effectLst/>
        </p:spPr>
      </p:cxnSp>
      <p:cxnSp>
        <p:nvCxnSpPr>
          <p:cNvPr id="132" name="Connector: Elbow 131">
            <a:extLst>
              <a:ext uri="{FF2B5EF4-FFF2-40B4-BE49-F238E27FC236}">
                <a16:creationId xmlns:a16="http://schemas.microsoft.com/office/drawing/2014/main" id="{FC377691-83B6-495C-8B33-5E0307A53158}"/>
              </a:ext>
            </a:extLst>
          </p:cNvPr>
          <p:cNvCxnSpPr>
            <a:cxnSpLocks/>
            <a:stCxn id="32" idx="3"/>
            <a:endCxn id="56" idx="3"/>
          </p:cNvCxnSpPr>
          <p:nvPr/>
        </p:nvCxnSpPr>
        <p:spPr>
          <a:xfrm>
            <a:off x="4431443" y="3899294"/>
            <a:ext cx="12700" cy="472042"/>
          </a:xfrm>
          <a:prstGeom prst="bentConnector3">
            <a:avLst>
              <a:gd name="adj1" fmla="val 1575000"/>
            </a:avLst>
          </a:prstGeom>
          <a:noFill/>
          <a:ln w="6350" cap="flat" cmpd="sng" algn="ctr">
            <a:solidFill>
              <a:sysClr val="windowText" lastClr="000000"/>
            </a:solidFill>
            <a:prstDash val="solid"/>
            <a:miter lim="800000"/>
          </a:ln>
          <a:effectLst/>
        </p:spPr>
      </p:cxnSp>
      <p:cxnSp>
        <p:nvCxnSpPr>
          <p:cNvPr id="136" name="Straight Arrow Connector 135">
            <a:extLst>
              <a:ext uri="{FF2B5EF4-FFF2-40B4-BE49-F238E27FC236}">
                <a16:creationId xmlns:a16="http://schemas.microsoft.com/office/drawing/2014/main" id="{1430C024-ACB8-4AF5-BFC8-C9D647798D6B}"/>
              </a:ext>
            </a:extLst>
          </p:cNvPr>
          <p:cNvCxnSpPr>
            <a:cxnSpLocks/>
          </p:cNvCxnSpPr>
          <p:nvPr/>
        </p:nvCxnSpPr>
        <p:spPr>
          <a:xfrm>
            <a:off x="4624832" y="4188114"/>
            <a:ext cx="464214" cy="0"/>
          </a:xfrm>
          <a:prstGeom prst="straightConnector1">
            <a:avLst/>
          </a:prstGeom>
          <a:noFill/>
          <a:ln w="635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69358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07A353-774E-46F9-ADCA-B1A6E917DD75}"/>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4" name="Title 3">
            <a:extLst>
              <a:ext uri="{FF2B5EF4-FFF2-40B4-BE49-F238E27FC236}">
                <a16:creationId xmlns:a16="http://schemas.microsoft.com/office/drawing/2014/main" id="{A67117BB-3E9D-40F1-8B4C-E65AA60E0EB3}"/>
              </a:ext>
            </a:extLst>
          </p:cNvPr>
          <p:cNvSpPr>
            <a:spLocks noGrp="1"/>
          </p:cNvSpPr>
          <p:nvPr>
            <p:ph type="title"/>
          </p:nvPr>
        </p:nvSpPr>
        <p:spPr/>
        <p:txBody>
          <a:bodyPr>
            <a:normAutofit fontScale="90000"/>
          </a:bodyPr>
          <a:lstStyle/>
          <a:p>
            <a:r>
              <a:rPr lang="en-US" dirty="0"/>
              <a:t>Message Passing in GNNs</a:t>
            </a:r>
          </a:p>
        </p:txBody>
      </p:sp>
      <p:graphicFrame>
        <p:nvGraphicFramePr>
          <p:cNvPr id="24" name="Table 87">
            <a:extLst>
              <a:ext uri="{FF2B5EF4-FFF2-40B4-BE49-F238E27FC236}">
                <a16:creationId xmlns:a16="http://schemas.microsoft.com/office/drawing/2014/main" id="{9EBCE859-F324-468F-A074-2E999A74E220}"/>
              </a:ext>
            </a:extLst>
          </p:cNvPr>
          <p:cNvGraphicFramePr>
            <a:graphicFrameLocks noGrp="1"/>
          </p:cNvGraphicFramePr>
          <p:nvPr/>
        </p:nvGraphicFramePr>
        <p:xfrm>
          <a:off x="4501442" y="2683444"/>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25" name="Table 24">
            <a:extLst>
              <a:ext uri="{FF2B5EF4-FFF2-40B4-BE49-F238E27FC236}">
                <a16:creationId xmlns:a16="http://schemas.microsoft.com/office/drawing/2014/main" id="{5417CD8A-26D2-45EB-A376-E0568603B009}"/>
              </a:ext>
            </a:extLst>
          </p:cNvPr>
          <p:cNvGraphicFramePr>
            <a:graphicFrameLocks noGrp="1"/>
          </p:cNvGraphicFramePr>
          <p:nvPr/>
        </p:nvGraphicFramePr>
        <p:xfrm>
          <a:off x="4431443" y="2183278"/>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141466934"/>
                  </a:ext>
                </a:extLst>
              </a:tr>
            </a:tbl>
          </a:graphicData>
        </a:graphic>
      </p:graphicFrame>
      <p:graphicFrame>
        <p:nvGraphicFramePr>
          <p:cNvPr id="27" name="Table 87">
            <a:extLst>
              <a:ext uri="{FF2B5EF4-FFF2-40B4-BE49-F238E27FC236}">
                <a16:creationId xmlns:a16="http://schemas.microsoft.com/office/drawing/2014/main" id="{0D1CAB50-A093-4433-B606-744465C1916D}"/>
              </a:ext>
            </a:extLst>
          </p:cNvPr>
          <p:cNvGraphicFramePr>
            <a:graphicFrameLocks noGrp="1"/>
          </p:cNvGraphicFramePr>
          <p:nvPr/>
        </p:nvGraphicFramePr>
        <p:xfrm>
          <a:off x="4811890" y="2925207"/>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3141466934"/>
                  </a:ext>
                </a:extLst>
              </a:tr>
            </a:tbl>
          </a:graphicData>
        </a:graphic>
      </p:graphicFrame>
      <p:graphicFrame>
        <p:nvGraphicFramePr>
          <p:cNvPr id="32" name="Table 87">
            <a:extLst>
              <a:ext uri="{FF2B5EF4-FFF2-40B4-BE49-F238E27FC236}">
                <a16:creationId xmlns:a16="http://schemas.microsoft.com/office/drawing/2014/main" id="{0A88A070-B640-4323-A275-1DCB82883E80}"/>
              </a:ext>
            </a:extLst>
          </p:cNvPr>
          <p:cNvGraphicFramePr>
            <a:graphicFrameLocks noGrp="1"/>
          </p:cNvGraphicFramePr>
          <p:nvPr/>
        </p:nvGraphicFramePr>
        <p:xfrm>
          <a:off x="3615155" y="3792614"/>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33" name="Table 32">
            <a:extLst>
              <a:ext uri="{FF2B5EF4-FFF2-40B4-BE49-F238E27FC236}">
                <a16:creationId xmlns:a16="http://schemas.microsoft.com/office/drawing/2014/main" id="{38F9EE63-401C-4CFB-B485-C8043D1E2B5F}"/>
              </a:ext>
            </a:extLst>
          </p:cNvPr>
          <p:cNvGraphicFramePr>
            <a:graphicFrameLocks noGrp="1"/>
          </p:cNvGraphicFramePr>
          <p:nvPr/>
        </p:nvGraphicFramePr>
        <p:xfrm>
          <a:off x="9002975" y="3535277"/>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graphicFrame>
        <p:nvGraphicFramePr>
          <p:cNvPr id="34" name="Table 87">
            <a:extLst>
              <a:ext uri="{FF2B5EF4-FFF2-40B4-BE49-F238E27FC236}">
                <a16:creationId xmlns:a16="http://schemas.microsoft.com/office/drawing/2014/main" id="{C36B256F-7085-417F-8F2B-5A4B148EBE89}"/>
              </a:ext>
            </a:extLst>
          </p:cNvPr>
          <p:cNvGraphicFramePr>
            <a:graphicFrameLocks noGrp="1"/>
          </p:cNvGraphicFramePr>
          <p:nvPr/>
        </p:nvGraphicFramePr>
        <p:xfrm>
          <a:off x="7884114" y="3535742"/>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40" name="Table 39">
            <a:extLst>
              <a:ext uri="{FF2B5EF4-FFF2-40B4-BE49-F238E27FC236}">
                <a16:creationId xmlns:a16="http://schemas.microsoft.com/office/drawing/2014/main" id="{EB86B312-5641-4107-8F20-75ACA0EAD819}"/>
              </a:ext>
            </a:extLst>
          </p:cNvPr>
          <p:cNvGraphicFramePr>
            <a:graphicFrameLocks noGrp="1"/>
          </p:cNvGraphicFramePr>
          <p:nvPr/>
        </p:nvGraphicFramePr>
        <p:xfrm>
          <a:off x="9002975" y="4038489"/>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graphicFrame>
        <p:nvGraphicFramePr>
          <p:cNvPr id="41" name="Table 87">
            <a:extLst>
              <a:ext uri="{FF2B5EF4-FFF2-40B4-BE49-F238E27FC236}">
                <a16:creationId xmlns:a16="http://schemas.microsoft.com/office/drawing/2014/main" id="{CFEA4EEB-F297-4C36-8B9D-3333280CD6C1}"/>
              </a:ext>
            </a:extLst>
          </p:cNvPr>
          <p:cNvGraphicFramePr>
            <a:graphicFrameLocks noGrp="1"/>
          </p:cNvGraphicFramePr>
          <p:nvPr/>
        </p:nvGraphicFramePr>
        <p:xfrm>
          <a:off x="7884114" y="4029429"/>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47" name="Table 46">
            <a:extLst>
              <a:ext uri="{FF2B5EF4-FFF2-40B4-BE49-F238E27FC236}">
                <a16:creationId xmlns:a16="http://schemas.microsoft.com/office/drawing/2014/main" id="{E6575C4A-3A49-47AB-A220-B06DA844A545}"/>
              </a:ext>
            </a:extLst>
          </p:cNvPr>
          <p:cNvGraphicFramePr>
            <a:graphicFrameLocks noGrp="1"/>
          </p:cNvGraphicFramePr>
          <p:nvPr/>
        </p:nvGraphicFramePr>
        <p:xfrm>
          <a:off x="8998492" y="4585677"/>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graphicFrame>
        <p:nvGraphicFramePr>
          <p:cNvPr id="48" name="Table 87">
            <a:extLst>
              <a:ext uri="{FF2B5EF4-FFF2-40B4-BE49-F238E27FC236}">
                <a16:creationId xmlns:a16="http://schemas.microsoft.com/office/drawing/2014/main" id="{1DD8F94B-E246-48E3-8153-B251E5BEB831}"/>
              </a:ext>
            </a:extLst>
          </p:cNvPr>
          <p:cNvGraphicFramePr>
            <a:graphicFrameLocks noGrp="1"/>
          </p:cNvGraphicFramePr>
          <p:nvPr/>
        </p:nvGraphicFramePr>
        <p:xfrm>
          <a:off x="7879631" y="4567092"/>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56" name="Table 87">
            <a:extLst>
              <a:ext uri="{FF2B5EF4-FFF2-40B4-BE49-F238E27FC236}">
                <a16:creationId xmlns:a16="http://schemas.microsoft.com/office/drawing/2014/main" id="{1EF02849-DA31-4D47-B420-87AF99DF3DA5}"/>
              </a:ext>
            </a:extLst>
          </p:cNvPr>
          <p:cNvGraphicFramePr>
            <a:graphicFrameLocks noGrp="1"/>
          </p:cNvGraphicFramePr>
          <p:nvPr/>
        </p:nvGraphicFramePr>
        <p:xfrm>
          <a:off x="3615155" y="4264656"/>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3141466934"/>
                  </a:ext>
                </a:extLst>
              </a:tr>
            </a:tbl>
          </a:graphicData>
        </a:graphic>
      </p:graphicFrame>
      <p:graphicFrame>
        <p:nvGraphicFramePr>
          <p:cNvPr id="65" name="Table 87">
            <a:extLst>
              <a:ext uri="{FF2B5EF4-FFF2-40B4-BE49-F238E27FC236}">
                <a16:creationId xmlns:a16="http://schemas.microsoft.com/office/drawing/2014/main" id="{65535CD9-C825-419C-9907-4014813C45FB}"/>
              </a:ext>
            </a:extLst>
          </p:cNvPr>
          <p:cNvGraphicFramePr>
            <a:graphicFrameLocks noGrp="1"/>
          </p:cNvGraphicFramePr>
          <p:nvPr/>
        </p:nvGraphicFramePr>
        <p:xfrm>
          <a:off x="6272762" y="4290937"/>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84" name="Table 87">
            <a:extLst>
              <a:ext uri="{FF2B5EF4-FFF2-40B4-BE49-F238E27FC236}">
                <a16:creationId xmlns:a16="http://schemas.microsoft.com/office/drawing/2014/main" id="{E2DB80ED-CF19-4141-B211-A44CE2843047}"/>
              </a:ext>
            </a:extLst>
          </p:cNvPr>
          <p:cNvGraphicFramePr>
            <a:graphicFrameLocks noGrp="1"/>
          </p:cNvGraphicFramePr>
          <p:nvPr/>
        </p:nvGraphicFramePr>
        <p:xfrm>
          <a:off x="11158789" y="2666310"/>
          <a:ext cx="816288" cy="213360"/>
        </p:xfrm>
        <a:graphic>
          <a:graphicData uri="http://schemas.openxmlformats.org/drawingml/2006/table">
            <a:tbl>
              <a:tblPr firstRow="1" bandRow="1"/>
              <a:tblGrid>
                <a:gridCol w="204072">
                  <a:extLst>
                    <a:ext uri="{9D8B030D-6E8A-4147-A177-3AD203B41FA5}">
                      <a16:colId xmlns:a16="http://schemas.microsoft.com/office/drawing/2014/main" val="2875454984"/>
                    </a:ext>
                  </a:extLst>
                </a:gridCol>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gridCol w="204072">
                  <a:extLst>
                    <a:ext uri="{9D8B030D-6E8A-4147-A177-3AD203B41FA5}">
                      <a16:colId xmlns:a16="http://schemas.microsoft.com/office/drawing/2014/main" val="2153091517"/>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141466934"/>
                  </a:ext>
                </a:extLst>
              </a:tr>
            </a:tbl>
          </a:graphicData>
        </a:graphic>
      </p:graphicFrame>
      <p:graphicFrame>
        <p:nvGraphicFramePr>
          <p:cNvPr id="85" name="Table 84">
            <a:extLst>
              <a:ext uri="{FF2B5EF4-FFF2-40B4-BE49-F238E27FC236}">
                <a16:creationId xmlns:a16="http://schemas.microsoft.com/office/drawing/2014/main" id="{3C63DE1A-64AF-48AB-B0FF-15848A3403CB}"/>
              </a:ext>
            </a:extLst>
          </p:cNvPr>
          <p:cNvGraphicFramePr>
            <a:graphicFrameLocks noGrp="1"/>
          </p:cNvGraphicFramePr>
          <p:nvPr/>
        </p:nvGraphicFramePr>
        <p:xfrm>
          <a:off x="10954717" y="2212758"/>
          <a:ext cx="408144" cy="213360"/>
        </p:xfrm>
        <a:graphic>
          <a:graphicData uri="http://schemas.openxmlformats.org/drawingml/2006/table">
            <a:tbl>
              <a:tblPr firstRow="1" bandRow="1"/>
              <a:tblGrid>
                <a:gridCol w="204072">
                  <a:extLst>
                    <a:ext uri="{9D8B030D-6E8A-4147-A177-3AD203B41FA5}">
                      <a16:colId xmlns:a16="http://schemas.microsoft.com/office/drawing/2014/main" val="1264852518"/>
                    </a:ext>
                  </a:extLst>
                </a:gridCol>
                <a:gridCol w="204072">
                  <a:extLst>
                    <a:ext uri="{9D8B030D-6E8A-4147-A177-3AD203B41FA5}">
                      <a16:colId xmlns:a16="http://schemas.microsoft.com/office/drawing/2014/main" val="967457876"/>
                    </a:ext>
                  </a:extLst>
                </a:gridCol>
              </a:tblGrid>
              <a:tr h="4572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400" dirty="0"/>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686DA"/>
                    </a:solidFill>
                  </a:tcPr>
                </a:tc>
                <a:extLst>
                  <a:ext uri="{0D108BD9-81ED-4DB2-BD59-A6C34878D82A}">
                    <a16:rowId xmlns:a16="http://schemas.microsoft.com/office/drawing/2014/main" val="3141466934"/>
                  </a:ext>
                </a:extLst>
              </a:tr>
            </a:tbl>
          </a:graphicData>
        </a:graphic>
      </p:graphicFrame>
      <p:sp>
        <p:nvSpPr>
          <p:cNvPr id="5" name="Oval 4">
            <a:extLst>
              <a:ext uri="{FF2B5EF4-FFF2-40B4-BE49-F238E27FC236}">
                <a16:creationId xmlns:a16="http://schemas.microsoft.com/office/drawing/2014/main" id="{E3B48BB6-73C2-44CB-BD23-C80EB8BD5119}"/>
              </a:ext>
            </a:extLst>
          </p:cNvPr>
          <p:cNvSpPr/>
          <p:nvPr/>
        </p:nvSpPr>
        <p:spPr>
          <a:xfrm>
            <a:off x="1319873" y="1731010"/>
            <a:ext cx="327126" cy="32712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E6C2A9FF-1F0F-467A-BC6C-AC3CC3A25A5A}"/>
              </a:ext>
            </a:extLst>
          </p:cNvPr>
          <p:cNvSpPr/>
          <p:nvPr/>
        </p:nvSpPr>
        <p:spPr>
          <a:xfrm>
            <a:off x="1319873" y="2600318"/>
            <a:ext cx="327126" cy="32712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A12FB20-9F3A-4B10-841E-39902C3DBF6E}"/>
              </a:ext>
            </a:extLst>
          </p:cNvPr>
          <p:cNvSpPr/>
          <p:nvPr/>
        </p:nvSpPr>
        <p:spPr>
          <a:xfrm>
            <a:off x="2392120" y="1731010"/>
            <a:ext cx="327126" cy="32712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248C71DC-B4E3-4751-8A3C-7A085B0CDC3C}"/>
              </a:ext>
            </a:extLst>
          </p:cNvPr>
          <p:cNvSpPr/>
          <p:nvPr/>
        </p:nvSpPr>
        <p:spPr>
          <a:xfrm>
            <a:off x="2392120" y="2600318"/>
            <a:ext cx="327126" cy="327126"/>
          </a:xfrm>
          <a:prstGeom prst="ellipse">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5B62D0DD-9B86-4B19-AE91-D7B904561269}"/>
              </a:ext>
            </a:extLst>
          </p:cNvPr>
          <p:cNvCxnSpPr>
            <a:cxnSpLocks/>
            <a:stCxn id="8" idx="2"/>
            <a:endCxn id="6" idx="6"/>
          </p:cNvCxnSpPr>
          <p:nvPr/>
        </p:nvCxnSpPr>
        <p:spPr>
          <a:xfrm flipH="1">
            <a:off x="1646999" y="2763881"/>
            <a:ext cx="745120"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10" name="Straight Arrow Connector 9">
            <a:extLst>
              <a:ext uri="{FF2B5EF4-FFF2-40B4-BE49-F238E27FC236}">
                <a16:creationId xmlns:a16="http://schemas.microsoft.com/office/drawing/2014/main" id="{5F885302-814F-4851-B37B-371D3649AC7F}"/>
              </a:ext>
            </a:extLst>
          </p:cNvPr>
          <p:cNvCxnSpPr>
            <a:cxnSpLocks/>
            <a:stCxn id="8" idx="1"/>
            <a:endCxn id="5" idx="5"/>
          </p:cNvCxnSpPr>
          <p:nvPr/>
        </p:nvCxnSpPr>
        <p:spPr>
          <a:xfrm flipH="1" flipV="1">
            <a:off x="1599094" y="2010230"/>
            <a:ext cx="840933" cy="637994"/>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11" name="Straight Arrow Connector 10">
            <a:extLst>
              <a:ext uri="{FF2B5EF4-FFF2-40B4-BE49-F238E27FC236}">
                <a16:creationId xmlns:a16="http://schemas.microsoft.com/office/drawing/2014/main" id="{9BBE6A9C-8C1A-4526-87FF-B20D0034DF83}"/>
              </a:ext>
            </a:extLst>
          </p:cNvPr>
          <p:cNvCxnSpPr>
            <a:cxnSpLocks/>
            <a:stCxn id="8" idx="0"/>
            <a:endCxn id="7" idx="4"/>
          </p:cNvCxnSpPr>
          <p:nvPr/>
        </p:nvCxnSpPr>
        <p:spPr>
          <a:xfrm flipV="1">
            <a:off x="2555683" y="2058136"/>
            <a:ext cx="0" cy="542181"/>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559471A-6E38-4A4C-AF07-EE5E2C432A6C}"/>
                  </a:ext>
                </a:extLst>
              </p:cNvPr>
              <p:cNvSpPr txBox="1"/>
              <p:nvPr/>
            </p:nvSpPr>
            <p:spPr>
              <a:xfrm>
                <a:off x="1" y="1910654"/>
                <a:ext cx="998626"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rPr>
                  <a:t>GNN at layer </a:t>
                </a:r>
                <a14:m>
                  <m:oMath xmlns:m="http://schemas.openxmlformats.org/officeDocument/2006/math">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𝒍</m:t>
                    </m:r>
                  </m:oMath>
                </a14:m>
                <a:endParaRPr kumimoji="0" lang="en-US" b="1" i="0" u="none" strike="noStrike" kern="0" cap="none" spc="0" normalizeH="0" baseline="0" noProof="0" dirty="0">
                  <a:ln>
                    <a:noFill/>
                  </a:ln>
                  <a:solidFill>
                    <a:prstClr val="black"/>
                  </a:solidFill>
                  <a:effectLst/>
                  <a:uLnTx/>
                  <a:uFillTx/>
                </a:endParaRPr>
              </a:p>
            </p:txBody>
          </p:sp>
        </mc:Choice>
        <mc:Fallback xmlns="">
          <p:sp>
            <p:nvSpPr>
              <p:cNvPr id="12" name="TextBox 11">
                <a:extLst>
                  <a:ext uri="{FF2B5EF4-FFF2-40B4-BE49-F238E27FC236}">
                    <a16:creationId xmlns:a16="http://schemas.microsoft.com/office/drawing/2014/main" id="{4559471A-6E38-4A4C-AF07-EE5E2C432A6C}"/>
                  </a:ext>
                </a:extLst>
              </p:cNvPr>
              <p:cNvSpPr txBox="1">
                <a:spLocks noRot="1" noChangeAspect="1" noMove="1" noResize="1" noEditPoints="1" noAdjustHandles="1" noChangeArrowheads="1" noChangeShapeType="1" noTextEdit="1"/>
              </p:cNvSpPr>
              <p:nvPr/>
            </p:nvSpPr>
            <p:spPr>
              <a:xfrm>
                <a:off x="1" y="1910654"/>
                <a:ext cx="998626" cy="646331"/>
              </a:xfrm>
              <a:prstGeom prst="rect">
                <a:avLst/>
              </a:prstGeom>
              <a:blipFill>
                <a:blip r:embed="rId4"/>
                <a:stretch>
                  <a:fillRect t="-4717" r="-9756"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CA1E96-15DB-4CB5-AB5F-AD3D897C3F4B}"/>
                  </a:ext>
                </a:extLst>
              </p:cNvPr>
              <p:cNvSpPr txBox="1"/>
              <p:nvPr/>
            </p:nvSpPr>
            <p:spPr>
              <a:xfrm>
                <a:off x="1267923" y="1687109"/>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3" name="TextBox 12">
                <a:extLst>
                  <a:ext uri="{FF2B5EF4-FFF2-40B4-BE49-F238E27FC236}">
                    <a16:creationId xmlns:a16="http://schemas.microsoft.com/office/drawing/2014/main" id="{71CA1E96-15DB-4CB5-AB5F-AD3D897C3F4B}"/>
                  </a:ext>
                </a:extLst>
              </p:cNvPr>
              <p:cNvSpPr txBox="1">
                <a:spLocks noRot="1" noChangeAspect="1" noMove="1" noResize="1" noEditPoints="1" noAdjustHandles="1" noChangeArrowheads="1" noChangeShapeType="1" noTextEdit="1"/>
              </p:cNvSpPr>
              <p:nvPr/>
            </p:nvSpPr>
            <p:spPr>
              <a:xfrm>
                <a:off x="1267923" y="1687109"/>
                <a:ext cx="437548"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DE8C446-7931-40A8-8423-FBF0F8EE6F2B}"/>
                  </a:ext>
                </a:extLst>
              </p:cNvPr>
              <p:cNvSpPr txBox="1"/>
              <p:nvPr/>
            </p:nvSpPr>
            <p:spPr>
              <a:xfrm>
                <a:off x="2340169" y="1687109"/>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4" name="TextBox 13">
                <a:extLst>
                  <a:ext uri="{FF2B5EF4-FFF2-40B4-BE49-F238E27FC236}">
                    <a16:creationId xmlns:a16="http://schemas.microsoft.com/office/drawing/2014/main" id="{ADE8C446-7931-40A8-8423-FBF0F8EE6F2B}"/>
                  </a:ext>
                </a:extLst>
              </p:cNvPr>
              <p:cNvSpPr txBox="1">
                <a:spLocks noRot="1" noChangeAspect="1" noMove="1" noResize="1" noEditPoints="1" noAdjustHandles="1" noChangeArrowheads="1" noChangeShapeType="1" noTextEdit="1"/>
              </p:cNvSpPr>
              <p:nvPr/>
            </p:nvSpPr>
            <p:spPr>
              <a:xfrm>
                <a:off x="2340169" y="1687109"/>
                <a:ext cx="437548"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BB0D9D5-BBC5-406E-A3F4-97712C21D466}"/>
                  </a:ext>
                </a:extLst>
              </p:cNvPr>
              <p:cNvSpPr txBox="1"/>
              <p:nvPr/>
            </p:nvSpPr>
            <p:spPr>
              <a:xfrm>
                <a:off x="1267923" y="2560420"/>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5" name="TextBox 14">
                <a:extLst>
                  <a:ext uri="{FF2B5EF4-FFF2-40B4-BE49-F238E27FC236}">
                    <a16:creationId xmlns:a16="http://schemas.microsoft.com/office/drawing/2014/main" id="{6BB0D9D5-BBC5-406E-A3F4-97712C21D466}"/>
                  </a:ext>
                </a:extLst>
              </p:cNvPr>
              <p:cNvSpPr txBox="1">
                <a:spLocks noRot="1" noChangeAspect="1" noMove="1" noResize="1" noEditPoints="1" noAdjustHandles="1" noChangeArrowheads="1" noChangeShapeType="1" noTextEdit="1"/>
              </p:cNvSpPr>
              <p:nvPr/>
            </p:nvSpPr>
            <p:spPr>
              <a:xfrm>
                <a:off x="1267923" y="2560420"/>
                <a:ext cx="437548"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B825B8-5A00-4370-AF2E-8EC8EC1E9A05}"/>
                  </a:ext>
                </a:extLst>
              </p:cNvPr>
              <p:cNvSpPr txBox="1"/>
              <p:nvPr/>
            </p:nvSpPr>
            <p:spPr>
              <a:xfrm>
                <a:off x="2340169" y="2560420"/>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6" name="TextBox 15">
                <a:extLst>
                  <a:ext uri="{FF2B5EF4-FFF2-40B4-BE49-F238E27FC236}">
                    <a16:creationId xmlns:a16="http://schemas.microsoft.com/office/drawing/2014/main" id="{B9B825B8-5A00-4370-AF2E-8EC8EC1E9A05}"/>
                  </a:ext>
                </a:extLst>
              </p:cNvPr>
              <p:cNvSpPr txBox="1">
                <a:spLocks noRot="1" noChangeAspect="1" noMove="1" noResize="1" noEditPoints="1" noAdjustHandles="1" noChangeArrowheads="1" noChangeShapeType="1" noTextEdit="1"/>
              </p:cNvSpPr>
              <p:nvPr/>
            </p:nvSpPr>
            <p:spPr>
              <a:xfrm>
                <a:off x="2340169" y="2560420"/>
                <a:ext cx="437548"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57246A5-F6B0-4836-B147-F768AF29EE85}"/>
                  </a:ext>
                </a:extLst>
              </p:cNvPr>
              <p:cNvSpPr txBox="1"/>
              <p:nvPr/>
            </p:nvSpPr>
            <p:spPr>
              <a:xfrm>
                <a:off x="2498873" y="2091654"/>
                <a:ext cx="2095650" cy="3684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Edge Embedding </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7" name="TextBox 16">
                <a:extLst>
                  <a:ext uri="{FF2B5EF4-FFF2-40B4-BE49-F238E27FC236}">
                    <a16:creationId xmlns:a16="http://schemas.microsoft.com/office/drawing/2014/main" id="{057246A5-F6B0-4836-B147-F768AF29EE85}"/>
                  </a:ext>
                </a:extLst>
              </p:cNvPr>
              <p:cNvSpPr txBox="1">
                <a:spLocks noRot="1" noChangeAspect="1" noMove="1" noResize="1" noEditPoints="1" noAdjustHandles="1" noChangeArrowheads="1" noChangeShapeType="1" noTextEdit="1"/>
              </p:cNvSpPr>
              <p:nvPr/>
            </p:nvSpPr>
            <p:spPr>
              <a:xfrm>
                <a:off x="2498873" y="2091654"/>
                <a:ext cx="2095650" cy="368434"/>
              </a:xfrm>
              <a:prstGeom prst="rect">
                <a:avLst/>
              </a:prstGeom>
              <a:blipFill>
                <a:blip r:embed="rId9"/>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C70459F-4639-4E24-893B-21C2F56CC36B}"/>
                  </a:ext>
                </a:extLst>
              </p:cNvPr>
              <p:cNvSpPr txBox="1"/>
              <p:nvPr/>
            </p:nvSpPr>
            <p:spPr>
              <a:xfrm>
                <a:off x="1710506" y="2710378"/>
                <a:ext cx="680527" cy="3679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8" name="TextBox 17">
                <a:extLst>
                  <a:ext uri="{FF2B5EF4-FFF2-40B4-BE49-F238E27FC236}">
                    <a16:creationId xmlns:a16="http://schemas.microsoft.com/office/drawing/2014/main" id="{EC70459F-4639-4E24-893B-21C2F56CC36B}"/>
                  </a:ext>
                </a:extLst>
              </p:cNvPr>
              <p:cNvSpPr txBox="1">
                <a:spLocks noRot="1" noChangeAspect="1" noMove="1" noResize="1" noEditPoints="1" noAdjustHandles="1" noChangeArrowheads="1" noChangeShapeType="1" noTextEdit="1"/>
              </p:cNvSpPr>
              <p:nvPr/>
            </p:nvSpPr>
            <p:spPr>
              <a:xfrm>
                <a:off x="1710506" y="2710378"/>
                <a:ext cx="680527" cy="3679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0AEDDB-DCBE-45F7-BA07-928906DCBB86}"/>
                  </a:ext>
                </a:extLst>
              </p:cNvPr>
              <p:cNvSpPr txBox="1"/>
              <p:nvPr/>
            </p:nvSpPr>
            <p:spPr>
              <a:xfrm>
                <a:off x="1896616" y="2018792"/>
                <a:ext cx="680527" cy="3684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9" name="TextBox 18">
                <a:extLst>
                  <a:ext uri="{FF2B5EF4-FFF2-40B4-BE49-F238E27FC236}">
                    <a16:creationId xmlns:a16="http://schemas.microsoft.com/office/drawing/2014/main" id="{5D0AEDDB-DCBE-45F7-BA07-928906DCBB86}"/>
                  </a:ext>
                </a:extLst>
              </p:cNvPr>
              <p:cNvSpPr txBox="1">
                <a:spLocks noRot="1" noChangeAspect="1" noMove="1" noResize="1" noEditPoints="1" noAdjustHandles="1" noChangeArrowheads="1" noChangeShapeType="1" noTextEdit="1"/>
              </p:cNvSpPr>
              <p:nvPr/>
            </p:nvSpPr>
            <p:spPr>
              <a:xfrm>
                <a:off x="1896616" y="2018792"/>
                <a:ext cx="680527" cy="36843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6958D71-60CB-44FB-8799-3B3F27991AF5}"/>
                  </a:ext>
                </a:extLst>
              </p:cNvPr>
              <p:cNvSpPr txBox="1"/>
              <p:nvPr/>
            </p:nvSpPr>
            <p:spPr>
              <a:xfrm>
                <a:off x="969262" y="1668155"/>
                <a:ext cx="437548" cy="3495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0" name="TextBox 19">
                <a:extLst>
                  <a:ext uri="{FF2B5EF4-FFF2-40B4-BE49-F238E27FC236}">
                    <a16:creationId xmlns:a16="http://schemas.microsoft.com/office/drawing/2014/main" id="{66958D71-60CB-44FB-8799-3B3F27991AF5}"/>
                  </a:ext>
                </a:extLst>
              </p:cNvPr>
              <p:cNvSpPr txBox="1">
                <a:spLocks noRot="1" noChangeAspect="1" noMove="1" noResize="1" noEditPoints="1" noAdjustHandles="1" noChangeArrowheads="1" noChangeShapeType="1" noTextEdit="1"/>
              </p:cNvSpPr>
              <p:nvPr/>
            </p:nvSpPr>
            <p:spPr>
              <a:xfrm>
                <a:off x="969262" y="1668155"/>
                <a:ext cx="437548" cy="34958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CCCD23-AAFD-49CB-BA88-52D3FD4DCB3C}"/>
                  </a:ext>
                </a:extLst>
              </p:cNvPr>
              <p:cNvSpPr txBox="1"/>
              <p:nvPr/>
            </p:nvSpPr>
            <p:spPr>
              <a:xfrm>
                <a:off x="966729" y="2531035"/>
                <a:ext cx="437548" cy="3472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1" name="TextBox 20">
                <a:extLst>
                  <a:ext uri="{FF2B5EF4-FFF2-40B4-BE49-F238E27FC236}">
                    <a16:creationId xmlns:a16="http://schemas.microsoft.com/office/drawing/2014/main" id="{D2CCCD23-AAFD-49CB-BA88-52D3FD4DCB3C}"/>
                  </a:ext>
                </a:extLst>
              </p:cNvPr>
              <p:cNvSpPr txBox="1">
                <a:spLocks noRot="1" noChangeAspect="1" noMove="1" noResize="1" noEditPoints="1" noAdjustHandles="1" noChangeArrowheads="1" noChangeShapeType="1" noTextEdit="1"/>
              </p:cNvSpPr>
              <p:nvPr/>
            </p:nvSpPr>
            <p:spPr>
              <a:xfrm>
                <a:off x="966729" y="2531035"/>
                <a:ext cx="437548" cy="34727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A7EDC20-4148-4421-B402-FB6DAEBE34B0}"/>
                  </a:ext>
                </a:extLst>
              </p:cNvPr>
              <p:cNvSpPr txBox="1"/>
              <p:nvPr/>
            </p:nvSpPr>
            <p:spPr>
              <a:xfrm>
                <a:off x="2661416" y="2581662"/>
                <a:ext cx="2270051" cy="3477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Node Embedding</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2" name="TextBox 21">
                <a:extLst>
                  <a:ext uri="{FF2B5EF4-FFF2-40B4-BE49-F238E27FC236}">
                    <a16:creationId xmlns:a16="http://schemas.microsoft.com/office/drawing/2014/main" id="{9A7EDC20-4148-4421-B402-FB6DAEBE34B0}"/>
                  </a:ext>
                </a:extLst>
              </p:cNvPr>
              <p:cNvSpPr txBox="1">
                <a:spLocks noRot="1" noChangeAspect="1" noMove="1" noResize="1" noEditPoints="1" noAdjustHandles="1" noChangeArrowheads="1" noChangeShapeType="1" noTextEdit="1"/>
              </p:cNvSpPr>
              <p:nvPr/>
            </p:nvSpPr>
            <p:spPr>
              <a:xfrm>
                <a:off x="2661416" y="2581662"/>
                <a:ext cx="2270051" cy="347788"/>
              </a:xfrm>
              <a:prstGeom prst="rect">
                <a:avLst/>
              </a:prstGeom>
              <a:blipFill>
                <a:blip r:embed="rId14"/>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44505F9-8C13-4652-B63D-771C13CEBA4C}"/>
                  </a:ext>
                </a:extLst>
              </p:cNvPr>
              <p:cNvSpPr txBox="1"/>
              <p:nvPr/>
            </p:nvSpPr>
            <p:spPr>
              <a:xfrm>
                <a:off x="2661416" y="1668155"/>
                <a:ext cx="437548" cy="3483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3" name="TextBox 22">
                <a:extLst>
                  <a:ext uri="{FF2B5EF4-FFF2-40B4-BE49-F238E27FC236}">
                    <a16:creationId xmlns:a16="http://schemas.microsoft.com/office/drawing/2014/main" id="{044505F9-8C13-4652-B63D-771C13CEBA4C}"/>
                  </a:ext>
                </a:extLst>
              </p:cNvPr>
              <p:cNvSpPr txBox="1">
                <a:spLocks noRot="1" noChangeAspect="1" noMove="1" noResize="1" noEditPoints="1" noAdjustHandles="1" noChangeArrowheads="1" noChangeShapeType="1" noTextEdit="1"/>
              </p:cNvSpPr>
              <p:nvPr/>
            </p:nvSpPr>
            <p:spPr>
              <a:xfrm>
                <a:off x="2661416" y="1668155"/>
                <a:ext cx="437548" cy="34830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1A29681-F187-4F96-8F9B-F2379974EBB3}"/>
                  </a:ext>
                </a:extLst>
              </p:cNvPr>
              <p:cNvSpPr txBox="1"/>
              <p:nvPr/>
            </p:nvSpPr>
            <p:spPr>
              <a:xfrm>
                <a:off x="2601815" y="2865602"/>
                <a:ext cx="2424898" cy="3477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Aggregated Message</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6" name="TextBox 25">
                <a:extLst>
                  <a:ext uri="{FF2B5EF4-FFF2-40B4-BE49-F238E27FC236}">
                    <a16:creationId xmlns:a16="http://schemas.microsoft.com/office/drawing/2014/main" id="{11A29681-F187-4F96-8F9B-F2379974EBB3}"/>
                  </a:ext>
                </a:extLst>
              </p:cNvPr>
              <p:cNvSpPr txBox="1">
                <a:spLocks noRot="1" noChangeAspect="1" noMove="1" noResize="1" noEditPoints="1" noAdjustHandles="1" noChangeArrowheads="1" noChangeShapeType="1" noTextEdit="1"/>
              </p:cNvSpPr>
              <p:nvPr/>
            </p:nvSpPr>
            <p:spPr>
              <a:xfrm>
                <a:off x="2601815" y="2865602"/>
                <a:ext cx="2424898" cy="347788"/>
              </a:xfrm>
              <a:prstGeom prst="rect">
                <a:avLst/>
              </a:prstGeom>
              <a:blipFill>
                <a:blip r:embed="rId16"/>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CAF2AE6-274E-4EE1-A5F5-75284F23A798}"/>
                  </a:ext>
                </a:extLst>
              </p:cNvPr>
              <p:cNvSpPr txBox="1"/>
              <p:nvPr/>
            </p:nvSpPr>
            <p:spPr>
              <a:xfrm>
                <a:off x="5020056" y="3980705"/>
                <a:ext cx="1046761" cy="34778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𝛾</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28" name="TextBox 27">
                <a:extLst>
                  <a:ext uri="{FF2B5EF4-FFF2-40B4-BE49-F238E27FC236}">
                    <a16:creationId xmlns:a16="http://schemas.microsoft.com/office/drawing/2014/main" id="{ACAF2AE6-274E-4EE1-A5F5-75284F23A798}"/>
                  </a:ext>
                </a:extLst>
              </p:cNvPr>
              <p:cNvSpPr txBox="1">
                <a:spLocks noRot="1" noChangeAspect="1" noMove="1" noResize="1" noEditPoints="1" noAdjustHandles="1" noChangeArrowheads="1" noChangeShapeType="1" noTextEdit="1"/>
              </p:cNvSpPr>
              <p:nvPr/>
            </p:nvSpPr>
            <p:spPr>
              <a:xfrm>
                <a:off x="5020056" y="3980705"/>
                <a:ext cx="1046761" cy="347788"/>
              </a:xfrm>
              <a:prstGeom prst="rect">
                <a:avLst/>
              </a:prstGeom>
              <a:blipFill>
                <a:blip r:embed="rId17"/>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75EC3A4-3A73-4C8F-A150-A1D5FC3C0E07}"/>
                  </a:ext>
                </a:extLst>
              </p:cNvPr>
              <p:cNvSpPr txBox="1"/>
              <p:nvPr/>
            </p:nvSpPr>
            <p:spPr>
              <a:xfrm>
                <a:off x="3256551" y="3718861"/>
                <a:ext cx="369636" cy="34778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1" name="TextBox 30">
                <a:extLst>
                  <a:ext uri="{FF2B5EF4-FFF2-40B4-BE49-F238E27FC236}">
                    <a16:creationId xmlns:a16="http://schemas.microsoft.com/office/drawing/2014/main" id="{975EC3A4-3A73-4C8F-A150-A1D5FC3C0E07}"/>
                  </a:ext>
                </a:extLst>
              </p:cNvPr>
              <p:cNvSpPr txBox="1">
                <a:spLocks noRot="1" noChangeAspect="1" noMove="1" noResize="1" noEditPoints="1" noAdjustHandles="1" noChangeArrowheads="1" noChangeShapeType="1" noTextEdit="1"/>
              </p:cNvSpPr>
              <p:nvPr/>
            </p:nvSpPr>
            <p:spPr>
              <a:xfrm>
                <a:off x="3256551" y="3718861"/>
                <a:ext cx="369636" cy="34778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EA07A04-CA41-4D32-83CA-6707A091926C}"/>
                  </a:ext>
                </a:extLst>
              </p:cNvPr>
              <p:cNvSpPr txBox="1"/>
              <p:nvPr/>
            </p:nvSpPr>
            <p:spPr>
              <a:xfrm>
                <a:off x="9312413" y="3478597"/>
                <a:ext cx="40057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5" name="TextBox 34">
                <a:extLst>
                  <a:ext uri="{FF2B5EF4-FFF2-40B4-BE49-F238E27FC236}">
                    <a16:creationId xmlns:a16="http://schemas.microsoft.com/office/drawing/2014/main" id="{CEA07A04-CA41-4D32-83CA-6707A091926C}"/>
                  </a:ext>
                </a:extLst>
              </p:cNvPr>
              <p:cNvSpPr txBox="1">
                <a:spLocks noRot="1" noChangeAspect="1" noMove="1" noResize="1" noEditPoints="1" noAdjustHandles="1" noChangeArrowheads="1" noChangeShapeType="1" noTextEdit="1"/>
              </p:cNvSpPr>
              <p:nvPr/>
            </p:nvSpPr>
            <p:spPr>
              <a:xfrm>
                <a:off x="9312413" y="3478597"/>
                <a:ext cx="400572" cy="338554"/>
              </a:xfrm>
              <a:prstGeom prst="rect">
                <a:avLst/>
              </a:prstGeom>
              <a:blipFill>
                <a:blip r:embed="rId19"/>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B6C8694-844C-4181-B19E-9415D02DE535}"/>
                  </a:ext>
                </a:extLst>
              </p:cNvPr>
              <p:cNvSpPr txBox="1"/>
              <p:nvPr/>
            </p:nvSpPr>
            <p:spPr>
              <a:xfrm>
                <a:off x="7465371" y="3478597"/>
                <a:ext cx="40701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6" name="TextBox 35">
                <a:extLst>
                  <a:ext uri="{FF2B5EF4-FFF2-40B4-BE49-F238E27FC236}">
                    <a16:creationId xmlns:a16="http://schemas.microsoft.com/office/drawing/2014/main" id="{7B6C8694-844C-4181-B19E-9415D02DE535}"/>
                  </a:ext>
                </a:extLst>
              </p:cNvPr>
              <p:cNvSpPr txBox="1">
                <a:spLocks noRot="1" noChangeAspect="1" noMove="1" noResize="1" noEditPoints="1" noAdjustHandles="1" noChangeArrowheads="1" noChangeShapeType="1" noTextEdit="1"/>
              </p:cNvSpPr>
              <p:nvPr/>
            </p:nvSpPr>
            <p:spPr>
              <a:xfrm>
                <a:off x="7465371" y="3478597"/>
                <a:ext cx="407012" cy="338554"/>
              </a:xfrm>
              <a:prstGeom prst="rect">
                <a:avLst/>
              </a:prstGeom>
              <a:blipFill>
                <a:blip r:embed="rId20"/>
                <a:stretch>
                  <a:fillRect l="-1515" r="-1515"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BC70258-2E9C-40D1-A978-477B8BE85812}"/>
                  </a:ext>
                </a:extLst>
              </p:cNvPr>
              <p:cNvSpPr txBox="1"/>
              <p:nvPr/>
            </p:nvSpPr>
            <p:spPr>
              <a:xfrm>
                <a:off x="8744895" y="3478597"/>
                <a:ext cx="253659"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7" name="TextBox 36">
                <a:extLst>
                  <a:ext uri="{FF2B5EF4-FFF2-40B4-BE49-F238E27FC236}">
                    <a16:creationId xmlns:a16="http://schemas.microsoft.com/office/drawing/2014/main" id="{5BC70258-2E9C-40D1-A978-477B8BE85812}"/>
                  </a:ext>
                </a:extLst>
              </p:cNvPr>
              <p:cNvSpPr txBox="1">
                <a:spLocks noRot="1" noChangeAspect="1" noMove="1" noResize="1" noEditPoints="1" noAdjustHandles="1" noChangeArrowheads="1" noChangeShapeType="1" noTextEdit="1"/>
              </p:cNvSpPr>
              <p:nvPr/>
            </p:nvSpPr>
            <p:spPr>
              <a:xfrm>
                <a:off x="8744895" y="3478597"/>
                <a:ext cx="253659" cy="338554"/>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8ADECA1-2C7C-438D-A0C7-78A094260B16}"/>
                  </a:ext>
                </a:extLst>
              </p:cNvPr>
              <p:cNvSpPr txBox="1"/>
              <p:nvPr/>
            </p:nvSpPr>
            <p:spPr>
              <a:xfrm>
                <a:off x="8893682" y="3455066"/>
                <a:ext cx="654282" cy="36843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1,2 </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8" name="TextBox 37">
                <a:extLst>
                  <a:ext uri="{FF2B5EF4-FFF2-40B4-BE49-F238E27FC236}">
                    <a16:creationId xmlns:a16="http://schemas.microsoft.com/office/drawing/2014/main" id="{88ADECA1-2C7C-438D-A0C7-78A094260B16}"/>
                  </a:ext>
                </a:extLst>
              </p:cNvPr>
              <p:cNvSpPr txBox="1">
                <a:spLocks noRot="1" noChangeAspect="1" noMove="1" noResize="1" noEditPoints="1" noAdjustHandles="1" noChangeArrowheads="1" noChangeShapeType="1" noTextEdit="1"/>
              </p:cNvSpPr>
              <p:nvPr/>
            </p:nvSpPr>
            <p:spPr>
              <a:xfrm>
                <a:off x="8893682" y="3455066"/>
                <a:ext cx="654282" cy="368434"/>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510CD3A-0610-4001-9E12-498CD101E31F}"/>
                  </a:ext>
                </a:extLst>
              </p:cNvPr>
              <p:cNvSpPr txBox="1"/>
              <p:nvPr/>
            </p:nvSpPr>
            <p:spPr>
              <a:xfrm>
                <a:off x="8028298" y="3463036"/>
                <a:ext cx="654282" cy="3477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39" name="TextBox 38">
                <a:extLst>
                  <a:ext uri="{FF2B5EF4-FFF2-40B4-BE49-F238E27FC236}">
                    <a16:creationId xmlns:a16="http://schemas.microsoft.com/office/drawing/2014/main" id="{4510CD3A-0610-4001-9E12-498CD101E31F}"/>
                  </a:ext>
                </a:extLst>
              </p:cNvPr>
              <p:cNvSpPr txBox="1">
                <a:spLocks noRot="1" noChangeAspect="1" noMove="1" noResize="1" noEditPoints="1" noAdjustHandles="1" noChangeArrowheads="1" noChangeShapeType="1" noTextEdit="1"/>
              </p:cNvSpPr>
              <p:nvPr/>
            </p:nvSpPr>
            <p:spPr>
              <a:xfrm>
                <a:off x="8028298" y="3463036"/>
                <a:ext cx="654282" cy="347788"/>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A853B50-5132-44B8-A041-325A56001238}"/>
                  </a:ext>
                </a:extLst>
              </p:cNvPr>
              <p:cNvSpPr txBox="1"/>
              <p:nvPr/>
            </p:nvSpPr>
            <p:spPr>
              <a:xfrm>
                <a:off x="9312413" y="3987808"/>
                <a:ext cx="40057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2" name="TextBox 41">
                <a:extLst>
                  <a:ext uri="{FF2B5EF4-FFF2-40B4-BE49-F238E27FC236}">
                    <a16:creationId xmlns:a16="http://schemas.microsoft.com/office/drawing/2014/main" id="{5A853B50-5132-44B8-A041-325A56001238}"/>
                  </a:ext>
                </a:extLst>
              </p:cNvPr>
              <p:cNvSpPr txBox="1">
                <a:spLocks noRot="1" noChangeAspect="1" noMove="1" noResize="1" noEditPoints="1" noAdjustHandles="1" noChangeArrowheads="1" noChangeShapeType="1" noTextEdit="1"/>
              </p:cNvSpPr>
              <p:nvPr/>
            </p:nvSpPr>
            <p:spPr>
              <a:xfrm>
                <a:off x="9312413" y="3987808"/>
                <a:ext cx="400572" cy="338554"/>
              </a:xfrm>
              <a:prstGeom prst="rect">
                <a:avLst/>
              </a:prstGeom>
              <a:blipFill>
                <a:blip r:embed="rId24"/>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FFAFBCC-7997-480A-BCDA-B467C07479EA}"/>
                  </a:ext>
                </a:extLst>
              </p:cNvPr>
              <p:cNvSpPr txBox="1"/>
              <p:nvPr/>
            </p:nvSpPr>
            <p:spPr>
              <a:xfrm>
                <a:off x="7465371" y="3987808"/>
                <a:ext cx="40701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3" name="TextBox 42">
                <a:extLst>
                  <a:ext uri="{FF2B5EF4-FFF2-40B4-BE49-F238E27FC236}">
                    <a16:creationId xmlns:a16="http://schemas.microsoft.com/office/drawing/2014/main" id="{8FFAFBCC-7997-480A-BCDA-B467C07479EA}"/>
                  </a:ext>
                </a:extLst>
              </p:cNvPr>
              <p:cNvSpPr txBox="1">
                <a:spLocks noRot="1" noChangeAspect="1" noMove="1" noResize="1" noEditPoints="1" noAdjustHandles="1" noChangeArrowheads="1" noChangeShapeType="1" noTextEdit="1"/>
              </p:cNvSpPr>
              <p:nvPr/>
            </p:nvSpPr>
            <p:spPr>
              <a:xfrm>
                <a:off x="7465371" y="3987808"/>
                <a:ext cx="407012" cy="338554"/>
              </a:xfrm>
              <a:prstGeom prst="rect">
                <a:avLst/>
              </a:prstGeom>
              <a:blipFill>
                <a:blip r:embed="rId25"/>
                <a:stretch>
                  <a:fillRect l="-1515" r="-1515"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ABE1DCE-3DF4-4C18-A487-DEF9FF626427}"/>
                  </a:ext>
                </a:extLst>
              </p:cNvPr>
              <p:cNvSpPr txBox="1"/>
              <p:nvPr/>
            </p:nvSpPr>
            <p:spPr>
              <a:xfrm>
                <a:off x="8744895" y="3987808"/>
                <a:ext cx="253659"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4" name="TextBox 43">
                <a:extLst>
                  <a:ext uri="{FF2B5EF4-FFF2-40B4-BE49-F238E27FC236}">
                    <a16:creationId xmlns:a16="http://schemas.microsoft.com/office/drawing/2014/main" id="{EABE1DCE-3DF4-4C18-A487-DEF9FF626427}"/>
                  </a:ext>
                </a:extLst>
              </p:cNvPr>
              <p:cNvSpPr txBox="1">
                <a:spLocks noRot="1" noChangeAspect="1" noMove="1" noResize="1" noEditPoints="1" noAdjustHandles="1" noChangeArrowheads="1" noChangeShapeType="1" noTextEdit="1"/>
              </p:cNvSpPr>
              <p:nvPr/>
            </p:nvSpPr>
            <p:spPr>
              <a:xfrm>
                <a:off x="8744895" y="3987808"/>
                <a:ext cx="253659" cy="338554"/>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DD82FAE-BA31-4836-868F-57F44CC98A90}"/>
                  </a:ext>
                </a:extLst>
              </p:cNvPr>
              <p:cNvSpPr txBox="1"/>
              <p:nvPr/>
            </p:nvSpPr>
            <p:spPr>
              <a:xfrm>
                <a:off x="8893682" y="3964276"/>
                <a:ext cx="654282" cy="36843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1,3 </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5" name="TextBox 44">
                <a:extLst>
                  <a:ext uri="{FF2B5EF4-FFF2-40B4-BE49-F238E27FC236}">
                    <a16:creationId xmlns:a16="http://schemas.microsoft.com/office/drawing/2014/main" id="{6DD82FAE-BA31-4836-868F-57F44CC98A90}"/>
                  </a:ext>
                </a:extLst>
              </p:cNvPr>
              <p:cNvSpPr txBox="1">
                <a:spLocks noRot="1" noChangeAspect="1" noMove="1" noResize="1" noEditPoints="1" noAdjustHandles="1" noChangeArrowheads="1" noChangeShapeType="1" noTextEdit="1"/>
              </p:cNvSpPr>
              <p:nvPr/>
            </p:nvSpPr>
            <p:spPr>
              <a:xfrm>
                <a:off x="8893682" y="3964276"/>
                <a:ext cx="654282" cy="368434"/>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7EC6C21-511A-48A9-B6AF-89442031804F}"/>
                  </a:ext>
                </a:extLst>
              </p:cNvPr>
              <p:cNvSpPr txBox="1"/>
              <p:nvPr/>
            </p:nvSpPr>
            <p:spPr>
              <a:xfrm>
                <a:off x="8028298" y="3972247"/>
                <a:ext cx="654282" cy="3477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6" name="TextBox 45">
                <a:extLst>
                  <a:ext uri="{FF2B5EF4-FFF2-40B4-BE49-F238E27FC236}">
                    <a16:creationId xmlns:a16="http://schemas.microsoft.com/office/drawing/2014/main" id="{47EC6C21-511A-48A9-B6AF-89442031804F}"/>
                  </a:ext>
                </a:extLst>
              </p:cNvPr>
              <p:cNvSpPr txBox="1">
                <a:spLocks noRot="1" noChangeAspect="1" noMove="1" noResize="1" noEditPoints="1" noAdjustHandles="1" noChangeArrowheads="1" noChangeShapeType="1" noTextEdit="1"/>
              </p:cNvSpPr>
              <p:nvPr/>
            </p:nvSpPr>
            <p:spPr>
              <a:xfrm>
                <a:off x="8028298" y="3972247"/>
                <a:ext cx="654282" cy="347788"/>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93A2FF3-284D-4137-B264-60D062070A5F}"/>
                  </a:ext>
                </a:extLst>
              </p:cNvPr>
              <p:cNvSpPr txBox="1"/>
              <p:nvPr/>
            </p:nvSpPr>
            <p:spPr>
              <a:xfrm>
                <a:off x="9307067" y="4526742"/>
                <a:ext cx="40057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49" name="TextBox 48">
                <a:extLst>
                  <a:ext uri="{FF2B5EF4-FFF2-40B4-BE49-F238E27FC236}">
                    <a16:creationId xmlns:a16="http://schemas.microsoft.com/office/drawing/2014/main" id="{E93A2FF3-284D-4137-B264-60D062070A5F}"/>
                  </a:ext>
                </a:extLst>
              </p:cNvPr>
              <p:cNvSpPr txBox="1">
                <a:spLocks noRot="1" noChangeAspect="1" noMove="1" noResize="1" noEditPoints="1" noAdjustHandles="1" noChangeArrowheads="1" noChangeShapeType="1" noTextEdit="1"/>
              </p:cNvSpPr>
              <p:nvPr/>
            </p:nvSpPr>
            <p:spPr>
              <a:xfrm>
                <a:off x="9307067" y="4526742"/>
                <a:ext cx="400572" cy="338554"/>
              </a:xfrm>
              <a:prstGeom prst="rect">
                <a:avLst/>
              </a:prstGeom>
              <a:blipFill>
                <a:blip r:embed="rId29"/>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692E078-69C5-40E2-9164-F022AAAEF46B}"/>
                  </a:ext>
                </a:extLst>
              </p:cNvPr>
              <p:cNvSpPr txBox="1"/>
              <p:nvPr/>
            </p:nvSpPr>
            <p:spPr>
              <a:xfrm>
                <a:off x="7460025" y="4526742"/>
                <a:ext cx="40701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0" name="TextBox 49">
                <a:extLst>
                  <a:ext uri="{FF2B5EF4-FFF2-40B4-BE49-F238E27FC236}">
                    <a16:creationId xmlns:a16="http://schemas.microsoft.com/office/drawing/2014/main" id="{7692E078-69C5-40E2-9164-F022AAAEF46B}"/>
                  </a:ext>
                </a:extLst>
              </p:cNvPr>
              <p:cNvSpPr txBox="1">
                <a:spLocks noRot="1" noChangeAspect="1" noMove="1" noResize="1" noEditPoints="1" noAdjustHandles="1" noChangeArrowheads="1" noChangeShapeType="1" noTextEdit="1"/>
              </p:cNvSpPr>
              <p:nvPr/>
            </p:nvSpPr>
            <p:spPr>
              <a:xfrm>
                <a:off x="7460025" y="4526742"/>
                <a:ext cx="407012" cy="338554"/>
              </a:xfrm>
              <a:prstGeom prst="rect">
                <a:avLst/>
              </a:prstGeom>
              <a:blipFill>
                <a:blip r:embed="rId30"/>
                <a:stretch>
                  <a:fillRect l="-1493"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964622C-2EFA-463A-90FB-32906F552336}"/>
                  </a:ext>
                </a:extLst>
              </p:cNvPr>
              <p:cNvSpPr txBox="1"/>
              <p:nvPr/>
            </p:nvSpPr>
            <p:spPr>
              <a:xfrm>
                <a:off x="8739549" y="4526742"/>
                <a:ext cx="253659"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1" name="TextBox 50">
                <a:extLst>
                  <a:ext uri="{FF2B5EF4-FFF2-40B4-BE49-F238E27FC236}">
                    <a16:creationId xmlns:a16="http://schemas.microsoft.com/office/drawing/2014/main" id="{6964622C-2EFA-463A-90FB-32906F552336}"/>
                  </a:ext>
                </a:extLst>
              </p:cNvPr>
              <p:cNvSpPr txBox="1">
                <a:spLocks noRot="1" noChangeAspect="1" noMove="1" noResize="1" noEditPoints="1" noAdjustHandles="1" noChangeArrowheads="1" noChangeShapeType="1" noTextEdit="1"/>
              </p:cNvSpPr>
              <p:nvPr/>
            </p:nvSpPr>
            <p:spPr>
              <a:xfrm>
                <a:off x="8739549" y="4526742"/>
                <a:ext cx="253659" cy="338554"/>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CEED993-12B8-4ABC-9AEF-DD835D885EBC}"/>
                  </a:ext>
                </a:extLst>
              </p:cNvPr>
              <p:cNvSpPr txBox="1"/>
              <p:nvPr/>
            </p:nvSpPr>
            <p:spPr>
              <a:xfrm>
                <a:off x="8888336" y="4503212"/>
                <a:ext cx="654282" cy="3679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1,4 </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2" name="TextBox 51">
                <a:extLst>
                  <a:ext uri="{FF2B5EF4-FFF2-40B4-BE49-F238E27FC236}">
                    <a16:creationId xmlns:a16="http://schemas.microsoft.com/office/drawing/2014/main" id="{3CEED993-12B8-4ABC-9AEF-DD835D885EBC}"/>
                  </a:ext>
                </a:extLst>
              </p:cNvPr>
              <p:cNvSpPr txBox="1">
                <a:spLocks noRot="1" noChangeAspect="1" noMove="1" noResize="1" noEditPoints="1" noAdjustHandles="1" noChangeArrowheads="1" noChangeShapeType="1" noTextEdit="1"/>
              </p:cNvSpPr>
              <p:nvPr/>
            </p:nvSpPr>
            <p:spPr>
              <a:xfrm>
                <a:off x="8888336" y="4503212"/>
                <a:ext cx="654282" cy="367921"/>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9339997-9900-4081-A30D-F98C8EA139A0}"/>
                  </a:ext>
                </a:extLst>
              </p:cNvPr>
              <p:cNvSpPr txBox="1"/>
              <p:nvPr/>
            </p:nvSpPr>
            <p:spPr>
              <a:xfrm>
                <a:off x="8022952" y="4511182"/>
                <a:ext cx="654282" cy="3477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 </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3" name="TextBox 52">
                <a:extLst>
                  <a:ext uri="{FF2B5EF4-FFF2-40B4-BE49-F238E27FC236}">
                    <a16:creationId xmlns:a16="http://schemas.microsoft.com/office/drawing/2014/main" id="{F9339997-9900-4081-A30D-F98C8EA139A0}"/>
                  </a:ext>
                </a:extLst>
              </p:cNvPr>
              <p:cNvSpPr txBox="1">
                <a:spLocks noRot="1" noChangeAspect="1" noMove="1" noResize="1" noEditPoints="1" noAdjustHandles="1" noChangeArrowheads="1" noChangeShapeType="1" noTextEdit="1"/>
              </p:cNvSpPr>
              <p:nvPr/>
            </p:nvSpPr>
            <p:spPr>
              <a:xfrm>
                <a:off x="8022952" y="4511182"/>
                <a:ext cx="654282" cy="347788"/>
              </a:xfrm>
              <a:prstGeom prst="rect">
                <a:avLst/>
              </a:prstGeom>
              <a:blipFill>
                <a:blip r:embed="rId33"/>
                <a:stretch>
                  <a:fillRect/>
                </a:stretch>
              </a:blipFill>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A034613A-6739-49CF-BA24-2C86B5248551}"/>
              </a:ext>
            </a:extLst>
          </p:cNvPr>
          <p:cNvCxnSpPr>
            <a:cxnSpLocks/>
            <a:stCxn id="96" idx="3"/>
            <a:endCxn id="55" idx="1"/>
          </p:cNvCxnSpPr>
          <p:nvPr/>
        </p:nvCxnSpPr>
        <p:spPr>
          <a:xfrm flipV="1">
            <a:off x="2199607" y="4372363"/>
            <a:ext cx="396279" cy="0"/>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AD64B8E-4648-454D-BB4B-2454EE276A8E}"/>
                  </a:ext>
                </a:extLst>
              </p:cNvPr>
              <p:cNvSpPr txBox="1"/>
              <p:nvPr/>
            </p:nvSpPr>
            <p:spPr>
              <a:xfrm>
                <a:off x="2595885" y="4203086"/>
                <a:ext cx="555056" cy="338554"/>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𝒜</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m:t>
                      </m:r>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5" name="TextBox 54">
                <a:extLst>
                  <a:ext uri="{FF2B5EF4-FFF2-40B4-BE49-F238E27FC236}">
                    <a16:creationId xmlns:a16="http://schemas.microsoft.com/office/drawing/2014/main" id="{8AD64B8E-4648-454D-BB4B-2454EE276A8E}"/>
                  </a:ext>
                </a:extLst>
              </p:cNvPr>
              <p:cNvSpPr txBox="1">
                <a:spLocks noRot="1" noChangeAspect="1" noMove="1" noResize="1" noEditPoints="1" noAdjustHandles="1" noChangeArrowheads="1" noChangeShapeType="1" noTextEdit="1"/>
              </p:cNvSpPr>
              <p:nvPr/>
            </p:nvSpPr>
            <p:spPr>
              <a:xfrm>
                <a:off x="2595885" y="4203086"/>
                <a:ext cx="555056" cy="338554"/>
              </a:xfrm>
              <a:prstGeom prst="rect">
                <a:avLst/>
              </a:prstGeom>
              <a:blipFill>
                <a:blip r:embed="rId34"/>
                <a:stretch>
                  <a:fillRect l="-1099" r="-4396" b="-8929"/>
                </a:stretch>
              </a:blipFill>
            </p:spPr>
            <p:txBody>
              <a:bodyPr/>
              <a:lstStyle/>
              <a:p>
                <a:r>
                  <a:rPr lang="en-US">
                    <a:noFill/>
                  </a:rPr>
                  <a:t> </a:t>
                </a:r>
              </a:p>
            </p:txBody>
          </p:sp>
        </mc:Fallback>
      </mc:AlternateContent>
      <p:cxnSp>
        <p:nvCxnSpPr>
          <p:cNvPr id="57" name="Connector: Elbow 56">
            <a:extLst>
              <a:ext uri="{FF2B5EF4-FFF2-40B4-BE49-F238E27FC236}">
                <a16:creationId xmlns:a16="http://schemas.microsoft.com/office/drawing/2014/main" id="{BF6A3F64-8DE3-4F9E-B8A5-CBAA47E57E41}"/>
              </a:ext>
            </a:extLst>
          </p:cNvPr>
          <p:cNvCxnSpPr>
            <a:cxnSpLocks/>
            <a:stCxn id="36" idx="1"/>
            <a:endCxn id="50" idx="1"/>
          </p:cNvCxnSpPr>
          <p:nvPr/>
        </p:nvCxnSpPr>
        <p:spPr>
          <a:xfrm rot="10800000" flipV="1">
            <a:off x="7460025" y="3647874"/>
            <a:ext cx="5346" cy="1048145"/>
          </a:xfrm>
          <a:prstGeom prst="bentConnector3">
            <a:avLst>
              <a:gd name="adj1" fmla="val 4376094"/>
            </a:avLst>
          </a:prstGeom>
          <a:noFill/>
          <a:ln w="6350" cap="flat" cmpd="sng" algn="ctr">
            <a:solidFill>
              <a:sysClr val="windowText" lastClr="000000"/>
            </a:solidFill>
            <a:prstDash val="solid"/>
            <a:miter lim="800000"/>
            <a:headEnd type="triangle" w="med" len="med"/>
            <a:tailEnd type="triangle" w="med" len="med"/>
          </a:ln>
          <a:effectLst/>
        </p:spPr>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13B270B-74E7-460F-91D8-C052A237FA29}"/>
                  </a:ext>
                </a:extLst>
              </p:cNvPr>
              <p:cNvSpPr txBox="1"/>
              <p:nvPr/>
            </p:nvSpPr>
            <p:spPr>
              <a:xfrm>
                <a:off x="1234191" y="3664293"/>
                <a:ext cx="774165" cy="34830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8" name="TextBox 57">
                <a:extLst>
                  <a:ext uri="{FF2B5EF4-FFF2-40B4-BE49-F238E27FC236}">
                    <a16:creationId xmlns:a16="http://schemas.microsoft.com/office/drawing/2014/main" id="{613B270B-74E7-460F-91D8-C052A237FA29}"/>
                  </a:ext>
                </a:extLst>
              </p:cNvPr>
              <p:cNvSpPr txBox="1">
                <a:spLocks noRot="1" noChangeAspect="1" noMove="1" noResize="1" noEditPoints="1" noAdjustHandles="1" noChangeArrowheads="1" noChangeShapeType="1" noTextEdit="1"/>
              </p:cNvSpPr>
              <p:nvPr/>
            </p:nvSpPr>
            <p:spPr>
              <a:xfrm>
                <a:off x="1234191" y="3664293"/>
                <a:ext cx="774165" cy="348300"/>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9BBCCFA-F7F0-4FC9-98EF-FC909D6D6AA6}"/>
                  </a:ext>
                </a:extLst>
              </p:cNvPr>
              <p:cNvSpPr txBox="1"/>
              <p:nvPr/>
            </p:nvSpPr>
            <p:spPr>
              <a:xfrm>
                <a:off x="1225786" y="4153813"/>
                <a:ext cx="774165" cy="34958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59" name="TextBox 58">
                <a:extLst>
                  <a:ext uri="{FF2B5EF4-FFF2-40B4-BE49-F238E27FC236}">
                    <a16:creationId xmlns:a16="http://schemas.microsoft.com/office/drawing/2014/main" id="{39BBCCFA-F7F0-4FC9-98EF-FC909D6D6AA6}"/>
                  </a:ext>
                </a:extLst>
              </p:cNvPr>
              <p:cNvSpPr txBox="1">
                <a:spLocks noRot="1" noChangeAspect="1" noMove="1" noResize="1" noEditPoints="1" noAdjustHandles="1" noChangeArrowheads="1" noChangeShapeType="1" noTextEdit="1"/>
              </p:cNvSpPr>
              <p:nvPr/>
            </p:nvSpPr>
            <p:spPr>
              <a:xfrm>
                <a:off x="1225786" y="4153813"/>
                <a:ext cx="774165" cy="349583"/>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3877EA7-CE16-43A7-ACD3-5A19ED8E6856}"/>
                  </a:ext>
                </a:extLst>
              </p:cNvPr>
              <p:cNvSpPr txBox="1"/>
              <p:nvPr/>
            </p:nvSpPr>
            <p:spPr>
              <a:xfrm>
                <a:off x="1213391" y="4594918"/>
                <a:ext cx="774165" cy="3477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0" name="TextBox 59">
                <a:extLst>
                  <a:ext uri="{FF2B5EF4-FFF2-40B4-BE49-F238E27FC236}">
                    <a16:creationId xmlns:a16="http://schemas.microsoft.com/office/drawing/2014/main" id="{D3877EA7-CE16-43A7-ACD3-5A19ED8E6856}"/>
                  </a:ext>
                </a:extLst>
              </p:cNvPr>
              <p:cNvSpPr txBox="1">
                <a:spLocks noRot="1" noChangeAspect="1" noMove="1" noResize="1" noEditPoints="1" noAdjustHandles="1" noChangeArrowheads="1" noChangeShapeType="1" noTextEdit="1"/>
              </p:cNvSpPr>
              <p:nvPr/>
            </p:nvSpPr>
            <p:spPr>
              <a:xfrm>
                <a:off x="1213391" y="4594918"/>
                <a:ext cx="774165" cy="347788"/>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34C5592-AA9C-4C14-A5A3-05D024643D68}"/>
                  </a:ext>
                </a:extLst>
              </p:cNvPr>
              <p:cNvSpPr txBox="1"/>
              <p:nvPr/>
            </p:nvSpPr>
            <p:spPr>
              <a:xfrm>
                <a:off x="3095534" y="4034978"/>
                <a:ext cx="728416" cy="3477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1" name="TextBox 60">
                <a:extLst>
                  <a:ext uri="{FF2B5EF4-FFF2-40B4-BE49-F238E27FC236}">
                    <a16:creationId xmlns:a16="http://schemas.microsoft.com/office/drawing/2014/main" id="{034C5592-AA9C-4C14-A5A3-05D024643D68}"/>
                  </a:ext>
                </a:extLst>
              </p:cNvPr>
              <p:cNvSpPr txBox="1">
                <a:spLocks noRot="1" noChangeAspect="1" noMove="1" noResize="1" noEditPoints="1" noAdjustHandles="1" noChangeArrowheads="1" noChangeShapeType="1" noTextEdit="1"/>
              </p:cNvSpPr>
              <p:nvPr/>
            </p:nvSpPr>
            <p:spPr>
              <a:xfrm>
                <a:off x="3095534" y="4034978"/>
                <a:ext cx="728416" cy="347788"/>
              </a:xfrm>
              <a:prstGeom prst="rect">
                <a:avLst/>
              </a:prstGeom>
              <a:blipFill>
                <a:blip r:embed="rId38"/>
                <a:stretch>
                  <a:fillRect/>
                </a:stretch>
              </a:blipFill>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523C44AB-3EE6-48DE-9DA0-EE8270644D6B}"/>
              </a:ext>
            </a:extLst>
          </p:cNvPr>
          <p:cNvCxnSpPr>
            <a:cxnSpLocks/>
            <a:stCxn id="28" idx="3"/>
          </p:cNvCxnSpPr>
          <p:nvPr/>
        </p:nvCxnSpPr>
        <p:spPr>
          <a:xfrm>
            <a:off x="6066817" y="4154599"/>
            <a:ext cx="347769" cy="0"/>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3A5C6B3-89E7-46A7-99FB-9519B77393A3}"/>
                  </a:ext>
                </a:extLst>
              </p:cNvPr>
              <p:cNvSpPr txBox="1"/>
              <p:nvPr/>
            </p:nvSpPr>
            <p:spPr>
              <a:xfrm>
                <a:off x="6291291" y="3980705"/>
                <a:ext cx="856676" cy="34778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64" name="TextBox 63">
                <a:extLst>
                  <a:ext uri="{FF2B5EF4-FFF2-40B4-BE49-F238E27FC236}">
                    <a16:creationId xmlns:a16="http://schemas.microsoft.com/office/drawing/2014/main" id="{23A5C6B3-89E7-46A7-99FB-9519B77393A3}"/>
                  </a:ext>
                </a:extLst>
              </p:cNvPr>
              <p:cNvSpPr txBox="1">
                <a:spLocks noRot="1" noChangeAspect="1" noMove="1" noResize="1" noEditPoints="1" noAdjustHandles="1" noChangeArrowheads="1" noChangeShapeType="1" noTextEdit="1"/>
              </p:cNvSpPr>
              <p:nvPr/>
            </p:nvSpPr>
            <p:spPr>
              <a:xfrm>
                <a:off x="6291291" y="3980705"/>
                <a:ext cx="856676" cy="347788"/>
              </a:xfrm>
              <a:prstGeom prst="rect">
                <a:avLst/>
              </a:prstGeom>
              <a:blipFill>
                <a:blip r:embed="rId39"/>
                <a:stretch>
                  <a:fillRect/>
                </a:stretch>
              </a:blipFill>
            </p:spPr>
            <p:txBody>
              <a:bodyPr/>
              <a:lstStyle/>
              <a:p>
                <a:r>
                  <a:rPr lang="en-US">
                    <a:noFill/>
                  </a:rPr>
                  <a:t> </a:t>
                </a:r>
              </a:p>
            </p:txBody>
          </p:sp>
        </mc:Fallback>
      </mc:AlternateContent>
      <p:sp>
        <p:nvSpPr>
          <p:cNvPr id="66" name="Oval 65">
            <a:extLst>
              <a:ext uri="{FF2B5EF4-FFF2-40B4-BE49-F238E27FC236}">
                <a16:creationId xmlns:a16="http://schemas.microsoft.com/office/drawing/2014/main" id="{8DDC62B8-EC08-4237-B457-6452FD5AF121}"/>
              </a:ext>
            </a:extLst>
          </p:cNvPr>
          <p:cNvSpPr/>
          <p:nvPr/>
        </p:nvSpPr>
        <p:spPr>
          <a:xfrm>
            <a:off x="7812736" y="1731010"/>
            <a:ext cx="327126" cy="32712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5DB35C5A-6383-455D-AB60-0750D5C7C992}"/>
              </a:ext>
            </a:extLst>
          </p:cNvPr>
          <p:cNvSpPr/>
          <p:nvPr/>
        </p:nvSpPr>
        <p:spPr>
          <a:xfrm>
            <a:off x="7812736" y="2600318"/>
            <a:ext cx="327126" cy="32712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11A149BB-1EE5-4216-814A-F598206BBF0A}"/>
              </a:ext>
            </a:extLst>
          </p:cNvPr>
          <p:cNvSpPr/>
          <p:nvPr/>
        </p:nvSpPr>
        <p:spPr>
          <a:xfrm>
            <a:off x="8884982" y="1731010"/>
            <a:ext cx="327126" cy="32712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CB17A9E0-DEF4-49DA-892E-A957216263DE}"/>
              </a:ext>
            </a:extLst>
          </p:cNvPr>
          <p:cNvSpPr/>
          <p:nvPr/>
        </p:nvSpPr>
        <p:spPr>
          <a:xfrm>
            <a:off x="8884982" y="2600318"/>
            <a:ext cx="327126" cy="327126"/>
          </a:xfrm>
          <a:prstGeom prst="ellipse">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0" name="Straight Arrow Connector 69">
            <a:extLst>
              <a:ext uri="{FF2B5EF4-FFF2-40B4-BE49-F238E27FC236}">
                <a16:creationId xmlns:a16="http://schemas.microsoft.com/office/drawing/2014/main" id="{2B27595B-1B83-408E-9ED4-218443356A06}"/>
              </a:ext>
            </a:extLst>
          </p:cNvPr>
          <p:cNvCxnSpPr>
            <a:cxnSpLocks/>
            <a:stCxn id="69" idx="2"/>
            <a:endCxn id="67" idx="6"/>
          </p:cNvCxnSpPr>
          <p:nvPr/>
        </p:nvCxnSpPr>
        <p:spPr>
          <a:xfrm flipH="1">
            <a:off x="8139862" y="2763881"/>
            <a:ext cx="745120"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71" name="Straight Arrow Connector 70">
            <a:extLst>
              <a:ext uri="{FF2B5EF4-FFF2-40B4-BE49-F238E27FC236}">
                <a16:creationId xmlns:a16="http://schemas.microsoft.com/office/drawing/2014/main" id="{5A7506DE-C36F-43D4-97BE-B1AD8AA277E1}"/>
              </a:ext>
            </a:extLst>
          </p:cNvPr>
          <p:cNvCxnSpPr>
            <a:cxnSpLocks/>
            <a:stCxn id="69" idx="1"/>
            <a:endCxn id="66" idx="5"/>
          </p:cNvCxnSpPr>
          <p:nvPr/>
        </p:nvCxnSpPr>
        <p:spPr>
          <a:xfrm flipH="1" flipV="1">
            <a:off x="8091956" y="2010230"/>
            <a:ext cx="840933" cy="637994"/>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72" name="Straight Arrow Connector 71">
            <a:extLst>
              <a:ext uri="{FF2B5EF4-FFF2-40B4-BE49-F238E27FC236}">
                <a16:creationId xmlns:a16="http://schemas.microsoft.com/office/drawing/2014/main" id="{5704A9E9-648D-45CA-B095-66219CBF0FE7}"/>
              </a:ext>
            </a:extLst>
          </p:cNvPr>
          <p:cNvCxnSpPr>
            <a:cxnSpLocks/>
            <a:stCxn id="69" idx="0"/>
            <a:endCxn id="68" idx="4"/>
          </p:cNvCxnSpPr>
          <p:nvPr/>
        </p:nvCxnSpPr>
        <p:spPr>
          <a:xfrm flipV="1">
            <a:off x="9048545" y="2058136"/>
            <a:ext cx="0" cy="542181"/>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320856-3F03-4943-B98B-C1AB53683767}"/>
                  </a:ext>
                </a:extLst>
              </p:cNvPr>
              <p:cNvSpPr txBox="1"/>
              <p:nvPr/>
            </p:nvSpPr>
            <p:spPr>
              <a:xfrm>
                <a:off x="7760785" y="1687109"/>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3" name="TextBox 72">
                <a:extLst>
                  <a:ext uri="{FF2B5EF4-FFF2-40B4-BE49-F238E27FC236}">
                    <a16:creationId xmlns:a16="http://schemas.microsoft.com/office/drawing/2014/main" id="{E2320856-3F03-4943-B98B-C1AB53683767}"/>
                  </a:ext>
                </a:extLst>
              </p:cNvPr>
              <p:cNvSpPr txBox="1">
                <a:spLocks noRot="1" noChangeAspect="1" noMove="1" noResize="1" noEditPoints="1" noAdjustHandles="1" noChangeArrowheads="1" noChangeShapeType="1" noTextEdit="1"/>
              </p:cNvSpPr>
              <p:nvPr/>
            </p:nvSpPr>
            <p:spPr>
              <a:xfrm>
                <a:off x="7760785" y="1687109"/>
                <a:ext cx="437548" cy="338554"/>
              </a:xfrm>
              <a:prstGeom prst="rect">
                <a:avLst/>
              </a:prstGeom>
              <a:blipFill>
                <a:blip r:embed="rId4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3CBD416-8268-42F1-AA1C-4A2064043C91}"/>
                  </a:ext>
                </a:extLst>
              </p:cNvPr>
              <p:cNvSpPr txBox="1"/>
              <p:nvPr/>
            </p:nvSpPr>
            <p:spPr>
              <a:xfrm>
                <a:off x="8833031" y="1687109"/>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4" name="TextBox 73">
                <a:extLst>
                  <a:ext uri="{FF2B5EF4-FFF2-40B4-BE49-F238E27FC236}">
                    <a16:creationId xmlns:a16="http://schemas.microsoft.com/office/drawing/2014/main" id="{63CBD416-8268-42F1-AA1C-4A2064043C91}"/>
                  </a:ext>
                </a:extLst>
              </p:cNvPr>
              <p:cNvSpPr txBox="1">
                <a:spLocks noRot="1" noChangeAspect="1" noMove="1" noResize="1" noEditPoints="1" noAdjustHandles="1" noChangeArrowheads="1" noChangeShapeType="1" noTextEdit="1"/>
              </p:cNvSpPr>
              <p:nvPr/>
            </p:nvSpPr>
            <p:spPr>
              <a:xfrm>
                <a:off x="8833031" y="1687109"/>
                <a:ext cx="437548" cy="338554"/>
              </a:xfrm>
              <a:prstGeom prst="rect">
                <a:avLst/>
              </a:prstGeom>
              <a:blipFill>
                <a:blip r:embed="rId4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93597AB-14F5-4704-8623-00582484DCA9}"/>
                  </a:ext>
                </a:extLst>
              </p:cNvPr>
              <p:cNvSpPr txBox="1"/>
              <p:nvPr/>
            </p:nvSpPr>
            <p:spPr>
              <a:xfrm>
                <a:off x="7760785" y="2560420"/>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5" name="TextBox 74">
                <a:extLst>
                  <a:ext uri="{FF2B5EF4-FFF2-40B4-BE49-F238E27FC236}">
                    <a16:creationId xmlns:a16="http://schemas.microsoft.com/office/drawing/2014/main" id="{D93597AB-14F5-4704-8623-00582484DCA9}"/>
                  </a:ext>
                </a:extLst>
              </p:cNvPr>
              <p:cNvSpPr txBox="1">
                <a:spLocks noRot="1" noChangeAspect="1" noMove="1" noResize="1" noEditPoints="1" noAdjustHandles="1" noChangeArrowheads="1" noChangeShapeType="1" noTextEdit="1"/>
              </p:cNvSpPr>
              <p:nvPr/>
            </p:nvSpPr>
            <p:spPr>
              <a:xfrm>
                <a:off x="7760785" y="2560420"/>
                <a:ext cx="437548" cy="338554"/>
              </a:xfrm>
              <a:prstGeom prst="rect">
                <a:avLst/>
              </a:prstGeom>
              <a:blipFill>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1EEE466-C05B-4310-AFD1-93F9FB60085D}"/>
                  </a:ext>
                </a:extLst>
              </p:cNvPr>
              <p:cNvSpPr txBox="1"/>
              <p:nvPr/>
            </p:nvSpPr>
            <p:spPr>
              <a:xfrm>
                <a:off x="8833031" y="2560420"/>
                <a:ext cx="4375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𝑛</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Sub>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6" name="TextBox 75">
                <a:extLst>
                  <a:ext uri="{FF2B5EF4-FFF2-40B4-BE49-F238E27FC236}">
                    <a16:creationId xmlns:a16="http://schemas.microsoft.com/office/drawing/2014/main" id="{81EEE466-C05B-4310-AFD1-93F9FB60085D}"/>
                  </a:ext>
                </a:extLst>
              </p:cNvPr>
              <p:cNvSpPr txBox="1">
                <a:spLocks noRot="1" noChangeAspect="1" noMove="1" noResize="1" noEditPoints="1" noAdjustHandles="1" noChangeArrowheads="1" noChangeShapeType="1" noTextEdit="1"/>
              </p:cNvSpPr>
              <p:nvPr/>
            </p:nvSpPr>
            <p:spPr>
              <a:xfrm>
                <a:off x="8833031" y="2560420"/>
                <a:ext cx="437548" cy="338554"/>
              </a:xfrm>
              <a:prstGeom prst="rect">
                <a:avLst/>
              </a:prstGeom>
              <a:blipFill>
                <a:blip r:embed="rId4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30D06DE-ED66-404E-9CD7-07A1A8BE437F}"/>
                  </a:ext>
                </a:extLst>
              </p:cNvPr>
              <p:cNvSpPr txBox="1"/>
              <p:nvPr/>
            </p:nvSpPr>
            <p:spPr>
              <a:xfrm>
                <a:off x="8991736" y="2091654"/>
                <a:ext cx="2289100" cy="3684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Edge Embedding </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7" name="TextBox 76">
                <a:extLst>
                  <a:ext uri="{FF2B5EF4-FFF2-40B4-BE49-F238E27FC236}">
                    <a16:creationId xmlns:a16="http://schemas.microsoft.com/office/drawing/2014/main" id="{C30D06DE-ED66-404E-9CD7-07A1A8BE437F}"/>
                  </a:ext>
                </a:extLst>
              </p:cNvPr>
              <p:cNvSpPr txBox="1">
                <a:spLocks noRot="1" noChangeAspect="1" noMove="1" noResize="1" noEditPoints="1" noAdjustHandles="1" noChangeArrowheads="1" noChangeShapeType="1" noTextEdit="1"/>
              </p:cNvSpPr>
              <p:nvPr/>
            </p:nvSpPr>
            <p:spPr>
              <a:xfrm>
                <a:off x="8991736" y="2091654"/>
                <a:ext cx="2289100" cy="368434"/>
              </a:xfrm>
              <a:prstGeom prst="rect">
                <a:avLst/>
              </a:prstGeom>
              <a:blipFill>
                <a:blip r:embed="rId44"/>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7543318-1F18-4F45-BC1B-73A81C440BDF}"/>
                  </a:ext>
                </a:extLst>
              </p:cNvPr>
              <p:cNvSpPr txBox="1"/>
              <p:nvPr/>
            </p:nvSpPr>
            <p:spPr>
              <a:xfrm>
                <a:off x="8203369" y="2710378"/>
                <a:ext cx="680527" cy="3679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8" name="TextBox 77">
                <a:extLst>
                  <a:ext uri="{FF2B5EF4-FFF2-40B4-BE49-F238E27FC236}">
                    <a16:creationId xmlns:a16="http://schemas.microsoft.com/office/drawing/2014/main" id="{F7543318-1F18-4F45-BC1B-73A81C440BDF}"/>
                  </a:ext>
                </a:extLst>
              </p:cNvPr>
              <p:cNvSpPr txBox="1">
                <a:spLocks noRot="1" noChangeAspect="1" noMove="1" noResize="1" noEditPoints="1" noAdjustHandles="1" noChangeArrowheads="1" noChangeShapeType="1" noTextEdit="1"/>
              </p:cNvSpPr>
              <p:nvPr/>
            </p:nvSpPr>
            <p:spPr>
              <a:xfrm>
                <a:off x="8203369" y="2710378"/>
                <a:ext cx="680527" cy="367921"/>
              </a:xfrm>
              <a:prstGeom prst="rect">
                <a:avLst/>
              </a:prstGeom>
              <a:blipFill>
                <a:blip r:embed="rId4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273D8C21-A01D-405B-87C5-0F5260276CE6}"/>
                  </a:ext>
                </a:extLst>
              </p:cNvPr>
              <p:cNvSpPr txBox="1"/>
              <p:nvPr/>
            </p:nvSpPr>
            <p:spPr>
              <a:xfrm>
                <a:off x="8389478" y="2018792"/>
                <a:ext cx="680527" cy="3684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𝑒</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79" name="TextBox 78">
                <a:extLst>
                  <a:ext uri="{FF2B5EF4-FFF2-40B4-BE49-F238E27FC236}">
                    <a16:creationId xmlns:a16="http://schemas.microsoft.com/office/drawing/2014/main" id="{273D8C21-A01D-405B-87C5-0F5260276CE6}"/>
                  </a:ext>
                </a:extLst>
              </p:cNvPr>
              <p:cNvSpPr txBox="1">
                <a:spLocks noRot="1" noChangeAspect="1" noMove="1" noResize="1" noEditPoints="1" noAdjustHandles="1" noChangeArrowheads="1" noChangeShapeType="1" noTextEdit="1"/>
              </p:cNvSpPr>
              <p:nvPr/>
            </p:nvSpPr>
            <p:spPr>
              <a:xfrm>
                <a:off x="8389478" y="2018792"/>
                <a:ext cx="680527" cy="368434"/>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3408AF1-E9A4-4FD7-9DAC-209E697C4E3C}"/>
                  </a:ext>
                </a:extLst>
              </p:cNvPr>
              <p:cNvSpPr txBox="1"/>
              <p:nvPr/>
            </p:nvSpPr>
            <p:spPr>
              <a:xfrm>
                <a:off x="7310677" y="1668155"/>
                <a:ext cx="437548" cy="3495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0" name="TextBox 79">
                <a:extLst>
                  <a:ext uri="{FF2B5EF4-FFF2-40B4-BE49-F238E27FC236}">
                    <a16:creationId xmlns:a16="http://schemas.microsoft.com/office/drawing/2014/main" id="{93408AF1-E9A4-4FD7-9DAC-209E697C4E3C}"/>
                  </a:ext>
                </a:extLst>
              </p:cNvPr>
              <p:cNvSpPr txBox="1">
                <a:spLocks noRot="1" noChangeAspect="1" noMove="1" noResize="1" noEditPoints="1" noAdjustHandles="1" noChangeArrowheads="1" noChangeShapeType="1" noTextEdit="1"/>
              </p:cNvSpPr>
              <p:nvPr/>
            </p:nvSpPr>
            <p:spPr>
              <a:xfrm>
                <a:off x="7310677" y="1668155"/>
                <a:ext cx="437548" cy="349583"/>
              </a:xfrm>
              <a:prstGeom prst="rect">
                <a:avLst/>
              </a:prstGeom>
              <a:blipFill>
                <a:blip r:embed="rId47"/>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2E2AFFDA-A3F0-4CFC-9C32-AF54AC58AF10}"/>
                  </a:ext>
                </a:extLst>
              </p:cNvPr>
              <p:cNvSpPr txBox="1"/>
              <p:nvPr/>
            </p:nvSpPr>
            <p:spPr>
              <a:xfrm>
                <a:off x="7315715" y="2531035"/>
                <a:ext cx="437548" cy="3472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1" name="TextBox 80">
                <a:extLst>
                  <a:ext uri="{FF2B5EF4-FFF2-40B4-BE49-F238E27FC236}">
                    <a16:creationId xmlns:a16="http://schemas.microsoft.com/office/drawing/2014/main" id="{2E2AFFDA-A3F0-4CFC-9C32-AF54AC58AF10}"/>
                  </a:ext>
                </a:extLst>
              </p:cNvPr>
              <p:cNvSpPr txBox="1">
                <a:spLocks noRot="1" noChangeAspect="1" noMove="1" noResize="1" noEditPoints="1" noAdjustHandles="1" noChangeArrowheads="1" noChangeShapeType="1" noTextEdit="1"/>
              </p:cNvSpPr>
              <p:nvPr/>
            </p:nvSpPr>
            <p:spPr>
              <a:xfrm>
                <a:off x="7315715" y="2531035"/>
                <a:ext cx="437548" cy="347274"/>
              </a:xfrm>
              <a:prstGeom prst="rect">
                <a:avLst/>
              </a:prstGeom>
              <a:blipFill>
                <a:blip r:embed="rId48"/>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DD3F2F7-3BD0-4FF4-984C-503D6E35041D}"/>
                  </a:ext>
                </a:extLst>
              </p:cNvPr>
              <p:cNvSpPr txBox="1"/>
              <p:nvPr/>
            </p:nvSpPr>
            <p:spPr>
              <a:xfrm>
                <a:off x="9154278" y="2581663"/>
                <a:ext cx="2270051" cy="3477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a14:m>
                <a:r>
                  <a:rPr kumimoji="0" lang="en-US" sz="1600" b="0" i="0" u="none" strike="noStrike" kern="0" cap="none" spc="0" normalizeH="0" baseline="0" noProof="0" dirty="0">
                    <a:ln>
                      <a:noFill/>
                    </a:ln>
                    <a:solidFill>
                      <a:prstClr val="black"/>
                    </a:solidFill>
                    <a:effectLst/>
                    <a:uLnTx/>
                    <a:uFillTx/>
                  </a:rPr>
                  <a:t>: </a:t>
                </a:r>
                <a:r>
                  <a:rPr kumimoji="0" lang="en-US" sz="1600" b="0" i="1" u="none" strike="noStrike" kern="0" cap="none" spc="0" normalizeH="0" baseline="0" noProof="0" dirty="0">
                    <a:ln>
                      <a:noFill/>
                    </a:ln>
                    <a:solidFill>
                      <a:prstClr val="black"/>
                    </a:solidFill>
                    <a:effectLst/>
                    <a:uLnTx/>
                    <a:uFillTx/>
                  </a:rPr>
                  <a:t>Node Embedding</a:t>
                </a:r>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2" name="TextBox 81">
                <a:extLst>
                  <a:ext uri="{FF2B5EF4-FFF2-40B4-BE49-F238E27FC236}">
                    <a16:creationId xmlns:a16="http://schemas.microsoft.com/office/drawing/2014/main" id="{8DD3F2F7-3BD0-4FF4-984C-503D6E35041D}"/>
                  </a:ext>
                </a:extLst>
              </p:cNvPr>
              <p:cNvSpPr txBox="1">
                <a:spLocks noRot="1" noChangeAspect="1" noMove="1" noResize="1" noEditPoints="1" noAdjustHandles="1" noChangeArrowheads="1" noChangeShapeType="1" noTextEdit="1"/>
              </p:cNvSpPr>
              <p:nvPr/>
            </p:nvSpPr>
            <p:spPr>
              <a:xfrm>
                <a:off x="9154278" y="2581663"/>
                <a:ext cx="2270051" cy="347788"/>
              </a:xfrm>
              <a:prstGeom prst="rect">
                <a:avLst/>
              </a:prstGeom>
              <a:blipFill>
                <a:blip r:embed="rId49"/>
                <a:stretch>
                  <a:fillRect t="-1754" b="-228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ED1CFDF3-49E4-4E54-9CE4-F11360CDE987}"/>
                  </a:ext>
                </a:extLst>
              </p:cNvPr>
              <p:cNvSpPr txBox="1"/>
              <p:nvPr/>
            </p:nvSpPr>
            <p:spPr>
              <a:xfrm>
                <a:off x="9154278" y="1668156"/>
                <a:ext cx="437548" cy="3483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𝑥</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83" name="TextBox 82">
                <a:extLst>
                  <a:ext uri="{FF2B5EF4-FFF2-40B4-BE49-F238E27FC236}">
                    <a16:creationId xmlns:a16="http://schemas.microsoft.com/office/drawing/2014/main" id="{ED1CFDF3-49E4-4E54-9CE4-F11360CDE987}"/>
                  </a:ext>
                </a:extLst>
              </p:cNvPr>
              <p:cNvSpPr txBox="1">
                <a:spLocks noRot="1" noChangeAspect="1" noMove="1" noResize="1" noEditPoints="1" noAdjustHandles="1" noChangeArrowheads="1" noChangeShapeType="1" noTextEdit="1"/>
              </p:cNvSpPr>
              <p:nvPr/>
            </p:nvSpPr>
            <p:spPr>
              <a:xfrm>
                <a:off x="9154278" y="1668156"/>
                <a:ext cx="437548" cy="348300"/>
              </a:xfrm>
              <a:prstGeom prst="rect">
                <a:avLst/>
              </a:prstGeom>
              <a:blipFill>
                <a:blip r:embed="rId50"/>
                <a:stretch>
                  <a:fillRect r="-18310"/>
                </a:stretch>
              </a:blipFill>
            </p:spPr>
            <p:txBody>
              <a:bodyPr/>
              <a:lstStyle/>
              <a:p>
                <a:r>
                  <a:rPr lang="en-US">
                    <a:noFill/>
                  </a:rPr>
                  <a:t> </a:t>
                </a:r>
              </a:p>
            </p:txBody>
          </p:sp>
        </mc:Fallback>
      </mc:AlternateContent>
      <p:cxnSp>
        <p:nvCxnSpPr>
          <p:cNvPr id="86" name="Straight Arrow Connector 85">
            <a:extLst>
              <a:ext uri="{FF2B5EF4-FFF2-40B4-BE49-F238E27FC236}">
                <a16:creationId xmlns:a16="http://schemas.microsoft.com/office/drawing/2014/main" id="{3A8BE919-2B4B-4364-A2AE-986D372FB12B}"/>
              </a:ext>
            </a:extLst>
          </p:cNvPr>
          <p:cNvCxnSpPr>
            <a:cxnSpLocks/>
          </p:cNvCxnSpPr>
          <p:nvPr/>
        </p:nvCxnSpPr>
        <p:spPr>
          <a:xfrm>
            <a:off x="7564465" y="5293272"/>
            <a:ext cx="3207883" cy="0"/>
          </a:xfrm>
          <a:prstGeom prst="straightConnector1">
            <a:avLst/>
          </a:prstGeom>
          <a:noFill/>
          <a:ln w="19050" cap="flat" cmpd="sng" algn="ctr">
            <a:solidFill>
              <a:sysClr val="windowText" lastClr="000000"/>
            </a:solidFill>
            <a:prstDash val="dash"/>
            <a:miter lim="800000"/>
            <a:headEnd type="triangle"/>
            <a:tailEnd type="triangle"/>
          </a:ln>
          <a:effectLst/>
        </p:spPr>
      </p:cxnSp>
      <p:cxnSp>
        <p:nvCxnSpPr>
          <p:cNvPr id="87" name="Straight Arrow Connector 86">
            <a:extLst>
              <a:ext uri="{FF2B5EF4-FFF2-40B4-BE49-F238E27FC236}">
                <a16:creationId xmlns:a16="http://schemas.microsoft.com/office/drawing/2014/main" id="{4364A0AE-C0DB-4F68-8CB6-B1D3AA6750A0}"/>
              </a:ext>
            </a:extLst>
          </p:cNvPr>
          <p:cNvCxnSpPr>
            <a:cxnSpLocks/>
          </p:cNvCxnSpPr>
          <p:nvPr/>
        </p:nvCxnSpPr>
        <p:spPr>
          <a:xfrm>
            <a:off x="1312028" y="5288852"/>
            <a:ext cx="2314159" cy="0"/>
          </a:xfrm>
          <a:prstGeom prst="straightConnector1">
            <a:avLst/>
          </a:prstGeom>
          <a:noFill/>
          <a:ln w="19050" cap="flat" cmpd="sng" algn="ctr">
            <a:solidFill>
              <a:sysClr val="windowText" lastClr="000000"/>
            </a:solidFill>
            <a:prstDash val="dash"/>
            <a:miter lim="800000"/>
            <a:headEnd type="triangle"/>
            <a:tailEnd type="triangle"/>
          </a:ln>
          <a:effectLst/>
        </p:spPr>
      </p:cxnSp>
      <p:sp>
        <p:nvSpPr>
          <p:cNvPr id="88" name="TextBox 87">
            <a:extLst>
              <a:ext uri="{FF2B5EF4-FFF2-40B4-BE49-F238E27FC236}">
                <a16:creationId xmlns:a16="http://schemas.microsoft.com/office/drawing/2014/main" id="{CE01E425-AEAF-45F0-BD67-FCEBE9296C88}"/>
              </a:ext>
            </a:extLst>
          </p:cNvPr>
          <p:cNvSpPr txBox="1"/>
          <p:nvPr/>
        </p:nvSpPr>
        <p:spPr>
          <a:xfrm>
            <a:off x="1630701" y="5031261"/>
            <a:ext cx="1732451"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Aggregation</a:t>
            </a:r>
          </a:p>
        </p:txBody>
      </p:sp>
      <p:sp>
        <p:nvSpPr>
          <p:cNvPr id="89" name="TextBox 88">
            <a:extLst>
              <a:ext uri="{FF2B5EF4-FFF2-40B4-BE49-F238E27FC236}">
                <a16:creationId xmlns:a16="http://schemas.microsoft.com/office/drawing/2014/main" id="{427579B8-6A81-4379-9F9F-004B786FC161}"/>
              </a:ext>
            </a:extLst>
          </p:cNvPr>
          <p:cNvSpPr txBox="1"/>
          <p:nvPr/>
        </p:nvSpPr>
        <p:spPr>
          <a:xfrm>
            <a:off x="7908574" y="5026668"/>
            <a:ext cx="2330909"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Message Transformation</a:t>
            </a:r>
          </a:p>
        </p:txBody>
      </p:sp>
      <p:cxnSp>
        <p:nvCxnSpPr>
          <p:cNvPr id="90" name="Straight Arrow Connector 89">
            <a:extLst>
              <a:ext uri="{FF2B5EF4-FFF2-40B4-BE49-F238E27FC236}">
                <a16:creationId xmlns:a16="http://schemas.microsoft.com/office/drawing/2014/main" id="{5E53A237-0ACB-4A48-B1BA-B91021556670}"/>
              </a:ext>
            </a:extLst>
          </p:cNvPr>
          <p:cNvCxnSpPr>
            <a:cxnSpLocks/>
          </p:cNvCxnSpPr>
          <p:nvPr/>
        </p:nvCxnSpPr>
        <p:spPr>
          <a:xfrm>
            <a:off x="3698866" y="5294252"/>
            <a:ext cx="2295756" cy="0"/>
          </a:xfrm>
          <a:prstGeom prst="straightConnector1">
            <a:avLst/>
          </a:prstGeom>
          <a:noFill/>
          <a:ln w="19050" cap="flat" cmpd="sng" algn="ctr">
            <a:solidFill>
              <a:sysClr val="windowText" lastClr="000000"/>
            </a:solidFill>
            <a:prstDash val="dash"/>
            <a:miter lim="800000"/>
            <a:headEnd type="triangle"/>
            <a:tailEnd type="triangle"/>
          </a:ln>
          <a:effectLst/>
        </p:spPr>
      </p:cxnSp>
      <p:sp>
        <p:nvSpPr>
          <p:cNvPr id="91" name="TextBox 90">
            <a:extLst>
              <a:ext uri="{FF2B5EF4-FFF2-40B4-BE49-F238E27FC236}">
                <a16:creationId xmlns:a16="http://schemas.microsoft.com/office/drawing/2014/main" id="{2C2D8EC3-C016-4691-9F5E-EFE59C1051F9}"/>
              </a:ext>
            </a:extLst>
          </p:cNvPr>
          <p:cNvSpPr txBox="1"/>
          <p:nvPr/>
        </p:nvSpPr>
        <p:spPr>
          <a:xfrm>
            <a:off x="4003952" y="5006585"/>
            <a:ext cx="1990671"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Node Transformation</a:t>
            </a:r>
          </a:p>
        </p:txBody>
      </p:sp>
      <p:sp>
        <p:nvSpPr>
          <p:cNvPr id="92" name="TextBox 91">
            <a:extLst>
              <a:ext uri="{FF2B5EF4-FFF2-40B4-BE49-F238E27FC236}">
                <a16:creationId xmlns:a16="http://schemas.microsoft.com/office/drawing/2014/main" id="{990D546D-660A-4915-8EAA-7E8C3B7412B8}"/>
              </a:ext>
            </a:extLst>
          </p:cNvPr>
          <p:cNvSpPr txBox="1"/>
          <p:nvPr/>
        </p:nvSpPr>
        <p:spPr>
          <a:xfrm>
            <a:off x="6291291" y="5020387"/>
            <a:ext cx="835305" cy="24622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Update</a:t>
            </a:r>
          </a:p>
        </p:txBody>
      </p:sp>
      <p:cxnSp>
        <p:nvCxnSpPr>
          <p:cNvPr id="93" name="Straight Arrow Connector 92">
            <a:extLst>
              <a:ext uri="{FF2B5EF4-FFF2-40B4-BE49-F238E27FC236}">
                <a16:creationId xmlns:a16="http://schemas.microsoft.com/office/drawing/2014/main" id="{16024F79-ABE9-451B-8216-CA2867CBB26B}"/>
              </a:ext>
            </a:extLst>
          </p:cNvPr>
          <p:cNvCxnSpPr>
            <a:cxnSpLocks/>
          </p:cNvCxnSpPr>
          <p:nvPr/>
        </p:nvCxnSpPr>
        <p:spPr>
          <a:xfrm>
            <a:off x="6063122" y="5296422"/>
            <a:ext cx="1224650" cy="0"/>
          </a:xfrm>
          <a:prstGeom prst="straightConnector1">
            <a:avLst/>
          </a:prstGeom>
          <a:noFill/>
          <a:ln w="19050" cap="flat" cmpd="sng" algn="ctr">
            <a:solidFill>
              <a:sysClr val="windowText" lastClr="000000"/>
            </a:solidFill>
            <a:prstDash val="dash"/>
            <a:miter lim="800000"/>
            <a:headEnd type="triangle"/>
            <a:tailEnd type="triangle"/>
          </a:ln>
          <a:effectLst/>
        </p:spPr>
      </p:cxnSp>
      <p:cxnSp>
        <p:nvCxnSpPr>
          <p:cNvPr id="94" name="Straight Arrow Connector 93">
            <a:extLst>
              <a:ext uri="{FF2B5EF4-FFF2-40B4-BE49-F238E27FC236}">
                <a16:creationId xmlns:a16="http://schemas.microsoft.com/office/drawing/2014/main" id="{F9BD2F97-0377-4E13-A29B-EAD25EC664B4}"/>
              </a:ext>
            </a:extLst>
          </p:cNvPr>
          <p:cNvCxnSpPr>
            <a:cxnSpLocks/>
          </p:cNvCxnSpPr>
          <p:nvPr/>
        </p:nvCxnSpPr>
        <p:spPr>
          <a:xfrm>
            <a:off x="7004993" y="4188115"/>
            <a:ext cx="512049" cy="0"/>
          </a:xfrm>
          <a:prstGeom prst="straightConnector1">
            <a:avLst/>
          </a:prstGeom>
          <a:noFill/>
          <a:ln w="6350" cap="flat" cmpd="sng" algn="ctr">
            <a:solidFill>
              <a:sysClr val="windowText" lastClr="000000"/>
            </a:solidFill>
            <a:prstDash val="solid"/>
            <a:miter lim="800000"/>
            <a:tailEnd type="triangle"/>
          </a:ln>
          <a:effectLst/>
        </p:spPr>
      </p:cxnSp>
      <p:pic>
        <p:nvPicPr>
          <p:cNvPr id="95" name="Graphic 94" descr="Envelope with solid fill">
            <a:extLst>
              <a:ext uri="{FF2B5EF4-FFF2-40B4-BE49-F238E27FC236}">
                <a16:creationId xmlns:a16="http://schemas.microsoft.com/office/drawing/2014/main" id="{4F02581D-DB8F-4CE8-B6FD-3C7DE03C5D6C}"/>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883608" y="3716457"/>
            <a:ext cx="321405" cy="321405"/>
          </a:xfrm>
          <a:prstGeom prst="rect">
            <a:avLst/>
          </a:prstGeom>
        </p:spPr>
      </p:pic>
      <p:pic>
        <p:nvPicPr>
          <p:cNvPr id="96" name="Graphic 95" descr="Envelope with solid fill">
            <a:extLst>
              <a:ext uri="{FF2B5EF4-FFF2-40B4-BE49-F238E27FC236}">
                <a16:creationId xmlns:a16="http://schemas.microsoft.com/office/drawing/2014/main" id="{088E64EE-1617-41CC-963B-D189022DF140}"/>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878201" y="4225982"/>
            <a:ext cx="321405" cy="321405"/>
          </a:xfrm>
          <a:prstGeom prst="rect">
            <a:avLst/>
          </a:prstGeom>
        </p:spPr>
      </p:pic>
      <p:pic>
        <p:nvPicPr>
          <p:cNvPr id="97" name="Graphic 96" descr="Envelope with solid fill">
            <a:extLst>
              <a:ext uri="{FF2B5EF4-FFF2-40B4-BE49-F238E27FC236}">
                <a16:creationId xmlns:a16="http://schemas.microsoft.com/office/drawing/2014/main" id="{8F26A4A7-B29C-4ED0-ADB3-43E2E0911579}"/>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878201" y="4658008"/>
            <a:ext cx="321405" cy="321405"/>
          </a:xfrm>
          <a:prstGeom prst="rect">
            <a:avLst/>
          </a:prstGeom>
        </p:spPr>
      </p:pic>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B50D9438-1EFD-4225-95EF-B6E8AB4873B9}"/>
                  </a:ext>
                </a:extLst>
              </p:cNvPr>
              <p:cNvSpPr txBox="1"/>
              <p:nvPr/>
            </p:nvSpPr>
            <p:spPr>
              <a:xfrm>
                <a:off x="9814507" y="3462811"/>
                <a:ext cx="774165" cy="34830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1→2</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98" name="TextBox 97">
                <a:extLst>
                  <a:ext uri="{FF2B5EF4-FFF2-40B4-BE49-F238E27FC236}">
                    <a16:creationId xmlns:a16="http://schemas.microsoft.com/office/drawing/2014/main" id="{B50D9438-1EFD-4225-95EF-B6E8AB4873B9}"/>
                  </a:ext>
                </a:extLst>
              </p:cNvPr>
              <p:cNvSpPr txBox="1">
                <a:spLocks noRot="1" noChangeAspect="1" noMove="1" noResize="1" noEditPoints="1" noAdjustHandles="1" noChangeArrowheads="1" noChangeShapeType="1" noTextEdit="1"/>
              </p:cNvSpPr>
              <p:nvPr/>
            </p:nvSpPr>
            <p:spPr>
              <a:xfrm>
                <a:off x="9814507" y="3462811"/>
                <a:ext cx="774165" cy="348300"/>
              </a:xfrm>
              <a:prstGeom prst="rect">
                <a:avLst/>
              </a:prstGeom>
              <a:blipFill>
                <a:blip r:embed="rId5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ABCC0B44-33AA-463F-9044-C5814F8A59EE}"/>
                  </a:ext>
                </a:extLst>
              </p:cNvPr>
              <p:cNvSpPr txBox="1"/>
              <p:nvPr/>
            </p:nvSpPr>
            <p:spPr>
              <a:xfrm>
                <a:off x="9806102" y="3967476"/>
                <a:ext cx="774165" cy="34958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1→3</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99" name="TextBox 98">
                <a:extLst>
                  <a:ext uri="{FF2B5EF4-FFF2-40B4-BE49-F238E27FC236}">
                    <a16:creationId xmlns:a16="http://schemas.microsoft.com/office/drawing/2014/main" id="{ABCC0B44-33AA-463F-9044-C5814F8A59EE}"/>
                  </a:ext>
                </a:extLst>
              </p:cNvPr>
              <p:cNvSpPr txBox="1">
                <a:spLocks noRot="1" noChangeAspect="1" noMove="1" noResize="1" noEditPoints="1" noAdjustHandles="1" noChangeArrowheads="1" noChangeShapeType="1" noTextEdit="1"/>
              </p:cNvSpPr>
              <p:nvPr/>
            </p:nvSpPr>
            <p:spPr>
              <a:xfrm>
                <a:off x="9806102" y="3967476"/>
                <a:ext cx="774165" cy="349583"/>
              </a:xfrm>
              <a:prstGeom prst="rect">
                <a:avLst/>
              </a:prstGeom>
              <a:blipFill>
                <a:blip r:embed="rId5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9091BD9D-DF25-460C-86F5-F21310CC4A67}"/>
                  </a:ext>
                </a:extLst>
              </p:cNvPr>
              <p:cNvSpPr txBox="1"/>
              <p:nvPr/>
            </p:nvSpPr>
            <p:spPr>
              <a:xfrm>
                <a:off x="9793707" y="4507020"/>
                <a:ext cx="774165" cy="3477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ctrlPr>
                        </m:sSubSupPr>
                        <m:e>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𝑚</m:t>
                          </m:r>
                        </m:e>
                        <m:sub>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1→4</m:t>
                          </m:r>
                        </m:sub>
                        <m:sup>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𝑙</m:t>
                          </m:r>
                          <m:r>
                            <a:rPr kumimoji="0" lang="en-US" sz="1600" b="0" i="1" u="none" strike="noStrike" kern="0" cap="none" spc="0" normalizeH="0" baseline="0" noProof="0" dirty="0" smtClean="0">
                              <a:ln>
                                <a:noFill/>
                              </a:ln>
                              <a:solidFill>
                                <a:prstClr val="black"/>
                              </a:solidFill>
                              <a:effectLst/>
                              <a:uLnTx/>
                              <a:uFillTx/>
                              <a:latin typeface="Cambria Math" panose="02040503050406030204" pitchFamily="18" charset="0"/>
                            </a:rPr>
                            <m:t>+1</m:t>
                          </m:r>
                        </m:sup>
                      </m:sSubSup>
                    </m:oMath>
                  </m:oMathPara>
                </a14:m>
                <a:endParaRPr kumimoji="0" lang="en-US" sz="1600" b="0" i="0" u="none" strike="noStrike" kern="0" cap="none" spc="0" normalizeH="0" baseline="0" noProof="0" dirty="0">
                  <a:ln>
                    <a:noFill/>
                  </a:ln>
                  <a:solidFill>
                    <a:prstClr val="black"/>
                  </a:solidFill>
                  <a:effectLst/>
                  <a:uLnTx/>
                  <a:uFillTx/>
                </a:endParaRPr>
              </a:p>
            </p:txBody>
          </p:sp>
        </mc:Choice>
        <mc:Fallback xmlns="">
          <p:sp>
            <p:nvSpPr>
              <p:cNvPr id="100" name="TextBox 99">
                <a:extLst>
                  <a:ext uri="{FF2B5EF4-FFF2-40B4-BE49-F238E27FC236}">
                    <a16:creationId xmlns:a16="http://schemas.microsoft.com/office/drawing/2014/main" id="{9091BD9D-DF25-460C-86F5-F21310CC4A67}"/>
                  </a:ext>
                </a:extLst>
              </p:cNvPr>
              <p:cNvSpPr txBox="1">
                <a:spLocks noRot="1" noChangeAspect="1" noMove="1" noResize="1" noEditPoints="1" noAdjustHandles="1" noChangeArrowheads="1" noChangeShapeType="1" noTextEdit="1"/>
              </p:cNvSpPr>
              <p:nvPr/>
            </p:nvSpPr>
            <p:spPr>
              <a:xfrm>
                <a:off x="9793707" y="4507020"/>
                <a:ext cx="774165" cy="347788"/>
              </a:xfrm>
              <a:prstGeom prst="rect">
                <a:avLst/>
              </a:prstGeom>
              <a:blipFill>
                <a:blip r:embed="rId55"/>
                <a:stretch>
                  <a:fillRect/>
                </a:stretch>
              </a:blipFill>
            </p:spPr>
            <p:txBody>
              <a:bodyPr/>
              <a:lstStyle/>
              <a:p>
                <a:r>
                  <a:rPr lang="en-US">
                    <a:noFill/>
                  </a:rPr>
                  <a:t> </a:t>
                </a:r>
              </a:p>
            </p:txBody>
          </p:sp>
        </mc:Fallback>
      </mc:AlternateContent>
      <p:pic>
        <p:nvPicPr>
          <p:cNvPr id="101" name="Graphic 100" descr="Envelope with solid fill">
            <a:extLst>
              <a:ext uri="{FF2B5EF4-FFF2-40B4-BE49-F238E27FC236}">
                <a16:creationId xmlns:a16="http://schemas.microsoft.com/office/drawing/2014/main" id="{7C9C4456-CDEE-4CE5-A1DC-D2C50E243D1C}"/>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0456352" y="3514974"/>
            <a:ext cx="321405" cy="321405"/>
          </a:xfrm>
          <a:prstGeom prst="rect">
            <a:avLst/>
          </a:prstGeom>
        </p:spPr>
      </p:pic>
      <p:pic>
        <p:nvPicPr>
          <p:cNvPr id="102" name="Graphic 101" descr="Envelope with solid fill">
            <a:extLst>
              <a:ext uri="{FF2B5EF4-FFF2-40B4-BE49-F238E27FC236}">
                <a16:creationId xmlns:a16="http://schemas.microsoft.com/office/drawing/2014/main" id="{1A07C605-DFB7-4E0C-A64D-8B5D24B6316F}"/>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0450944" y="4039643"/>
            <a:ext cx="321405" cy="321405"/>
          </a:xfrm>
          <a:prstGeom prst="rect">
            <a:avLst/>
          </a:prstGeom>
        </p:spPr>
      </p:pic>
      <p:pic>
        <p:nvPicPr>
          <p:cNvPr id="103" name="Graphic 102" descr="Envelope with solid fill">
            <a:extLst>
              <a:ext uri="{FF2B5EF4-FFF2-40B4-BE49-F238E27FC236}">
                <a16:creationId xmlns:a16="http://schemas.microsoft.com/office/drawing/2014/main" id="{1CFA8221-5FFD-4997-AEA3-33CB83F27240}"/>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0450944" y="4570110"/>
            <a:ext cx="321405" cy="321405"/>
          </a:xfrm>
          <a:prstGeom prst="rect">
            <a:avLst/>
          </a:prstGeom>
        </p:spPr>
      </p:pic>
      <p:cxnSp>
        <p:nvCxnSpPr>
          <p:cNvPr id="104" name="Straight Arrow Connector 103">
            <a:extLst>
              <a:ext uri="{FF2B5EF4-FFF2-40B4-BE49-F238E27FC236}">
                <a16:creationId xmlns:a16="http://schemas.microsoft.com/office/drawing/2014/main" id="{1116286B-45F5-4C9F-B0FF-9C2DA0CB1290}"/>
              </a:ext>
            </a:extLst>
          </p:cNvPr>
          <p:cNvCxnSpPr>
            <a:cxnSpLocks/>
          </p:cNvCxnSpPr>
          <p:nvPr/>
        </p:nvCxnSpPr>
        <p:spPr>
          <a:xfrm>
            <a:off x="9578855" y="4191260"/>
            <a:ext cx="327126" cy="0"/>
          </a:xfrm>
          <a:prstGeom prst="straightConnector1">
            <a:avLst/>
          </a:prstGeom>
          <a:noFill/>
          <a:ln w="6350" cap="flat" cmpd="sng" algn="ctr">
            <a:solidFill>
              <a:sysClr val="windowText" lastClr="000000"/>
            </a:solidFill>
            <a:prstDash val="solid"/>
            <a:miter lim="800000"/>
            <a:tailEnd type="triangle"/>
          </a:ln>
          <a:effectLst/>
        </p:spPr>
      </p:cxnSp>
      <p:cxnSp>
        <p:nvCxnSpPr>
          <p:cNvPr id="105" name="Straight Arrow Connector 104">
            <a:extLst>
              <a:ext uri="{FF2B5EF4-FFF2-40B4-BE49-F238E27FC236}">
                <a16:creationId xmlns:a16="http://schemas.microsoft.com/office/drawing/2014/main" id="{3086A943-D903-47E6-9A75-7B15B9DF2B58}"/>
              </a:ext>
            </a:extLst>
          </p:cNvPr>
          <p:cNvCxnSpPr>
            <a:cxnSpLocks/>
          </p:cNvCxnSpPr>
          <p:nvPr/>
        </p:nvCxnSpPr>
        <p:spPr>
          <a:xfrm>
            <a:off x="9578855" y="3662110"/>
            <a:ext cx="327126" cy="0"/>
          </a:xfrm>
          <a:prstGeom prst="straightConnector1">
            <a:avLst/>
          </a:prstGeom>
          <a:noFill/>
          <a:ln w="6350" cap="flat" cmpd="sng" algn="ctr">
            <a:solidFill>
              <a:sysClr val="windowText" lastClr="000000"/>
            </a:solidFill>
            <a:prstDash val="solid"/>
            <a:miter lim="800000"/>
            <a:tailEnd type="triangle"/>
          </a:ln>
          <a:effectLst/>
        </p:spPr>
      </p:cxnSp>
      <p:cxnSp>
        <p:nvCxnSpPr>
          <p:cNvPr id="106" name="Straight Arrow Connector 105">
            <a:extLst>
              <a:ext uri="{FF2B5EF4-FFF2-40B4-BE49-F238E27FC236}">
                <a16:creationId xmlns:a16="http://schemas.microsoft.com/office/drawing/2014/main" id="{E953B0DC-3C43-4A4E-B364-FD4EDB2061CD}"/>
              </a:ext>
            </a:extLst>
          </p:cNvPr>
          <p:cNvCxnSpPr>
            <a:cxnSpLocks/>
          </p:cNvCxnSpPr>
          <p:nvPr/>
        </p:nvCxnSpPr>
        <p:spPr>
          <a:xfrm>
            <a:off x="9571961" y="4710256"/>
            <a:ext cx="327126" cy="0"/>
          </a:xfrm>
          <a:prstGeom prst="straightConnector1">
            <a:avLst/>
          </a:prstGeom>
          <a:noFill/>
          <a:ln w="6350" cap="flat" cmpd="sng" algn="ctr">
            <a:solidFill>
              <a:sysClr val="windowText" lastClr="000000"/>
            </a:solidFill>
            <a:prstDash val="solid"/>
            <a:miter lim="800000"/>
            <a:tailEnd type="triangle"/>
          </a:ln>
          <a:effectLst/>
        </p:spPr>
      </p:cxnSp>
      <p:cxnSp>
        <p:nvCxnSpPr>
          <p:cNvPr id="107" name="Connector: Elbow 106">
            <a:extLst>
              <a:ext uri="{FF2B5EF4-FFF2-40B4-BE49-F238E27FC236}">
                <a16:creationId xmlns:a16="http://schemas.microsoft.com/office/drawing/2014/main" id="{7DC648AC-8959-44F8-B6D6-DAD63FDA8538}"/>
              </a:ext>
            </a:extLst>
          </p:cNvPr>
          <p:cNvCxnSpPr>
            <a:cxnSpLocks/>
            <a:stCxn id="95" idx="3"/>
            <a:endCxn id="97" idx="3"/>
          </p:cNvCxnSpPr>
          <p:nvPr/>
        </p:nvCxnSpPr>
        <p:spPr>
          <a:xfrm flipH="1">
            <a:off x="2199605" y="3877161"/>
            <a:ext cx="5408" cy="941550"/>
          </a:xfrm>
          <a:prstGeom prst="bentConnector3">
            <a:avLst>
              <a:gd name="adj1" fmla="val -2520397"/>
            </a:avLst>
          </a:prstGeom>
          <a:noFill/>
          <a:ln w="6350" cap="flat" cmpd="sng" algn="ctr">
            <a:solidFill>
              <a:sysClr val="windowText" lastClr="000000"/>
            </a:solidFill>
            <a:prstDash val="solid"/>
            <a:miter lim="800000"/>
          </a:ln>
          <a:effectLst/>
        </p:spPr>
      </p:cxnSp>
      <p:sp>
        <p:nvSpPr>
          <p:cNvPr id="108" name="Rectangle: Rounded Corners 107">
            <a:extLst>
              <a:ext uri="{FF2B5EF4-FFF2-40B4-BE49-F238E27FC236}">
                <a16:creationId xmlns:a16="http://schemas.microsoft.com/office/drawing/2014/main" id="{772ABC83-670E-47F7-B666-EC99F8D29D06}"/>
              </a:ext>
            </a:extLst>
          </p:cNvPr>
          <p:cNvSpPr/>
          <p:nvPr/>
        </p:nvSpPr>
        <p:spPr>
          <a:xfrm>
            <a:off x="11045982" y="3478599"/>
            <a:ext cx="604237" cy="1540808"/>
          </a:xfrm>
          <a:prstGeom prst="roundRect">
            <a:avLst/>
          </a:prstGeom>
          <a:solidFill>
            <a:sysClr val="window" lastClr="FFFFFF">
              <a:lumMod val="95000"/>
            </a:sysClr>
          </a:solidFill>
          <a:ln w="12700" cap="flat" cmpd="sng" algn="ctr">
            <a:solidFill>
              <a:sysClr val="windowText" lastClr="000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Msg.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Buffer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Size: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cs typeface="+mn-cs"/>
              </a:rPr>
              <a:t>O(N)</a:t>
            </a:r>
          </a:p>
        </p:txBody>
      </p:sp>
      <p:cxnSp>
        <p:nvCxnSpPr>
          <p:cNvPr id="109" name="Straight Arrow Connector 108">
            <a:extLst>
              <a:ext uri="{FF2B5EF4-FFF2-40B4-BE49-F238E27FC236}">
                <a16:creationId xmlns:a16="http://schemas.microsoft.com/office/drawing/2014/main" id="{97AA1ABD-5312-4852-B123-FBB75F2EAD2B}"/>
              </a:ext>
            </a:extLst>
          </p:cNvPr>
          <p:cNvCxnSpPr>
            <a:cxnSpLocks/>
          </p:cNvCxnSpPr>
          <p:nvPr/>
        </p:nvCxnSpPr>
        <p:spPr>
          <a:xfrm>
            <a:off x="10774091" y="3672362"/>
            <a:ext cx="271889" cy="0"/>
          </a:xfrm>
          <a:prstGeom prst="straightConnector1">
            <a:avLst/>
          </a:prstGeom>
          <a:noFill/>
          <a:ln w="6350" cap="flat" cmpd="sng" algn="ctr">
            <a:solidFill>
              <a:sysClr val="windowText" lastClr="000000"/>
            </a:solidFill>
            <a:prstDash val="solid"/>
            <a:miter lim="800000"/>
            <a:tailEnd type="triangle"/>
          </a:ln>
          <a:effectLst/>
        </p:spPr>
      </p:cxnSp>
      <p:cxnSp>
        <p:nvCxnSpPr>
          <p:cNvPr id="110" name="Straight Arrow Connector 109">
            <a:extLst>
              <a:ext uri="{FF2B5EF4-FFF2-40B4-BE49-F238E27FC236}">
                <a16:creationId xmlns:a16="http://schemas.microsoft.com/office/drawing/2014/main" id="{70ABB251-038C-4617-84C7-25F5D198FD48}"/>
              </a:ext>
            </a:extLst>
          </p:cNvPr>
          <p:cNvCxnSpPr>
            <a:cxnSpLocks/>
          </p:cNvCxnSpPr>
          <p:nvPr/>
        </p:nvCxnSpPr>
        <p:spPr>
          <a:xfrm>
            <a:off x="10774091" y="4203087"/>
            <a:ext cx="271889" cy="0"/>
          </a:xfrm>
          <a:prstGeom prst="straightConnector1">
            <a:avLst/>
          </a:prstGeom>
          <a:noFill/>
          <a:ln w="6350" cap="flat" cmpd="sng" algn="ctr">
            <a:solidFill>
              <a:sysClr val="windowText" lastClr="000000"/>
            </a:solidFill>
            <a:prstDash val="solid"/>
            <a:miter lim="800000"/>
            <a:tailEnd type="triangle"/>
          </a:ln>
          <a:effectLst/>
        </p:spPr>
      </p:cxnSp>
      <p:cxnSp>
        <p:nvCxnSpPr>
          <p:cNvPr id="111" name="Straight Arrow Connector 110">
            <a:extLst>
              <a:ext uri="{FF2B5EF4-FFF2-40B4-BE49-F238E27FC236}">
                <a16:creationId xmlns:a16="http://schemas.microsoft.com/office/drawing/2014/main" id="{FAA9FA29-6784-4A28-8FC0-34EB60D16EA7}"/>
              </a:ext>
            </a:extLst>
          </p:cNvPr>
          <p:cNvCxnSpPr>
            <a:cxnSpLocks/>
          </p:cNvCxnSpPr>
          <p:nvPr/>
        </p:nvCxnSpPr>
        <p:spPr>
          <a:xfrm>
            <a:off x="10772350" y="4710256"/>
            <a:ext cx="271889" cy="0"/>
          </a:xfrm>
          <a:prstGeom prst="straightConnector1">
            <a:avLst/>
          </a:prstGeom>
          <a:noFill/>
          <a:ln w="6350" cap="flat" cmpd="sng" algn="ctr">
            <a:solidFill>
              <a:sysClr val="windowText" lastClr="000000"/>
            </a:solidFill>
            <a:prstDash val="solid"/>
            <a:miter lim="800000"/>
            <a:tailEnd type="triangle"/>
          </a:ln>
          <a:effectLst/>
        </p:spPr>
      </p:cxnSp>
      <p:sp>
        <p:nvSpPr>
          <p:cNvPr id="112" name="Rectangle: Rounded Corners 111">
            <a:extLst>
              <a:ext uri="{FF2B5EF4-FFF2-40B4-BE49-F238E27FC236}">
                <a16:creationId xmlns:a16="http://schemas.microsoft.com/office/drawing/2014/main" id="{6528E905-0EBD-41CD-97C8-570C2B6F14AB}"/>
              </a:ext>
            </a:extLst>
          </p:cNvPr>
          <p:cNvSpPr/>
          <p:nvPr/>
        </p:nvSpPr>
        <p:spPr>
          <a:xfrm>
            <a:off x="633780" y="3479578"/>
            <a:ext cx="604237" cy="1540808"/>
          </a:xfrm>
          <a:prstGeom prst="roundRect">
            <a:avLst/>
          </a:prstGeom>
          <a:solidFill>
            <a:sysClr val="window" lastClr="FFFFFF">
              <a:lumMod val="95000"/>
            </a:sysClr>
          </a:solidFill>
          <a:ln w="12700" cap="flat" cmpd="sng" algn="ctr">
            <a:solidFill>
              <a:sysClr val="windowText" lastClr="000000"/>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Msg.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Buffer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Size: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cs typeface="+mn-cs"/>
              </a:rPr>
              <a:t>O(N)</a:t>
            </a:r>
          </a:p>
        </p:txBody>
      </p:sp>
      <p:cxnSp>
        <p:nvCxnSpPr>
          <p:cNvPr id="113" name="Connector: Elbow 112">
            <a:extLst>
              <a:ext uri="{FF2B5EF4-FFF2-40B4-BE49-F238E27FC236}">
                <a16:creationId xmlns:a16="http://schemas.microsoft.com/office/drawing/2014/main" id="{9F30696A-66C1-4A1E-BD96-578BCBAC2F28}"/>
              </a:ext>
            </a:extLst>
          </p:cNvPr>
          <p:cNvCxnSpPr>
            <a:cxnSpLocks/>
            <a:stCxn id="16" idx="2"/>
            <a:endCxn id="31" idx="1"/>
          </p:cNvCxnSpPr>
          <p:nvPr/>
        </p:nvCxnSpPr>
        <p:spPr>
          <a:xfrm rot="16200000" flipH="1">
            <a:off x="2410855" y="3047062"/>
            <a:ext cx="993782" cy="697609"/>
          </a:xfrm>
          <a:prstGeom prst="bentConnector2">
            <a:avLst/>
          </a:prstGeom>
          <a:noFill/>
          <a:ln w="6350" cap="flat" cmpd="sng" algn="ctr">
            <a:solidFill>
              <a:srgbClr val="FFC000">
                <a:lumMod val="75000"/>
              </a:srgbClr>
            </a:solidFill>
            <a:prstDash val="solid"/>
            <a:miter lim="800000"/>
            <a:tailEnd type="triangle"/>
          </a:ln>
          <a:effectLst/>
        </p:spPr>
      </p:cxnSp>
      <p:cxnSp>
        <p:nvCxnSpPr>
          <p:cNvPr id="114" name="Connector: Elbow 113">
            <a:extLst>
              <a:ext uri="{FF2B5EF4-FFF2-40B4-BE49-F238E27FC236}">
                <a16:creationId xmlns:a16="http://schemas.microsoft.com/office/drawing/2014/main" id="{A454D6B4-11CE-402E-9AF8-49C0EB774BF9}"/>
              </a:ext>
            </a:extLst>
          </p:cNvPr>
          <p:cNvCxnSpPr>
            <a:cxnSpLocks/>
            <a:stCxn id="64" idx="0"/>
            <a:endCxn id="76" idx="2"/>
          </p:cNvCxnSpPr>
          <p:nvPr/>
        </p:nvCxnSpPr>
        <p:spPr>
          <a:xfrm rot="5400000" flipH="1" flipV="1">
            <a:off x="7344852" y="2273753"/>
            <a:ext cx="1081732" cy="2332176"/>
          </a:xfrm>
          <a:prstGeom prst="bentConnector3">
            <a:avLst>
              <a:gd name="adj1" fmla="val 67611"/>
            </a:avLst>
          </a:prstGeom>
          <a:noFill/>
          <a:ln w="6350" cap="flat" cmpd="sng" algn="ctr">
            <a:solidFill>
              <a:srgbClr val="ED7D31">
                <a:lumMod val="75000"/>
              </a:srgbClr>
            </a:solidFill>
            <a:prstDash val="solid"/>
            <a:miter lim="800000"/>
            <a:tailEnd type="triangle"/>
          </a:ln>
          <a:effectLst/>
        </p:spPr>
      </p:cxnSp>
      <p:sp>
        <p:nvSpPr>
          <p:cNvPr id="118" name="Rectangle 117">
            <a:extLst>
              <a:ext uri="{FF2B5EF4-FFF2-40B4-BE49-F238E27FC236}">
                <a16:creationId xmlns:a16="http://schemas.microsoft.com/office/drawing/2014/main" id="{0D407735-9375-4999-B3CC-68FBCB795A42}"/>
              </a:ext>
            </a:extLst>
          </p:cNvPr>
          <p:cNvSpPr/>
          <p:nvPr/>
        </p:nvSpPr>
        <p:spPr>
          <a:xfrm>
            <a:off x="416542" y="3397177"/>
            <a:ext cx="11422427" cy="2672627"/>
          </a:xfrm>
          <a:prstGeom prst="rect">
            <a:avLst/>
          </a:prstGeom>
          <a:noFill/>
          <a:ln w="19050" cap="flat" cmpd="sng" algn="ctr">
            <a:solidFill>
              <a:sysClr val="windowText" lastClr="000000">
                <a:lumMod val="50000"/>
                <a:lumOff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71687279-4155-4355-9781-0081DE50BCD3}"/>
                  </a:ext>
                </a:extLst>
              </p:cNvPr>
              <p:cNvSpPr txBox="1"/>
              <p:nvPr/>
            </p:nvSpPr>
            <p:spPr>
              <a:xfrm>
                <a:off x="5942868" y="1910653"/>
                <a:ext cx="1437409"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rPr>
                  <a:t>GNN at layer </a:t>
                </a:r>
                <a14:m>
                  <m:oMath xmlns:m="http://schemas.openxmlformats.org/officeDocument/2006/math">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𝒍</m:t>
                    </m:r>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m:t>
                    </m:r>
                    <m:r>
                      <a:rPr kumimoji="0" lang="en-US" b="1" i="1" u="none" strike="noStrike" kern="0" cap="none" spc="0" normalizeH="0" baseline="0" noProof="0" dirty="0" smtClean="0">
                        <a:ln>
                          <a:noFill/>
                        </a:ln>
                        <a:solidFill>
                          <a:prstClr val="black"/>
                        </a:solidFill>
                        <a:effectLst/>
                        <a:uLnTx/>
                        <a:uFillTx/>
                        <a:latin typeface="Cambria Math" panose="02040503050406030204" pitchFamily="18" charset="0"/>
                      </a:rPr>
                      <m:t>𝟏</m:t>
                    </m:r>
                  </m:oMath>
                </a14:m>
                <a:endParaRPr kumimoji="0" lang="en-US" b="1" i="0" u="none" strike="noStrike" kern="0" cap="none" spc="0" normalizeH="0" baseline="0" noProof="0" dirty="0">
                  <a:ln>
                    <a:noFill/>
                  </a:ln>
                  <a:solidFill>
                    <a:prstClr val="black"/>
                  </a:solidFill>
                  <a:effectLst/>
                  <a:uLnTx/>
                  <a:uFillTx/>
                </a:endParaRPr>
              </a:p>
            </p:txBody>
          </p:sp>
        </mc:Choice>
        <mc:Fallback xmlns="">
          <p:sp>
            <p:nvSpPr>
              <p:cNvPr id="119" name="TextBox 118">
                <a:extLst>
                  <a:ext uri="{FF2B5EF4-FFF2-40B4-BE49-F238E27FC236}">
                    <a16:creationId xmlns:a16="http://schemas.microsoft.com/office/drawing/2014/main" id="{71687279-4155-4355-9781-0081DE50BCD3}"/>
                  </a:ext>
                </a:extLst>
              </p:cNvPr>
              <p:cNvSpPr txBox="1">
                <a:spLocks noRot="1" noChangeAspect="1" noMove="1" noResize="1" noEditPoints="1" noAdjustHandles="1" noChangeArrowheads="1" noChangeShapeType="1" noTextEdit="1"/>
              </p:cNvSpPr>
              <p:nvPr/>
            </p:nvSpPr>
            <p:spPr>
              <a:xfrm>
                <a:off x="5942868" y="1910653"/>
                <a:ext cx="1437409" cy="646331"/>
              </a:xfrm>
              <a:prstGeom prst="rect">
                <a:avLst/>
              </a:prstGeom>
              <a:blipFill>
                <a:blip r:embed="rId56"/>
                <a:stretch>
                  <a:fillRect l="-1695" t="-4717" r="-6356"/>
                </a:stretch>
              </a:blipFill>
            </p:spPr>
            <p:txBody>
              <a:bodyPr/>
              <a:lstStyle/>
              <a:p>
                <a:r>
                  <a:rPr lang="en-US">
                    <a:noFill/>
                  </a:rPr>
                  <a:t> </a:t>
                </a:r>
              </a:p>
            </p:txBody>
          </p:sp>
        </mc:Fallback>
      </mc:AlternateContent>
      <p:cxnSp>
        <p:nvCxnSpPr>
          <p:cNvPr id="130" name="Straight Arrow Connector 129">
            <a:extLst>
              <a:ext uri="{FF2B5EF4-FFF2-40B4-BE49-F238E27FC236}">
                <a16:creationId xmlns:a16="http://schemas.microsoft.com/office/drawing/2014/main" id="{0CC98C4C-2CD4-495C-96E2-3BB5C0D42F28}"/>
              </a:ext>
            </a:extLst>
          </p:cNvPr>
          <p:cNvCxnSpPr>
            <a:cxnSpLocks/>
            <a:stCxn id="55" idx="3"/>
          </p:cNvCxnSpPr>
          <p:nvPr/>
        </p:nvCxnSpPr>
        <p:spPr>
          <a:xfrm>
            <a:off x="3150941" y="4372363"/>
            <a:ext cx="464214" cy="0"/>
          </a:xfrm>
          <a:prstGeom prst="straightConnector1">
            <a:avLst/>
          </a:prstGeom>
          <a:noFill/>
          <a:ln w="6350" cap="flat" cmpd="sng" algn="ctr">
            <a:solidFill>
              <a:sysClr val="windowText" lastClr="000000"/>
            </a:solidFill>
            <a:prstDash val="solid"/>
            <a:miter lim="800000"/>
            <a:tailEnd type="triangle"/>
          </a:ln>
          <a:effectLst/>
        </p:spPr>
      </p:cxnSp>
      <p:cxnSp>
        <p:nvCxnSpPr>
          <p:cNvPr id="132" name="Connector: Elbow 131">
            <a:extLst>
              <a:ext uri="{FF2B5EF4-FFF2-40B4-BE49-F238E27FC236}">
                <a16:creationId xmlns:a16="http://schemas.microsoft.com/office/drawing/2014/main" id="{FC377691-83B6-495C-8B33-5E0307A53158}"/>
              </a:ext>
            </a:extLst>
          </p:cNvPr>
          <p:cNvCxnSpPr>
            <a:cxnSpLocks/>
            <a:stCxn id="32" idx="3"/>
            <a:endCxn id="56" idx="3"/>
          </p:cNvCxnSpPr>
          <p:nvPr/>
        </p:nvCxnSpPr>
        <p:spPr>
          <a:xfrm>
            <a:off x="4431443" y="3899294"/>
            <a:ext cx="12700" cy="472042"/>
          </a:xfrm>
          <a:prstGeom prst="bentConnector3">
            <a:avLst>
              <a:gd name="adj1" fmla="val 1575000"/>
            </a:avLst>
          </a:prstGeom>
          <a:noFill/>
          <a:ln w="6350" cap="flat" cmpd="sng" algn="ctr">
            <a:solidFill>
              <a:sysClr val="windowText" lastClr="000000"/>
            </a:solidFill>
            <a:prstDash val="solid"/>
            <a:miter lim="800000"/>
          </a:ln>
          <a:effectLst/>
        </p:spPr>
      </p:cxnSp>
      <p:cxnSp>
        <p:nvCxnSpPr>
          <p:cNvPr id="136" name="Straight Arrow Connector 135">
            <a:extLst>
              <a:ext uri="{FF2B5EF4-FFF2-40B4-BE49-F238E27FC236}">
                <a16:creationId xmlns:a16="http://schemas.microsoft.com/office/drawing/2014/main" id="{1430C024-ACB8-4AF5-BFC8-C9D647798D6B}"/>
              </a:ext>
            </a:extLst>
          </p:cNvPr>
          <p:cNvCxnSpPr>
            <a:cxnSpLocks/>
          </p:cNvCxnSpPr>
          <p:nvPr/>
        </p:nvCxnSpPr>
        <p:spPr>
          <a:xfrm>
            <a:off x="4624832" y="4188114"/>
            <a:ext cx="464214" cy="0"/>
          </a:xfrm>
          <a:prstGeom prst="straightConnector1">
            <a:avLst/>
          </a:prstGeom>
          <a:noFill/>
          <a:ln w="6350" cap="flat" cmpd="sng" algn="ctr">
            <a:solidFill>
              <a:sysClr val="windowText" lastClr="000000"/>
            </a:solidFill>
            <a:prstDash val="solid"/>
            <a:miter lim="800000"/>
            <a:tailEnd type="triangle"/>
          </a:ln>
          <a:effectLst/>
        </p:spPr>
      </p:cxnSp>
      <p:sp>
        <p:nvSpPr>
          <p:cNvPr id="2" name="Rectangle 1">
            <a:extLst>
              <a:ext uri="{FF2B5EF4-FFF2-40B4-BE49-F238E27FC236}">
                <a16:creationId xmlns:a16="http://schemas.microsoft.com/office/drawing/2014/main" id="{253A9F28-047B-9CB7-E715-786240C9DA0E}"/>
              </a:ext>
            </a:extLst>
          </p:cNvPr>
          <p:cNvSpPr/>
          <p:nvPr/>
        </p:nvSpPr>
        <p:spPr>
          <a:xfrm>
            <a:off x="0" y="1280160"/>
            <a:ext cx="12191999" cy="492700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row: Left-Right 114">
            <a:extLst>
              <a:ext uri="{FF2B5EF4-FFF2-40B4-BE49-F238E27FC236}">
                <a16:creationId xmlns:a16="http://schemas.microsoft.com/office/drawing/2014/main" id="{463B28DC-FD72-4E0C-B201-2171157C7632}"/>
              </a:ext>
            </a:extLst>
          </p:cNvPr>
          <p:cNvSpPr/>
          <p:nvPr/>
        </p:nvSpPr>
        <p:spPr>
          <a:xfrm>
            <a:off x="7372024" y="5385972"/>
            <a:ext cx="4278194" cy="655592"/>
          </a:xfrm>
          <a:prstGeom prst="leftRightArrow">
            <a:avLst>
              <a:gd name="adj1" fmla="val 68868"/>
              <a:gd name="adj2" fmla="val 51573"/>
            </a:avLst>
          </a:prstGeom>
          <a:solidFill>
            <a:srgbClr val="9DC3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Message Passing (Scatter)</a:t>
            </a:r>
          </a:p>
        </p:txBody>
      </p:sp>
      <p:sp>
        <p:nvSpPr>
          <p:cNvPr id="116" name="Arrow: Left-Right 115">
            <a:extLst>
              <a:ext uri="{FF2B5EF4-FFF2-40B4-BE49-F238E27FC236}">
                <a16:creationId xmlns:a16="http://schemas.microsoft.com/office/drawing/2014/main" id="{182F42B3-8ECA-4388-8A08-6196938AA63C}"/>
              </a:ext>
            </a:extLst>
          </p:cNvPr>
          <p:cNvSpPr/>
          <p:nvPr/>
        </p:nvSpPr>
        <p:spPr>
          <a:xfrm>
            <a:off x="633782" y="5378754"/>
            <a:ext cx="2992405" cy="662811"/>
          </a:xfrm>
          <a:prstGeom prst="leftRightArrow">
            <a:avLst>
              <a:gd name="adj1" fmla="val 65723"/>
              <a:gd name="adj2" fmla="val 51572"/>
            </a:avLst>
          </a:prstGeom>
          <a:solidFill>
            <a:srgbClr val="9DC3E6"/>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cs typeface="+mn-cs"/>
              </a:rPr>
              <a:t>Message Passing (</a:t>
            </a:r>
            <a:r>
              <a:rPr kumimoji="0" lang="en-US" altLang="zh-CN"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Gather</a:t>
            </a:r>
            <a:r>
              <a:rPr kumimoji="0" lang="en-US" b="1" i="0" u="none" strike="noStrike" kern="0" cap="none" spc="0" normalizeH="0" baseline="0" noProof="0" dirty="0">
                <a:ln>
                  <a:noFill/>
                </a:ln>
                <a:solidFill>
                  <a:prstClr val="black"/>
                </a:solidFill>
                <a:effectLst/>
                <a:uLnTx/>
                <a:uFillTx/>
                <a:latin typeface="Calibri" panose="020F0502020204030204"/>
                <a:cs typeface="+mn-cs"/>
              </a:rPr>
              <a:t>)</a:t>
            </a:r>
          </a:p>
        </p:txBody>
      </p:sp>
      <p:sp>
        <p:nvSpPr>
          <p:cNvPr id="117" name="Arrow: Left-Right 116">
            <a:extLst>
              <a:ext uri="{FF2B5EF4-FFF2-40B4-BE49-F238E27FC236}">
                <a16:creationId xmlns:a16="http://schemas.microsoft.com/office/drawing/2014/main" id="{29A06C24-BA69-4DBB-BFF3-D5831191278A}"/>
              </a:ext>
            </a:extLst>
          </p:cNvPr>
          <p:cNvSpPr/>
          <p:nvPr/>
        </p:nvSpPr>
        <p:spPr>
          <a:xfrm>
            <a:off x="3629955" y="5380712"/>
            <a:ext cx="3742070" cy="660852"/>
          </a:xfrm>
          <a:prstGeom prst="leftRightArrow">
            <a:avLst>
              <a:gd name="adj1" fmla="val 68868"/>
              <a:gd name="adj2" fmla="val 51573"/>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Node Transformation (NT)</a:t>
            </a:r>
            <a:endParaRPr kumimoji="0" lang="en-US" b="1" i="0" u="none" strike="noStrike" kern="0" cap="none" spc="0" normalizeH="0" baseline="0" noProof="0" dirty="0">
              <a:ln>
                <a:noFill/>
              </a:ln>
              <a:solidFill>
                <a:prstClr val="black"/>
              </a:solidFill>
              <a:effectLst/>
              <a:uLnTx/>
              <a:uFillTx/>
              <a:latin typeface="Calibri" panose="020F0502020204030204"/>
              <a:cs typeface="+mn-cs"/>
            </a:endParaRPr>
          </a:p>
        </p:txBody>
      </p:sp>
      <p:grpSp>
        <p:nvGrpSpPr>
          <p:cNvPr id="287" name="Group 286">
            <a:extLst>
              <a:ext uri="{FF2B5EF4-FFF2-40B4-BE49-F238E27FC236}">
                <a16:creationId xmlns:a16="http://schemas.microsoft.com/office/drawing/2014/main" id="{348ACA9F-B711-BA87-390A-A27755A6F96E}"/>
              </a:ext>
            </a:extLst>
          </p:cNvPr>
          <p:cNvGrpSpPr/>
          <p:nvPr/>
        </p:nvGrpSpPr>
        <p:grpSpPr>
          <a:xfrm>
            <a:off x="1920423" y="2777510"/>
            <a:ext cx="3578375" cy="2719648"/>
            <a:chOff x="1920423" y="2777510"/>
            <a:chExt cx="3578375" cy="2719648"/>
          </a:xfrm>
        </p:grpSpPr>
        <p:sp>
          <p:nvSpPr>
            <p:cNvPr id="272" name="Freeform: Shape 271">
              <a:extLst>
                <a:ext uri="{FF2B5EF4-FFF2-40B4-BE49-F238E27FC236}">
                  <a16:creationId xmlns:a16="http://schemas.microsoft.com/office/drawing/2014/main" id="{52A7AB8D-20CC-9DB9-6F88-647D23FDFB7E}"/>
                </a:ext>
              </a:extLst>
            </p:cNvPr>
            <p:cNvSpPr/>
            <p:nvPr/>
          </p:nvSpPr>
          <p:spPr>
            <a:xfrm>
              <a:off x="4130810" y="3334871"/>
              <a:ext cx="1367988" cy="2162287"/>
            </a:xfrm>
            <a:custGeom>
              <a:avLst/>
              <a:gdLst>
                <a:gd name="connsiteX0" fmla="*/ 1355464 w 1357104"/>
                <a:gd name="connsiteY0" fmla="*/ 2162287 h 2162287"/>
                <a:gd name="connsiteX1" fmla="*/ 1140311 w 1357104"/>
                <a:gd name="connsiteY1" fmla="*/ 387275 h 2162287"/>
                <a:gd name="connsiteX2" fmla="*/ 0 w 1357104"/>
                <a:gd name="connsiteY2" fmla="*/ 0 h 2162287"/>
              </a:gdLst>
              <a:ahLst/>
              <a:cxnLst>
                <a:cxn ang="0">
                  <a:pos x="connsiteX0" y="connsiteY0"/>
                </a:cxn>
                <a:cxn ang="0">
                  <a:pos x="connsiteX1" y="connsiteY1"/>
                </a:cxn>
                <a:cxn ang="0">
                  <a:pos x="connsiteX2" y="connsiteY2"/>
                </a:cxn>
              </a:cxnLst>
              <a:rect l="l" t="t" r="r" b="b"/>
              <a:pathLst>
                <a:path w="1357104" h="2162287">
                  <a:moveTo>
                    <a:pt x="1355464" y="2162287"/>
                  </a:moveTo>
                  <a:cubicBezTo>
                    <a:pt x="1360843" y="1454971"/>
                    <a:pt x="1366222" y="747656"/>
                    <a:pt x="1140311" y="387275"/>
                  </a:cubicBezTo>
                  <a:cubicBezTo>
                    <a:pt x="914400" y="26894"/>
                    <a:pt x="457200" y="13447"/>
                    <a:pt x="0" y="0"/>
                  </a:cubicBezTo>
                </a:path>
              </a:pathLst>
            </a:custGeom>
            <a:noFill/>
            <a:ln w="76200">
              <a:solidFill>
                <a:srgbClr val="FFD96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273">
              <a:extLst>
                <a:ext uri="{FF2B5EF4-FFF2-40B4-BE49-F238E27FC236}">
                  <a16:creationId xmlns:a16="http://schemas.microsoft.com/office/drawing/2014/main" id="{8FE83981-B7C8-455E-63FB-F0528104D1DF}"/>
                </a:ext>
              </a:extLst>
            </p:cNvPr>
            <p:cNvGrpSpPr/>
            <p:nvPr/>
          </p:nvGrpSpPr>
          <p:grpSpPr>
            <a:xfrm>
              <a:off x="1920423" y="2777510"/>
              <a:ext cx="2261144" cy="1147873"/>
              <a:chOff x="1920423" y="2777510"/>
              <a:chExt cx="2261144" cy="1147873"/>
            </a:xfrm>
          </p:grpSpPr>
          <p:sp>
            <p:nvSpPr>
              <p:cNvPr id="275" name="Freeform: Shape 274">
                <a:extLst>
                  <a:ext uri="{FF2B5EF4-FFF2-40B4-BE49-F238E27FC236}">
                    <a16:creationId xmlns:a16="http://schemas.microsoft.com/office/drawing/2014/main" id="{5CD2745E-4907-B3CD-3BFD-2C21AB241C6D}"/>
                  </a:ext>
                </a:extLst>
              </p:cNvPr>
              <p:cNvSpPr/>
              <p:nvPr/>
            </p:nvSpPr>
            <p:spPr>
              <a:xfrm>
                <a:off x="1920423" y="2777510"/>
                <a:ext cx="2194376" cy="1147873"/>
              </a:xfrm>
              <a:custGeom>
                <a:avLst/>
                <a:gdLst>
                  <a:gd name="connsiteX0" fmla="*/ -171 w 2194376"/>
                  <a:gd name="connsiteY0" fmla="*/ -163 h 1147873"/>
                  <a:gd name="connsiteX1" fmla="*/ 2194206 w 2194376"/>
                  <a:gd name="connsiteY1" fmla="*/ -163 h 1147873"/>
                  <a:gd name="connsiteX2" fmla="*/ 2194206 w 2194376"/>
                  <a:gd name="connsiteY2" fmla="*/ 1147711 h 1147873"/>
                  <a:gd name="connsiteX3" fmla="*/ -171 w 2194376"/>
                  <a:gd name="connsiteY3" fmla="*/ 1147711 h 1147873"/>
                </a:gdLst>
                <a:ahLst/>
                <a:cxnLst>
                  <a:cxn ang="0">
                    <a:pos x="connsiteX0" y="connsiteY0"/>
                  </a:cxn>
                  <a:cxn ang="0">
                    <a:pos x="connsiteX1" y="connsiteY1"/>
                  </a:cxn>
                  <a:cxn ang="0">
                    <a:pos x="connsiteX2" y="connsiteY2"/>
                  </a:cxn>
                  <a:cxn ang="0">
                    <a:pos x="connsiteX3" y="connsiteY3"/>
                  </a:cxn>
                </a:cxnLst>
                <a:rect l="l" t="t" r="r" b="b"/>
                <a:pathLst>
                  <a:path w="2194376" h="1147873">
                    <a:moveTo>
                      <a:pt x="-171" y="-163"/>
                    </a:moveTo>
                    <a:lnTo>
                      <a:pt x="2194206" y="-163"/>
                    </a:lnTo>
                    <a:lnTo>
                      <a:pt x="2194206" y="1147711"/>
                    </a:lnTo>
                    <a:lnTo>
                      <a:pt x="-171" y="1147711"/>
                    </a:lnTo>
                    <a:close/>
                  </a:path>
                </a:pathLst>
              </a:custGeom>
              <a:solidFill>
                <a:srgbClr val="FFF2CC"/>
              </a:solidFill>
              <a:ln w="40995" cap="flat">
                <a:solidFill>
                  <a:srgbClr val="BF9000"/>
                </a:solidFill>
                <a:prstDash val="solid"/>
                <a:miter/>
              </a:ln>
            </p:spPr>
            <p:txBody>
              <a:bodyPr rtlCol="0" anchor="ctr"/>
              <a:lstStyle/>
              <a:p>
                <a:endParaRPr lang="en-US"/>
              </a:p>
            </p:txBody>
          </p:sp>
          <p:sp>
            <p:nvSpPr>
              <p:cNvPr id="276" name="TextBox 275">
                <a:extLst>
                  <a:ext uri="{FF2B5EF4-FFF2-40B4-BE49-F238E27FC236}">
                    <a16:creationId xmlns:a16="http://schemas.microsoft.com/office/drawing/2014/main" id="{2B35C88D-167C-BDC9-C621-66775B0C40A8}"/>
                  </a:ext>
                </a:extLst>
              </p:cNvPr>
              <p:cNvSpPr txBox="1"/>
              <p:nvPr/>
            </p:nvSpPr>
            <p:spPr>
              <a:xfrm>
                <a:off x="1941460" y="2803345"/>
                <a:ext cx="2240107" cy="323996"/>
              </a:xfrm>
              <a:prstGeom prst="rect">
                <a:avLst/>
              </a:prstGeom>
              <a:noFill/>
            </p:spPr>
            <p:txBody>
              <a:bodyPr wrap="none" rtlCol="0">
                <a:spAutoFit/>
              </a:bodyPr>
              <a:lstStyle/>
              <a:p>
                <a:pPr algn="l"/>
                <a:r>
                  <a:rPr lang="en-US" sz="1502" b="1" spc="0" baseline="0">
                    <a:ln/>
                    <a:solidFill>
                      <a:srgbClr val="000000"/>
                    </a:solidFill>
                    <a:latin typeface="Calibri"/>
                    <a:cs typeface="Calibri"/>
                    <a:sym typeface="Calibri"/>
                    <a:rtl val="0"/>
                  </a:rPr>
                  <a:t>Node Transformation (NT)</a:t>
                </a:r>
              </a:p>
            </p:txBody>
          </p:sp>
          <p:sp>
            <p:nvSpPr>
              <p:cNvPr id="277" name="TextBox 276">
                <a:extLst>
                  <a:ext uri="{FF2B5EF4-FFF2-40B4-BE49-F238E27FC236}">
                    <a16:creationId xmlns:a16="http://schemas.microsoft.com/office/drawing/2014/main" id="{4AE87CEA-20F7-CF82-2946-36E20C8CA8E9}"/>
                  </a:ext>
                </a:extLst>
              </p:cNvPr>
              <p:cNvSpPr txBox="1"/>
              <p:nvPr/>
            </p:nvSpPr>
            <p:spPr>
              <a:xfrm>
                <a:off x="1927931" y="3125346"/>
                <a:ext cx="251992" cy="323486"/>
              </a:xfrm>
              <a:prstGeom prst="rect">
                <a:avLst/>
              </a:prstGeom>
              <a:noFill/>
            </p:spPr>
            <p:txBody>
              <a:bodyPr wrap="none" rtlCol="0">
                <a:spAutoFit/>
              </a:bodyPr>
              <a:lstStyle/>
              <a:p>
                <a:pPr algn="l"/>
                <a:r>
                  <a:rPr lang="en-US" sz="1502" spc="0" baseline="0">
                    <a:ln/>
                    <a:solidFill>
                      <a:srgbClr val="000000"/>
                    </a:solidFill>
                    <a:latin typeface="Arial"/>
                    <a:cs typeface="Arial"/>
                    <a:sym typeface="Arial"/>
                    <a:rtl val="0"/>
                  </a:rPr>
                  <a:t>•</a:t>
                </a:r>
              </a:p>
            </p:txBody>
          </p:sp>
          <p:sp>
            <p:nvSpPr>
              <p:cNvPr id="278" name="TextBox 277">
                <a:extLst>
                  <a:ext uri="{FF2B5EF4-FFF2-40B4-BE49-F238E27FC236}">
                    <a16:creationId xmlns:a16="http://schemas.microsoft.com/office/drawing/2014/main" id="{841000EF-1D52-585C-B917-C3B6EF14036A}"/>
                  </a:ext>
                </a:extLst>
              </p:cNvPr>
              <p:cNvSpPr txBox="1"/>
              <p:nvPr/>
            </p:nvSpPr>
            <p:spPr>
              <a:xfrm>
                <a:off x="2115827" y="3116402"/>
                <a:ext cx="600288" cy="323996"/>
              </a:xfrm>
              <a:prstGeom prst="rect">
                <a:avLst/>
              </a:prstGeom>
              <a:noFill/>
            </p:spPr>
            <p:txBody>
              <a:bodyPr wrap="none" rtlCol="0">
                <a:spAutoFit/>
              </a:bodyPr>
              <a:lstStyle/>
              <a:p>
                <a:pPr algn="l"/>
                <a:r>
                  <a:rPr lang="en-US" sz="1502" spc="0" baseline="0" dirty="0">
                    <a:ln/>
                    <a:solidFill>
                      <a:srgbClr val="000000"/>
                    </a:solidFill>
                    <a:latin typeface="Calibri"/>
                    <a:cs typeface="Calibri"/>
                    <a:sym typeface="Calibri"/>
                    <a:rtl val="0"/>
                  </a:rPr>
                  <a:t>Multi</a:t>
                </a:r>
              </a:p>
            </p:txBody>
          </p:sp>
          <p:sp>
            <p:nvSpPr>
              <p:cNvPr id="279" name="TextBox 278">
                <a:extLst>
                  <a:ext uri="{FF2B5EF4-FFF2-40B4-BE49-F238E27FC236}">
                    <a16:creationId xmlns:a16="http://schemas.microsoft.com/office/drawing/2014/main" id="{4CBB7E11-7440-F27C-056D-78AF0614F7B6}"/>
                  </a:ext>
                </a:extLst>
              </p:cNvPr>
              <p:cNvSpPr txBox="1"/>
              <p:nvPr/>
            </p:nvSpPr>
            <p:spPr>
              <a:xfrm>
                <a:off x="2534323" y="3116402"/>
                <a:ext cx="242509"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a:t>
                </a:r>
              </a:p>
            </p:txBody>
          </p:sp>
          <p:sp>
            <p:nvSpPr>
              <p:cNvPr id="280" name="TextBox 279">
                <a:extLst>
                  <a:ext uri="{FF2B5EF4-FFF2-40B4-BE49-F238E27FC236}">
                    <a16:creationId xmlns:a16="http://schemas.microsoft.com/office/drawing/2014/main" id="{9A9D9CDC-7D18-5CEF-C63D-3425D57978F3}"/>
                  </a:ext>
                </a:extLst>
              </p:cNvPr>
              <p:cNvSpPr txBox="1"/>
              <p:nvPr/>
            </p:nvSpPr>
            <p:spPr>
              <a:xfrm>
                <a:off x="2592399" y="3116402"/>
                <a:ext cx="1461939"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layer Perceptron</a:t>
                </a:r>
              </a:p>
            </p:txBody>
          </p:sp>
          <p:sp>
            <p:nvSpPr>
              <p:cNvPr id="281" name="TextBox 280">
                <a:extLst>
                  <a:ext uri="{FF2B5EF4-FFF2-40B4-BE49-F238E27FC236}">
                    <a16:creationId xmlns:a16="http://schemas.microsoft.com/office/drawing/2014/main" id="{27AD1949-CBCE-D648-4B9A-44FC34B3C5D4}"/>
                  </a:ext>
                </a:extLst>
              </p:cNvPr>
              <p:cNvSpPr txBox="1"/>
              <p:nvPr/>
            </p:nvSpPr>
            <p:spPr>
              <a:xfrm>
                <a:off x="1927931" y="3354921"/>
                <a:ext cx="251992" cy="323486"/>
              </a:xfrm>
              <a:prstGeom prst="rect">
                <a:avLst/>
              </a:prstGeom>
              <a:noFill/>
            </p:spPr>
            <p:txBody>
              <a:bodyPr wrap="none" rtlCol="0">
                <a:spAutoFit/>
              </a:bodyPr>
              <a:lstStyle/>
              <a:p>
                <a:pPr algn="l"/>
                <a:r>
                  <a:rPr lang="en-US" sz="1502" spc="0" baseline="0">
                    <a:ln/>
                    <a:solidFill>
                      <a:srgbClr val="000000"/>
                    </a:solidFill>
                    <a:latin typeface="Arial"/>
                    <a:cs typeface="Arial"/>
                    <a:sym typeface="Arial"/>
                    <a:rtl val="0"/>
                  </a:rPr>
                  <a:t>•</a:t>
                </a:r>
              </a:p>
            </p:txBody>
          </p:sp>
          <p:sp>
            <p:nvSpPr>
              <p:cNvPr id="282" name="TextBox 281">
                <a:extLst>
                  <a:ext uri="{FF2B5EF4-FFF2-40B4-BE49-F238E27FC236}">
                    <a16:creationId xmlns:a16="http://schemas.microsoft.com/office/drawing/2014/main" id="{37BC028E-85F7-44F8-511B-ECF126B25BB3}"/>
                  </a:ext>
                </a:extLst>
              </p:cNvPr>
              <p:cNvSpPr txBox="1"/>
              <p:nvPr/>
            </p:nvSpPr>
            <p:spPr>
              <a:xfrm>
                <a:off x="2115827" y="3345976"/>
                <a:ext cx="973536" cy="32348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Activation</a:t>
                </a:r>
              </a:p>
            </p:txBody>
          </p:sp>
          <p:sp>
            <p:nvSpPr>
              <p:cNvPr id="283" name="TextBox 282">
                <a:extLst>
                  <a:ext uri="{FF2B5EF4-FFF2-40B4-BE49-F238E27FC236}">
                    <a16:creationId xmlns:a16="http://schemas.microsoft.com/office/drawing/2014/main" id="{FA8D134B-E602-7399-A9F3-51FDDE1B68F2}"/>
                  </a:ext>
                </a:extLst>
              </p:cNvPr>
              <p:cNvSpPr txBox="1"/>
              <p:nvPr/>
            </p:nvSpPr>
            <p:spPr>
              <a:xfrm>
                <a:off x="1927931" y="3584496"/>
                <a:ext cx="251992" cy="323486"/>
              </a:xfrm>
              <a:prstGeom prst="rect">
                <a:avLst/>
              </a:prstGeom>
              <a:noFill/>
            </p:spPr>
            <p:txBody>
              <a:bodyPr wrap="none" rtlCol="0">
                <a:spAutoFit/>
              </a:bodyPr>
              <a:lstStyle/>
              <a:p>
                <a:pPr algn="l"/>
                <a:r>
                  <a:rPr lang="en-US" sz="1502" spc="0" baseline="0">
                    <a:ln/>
                    <a:solidFill>
                      <a:srgbClr val="000000"/>
                    </a:solidFill>
                    <a:latin typeface="Arial"/>
                    <a:cs typeface="Arial"/>
                    <a:sym typeface="Arial"/>
                    <a:rtl val="0"/>
                  </a:rPr>
                  <a:t>•</a:t>
                </a:r>
              </a:p>
            </p:txBody>
          </p:sp>
          <p:sp>
            <p:nvSpPr>
              <p:cNvPr id="284" name="TextBox 283">
                <a:extLst>
                  <a:ext uri="{FF2B5EF4-FFF2-40B4-BE49-F238E27FC236}">
                    <a16:creationId xmlns:a16="http://schemas.microsoft.com/office/drawing/2014/main" id="{3C88D1C9-12DB-E15F-BA66-DEB2AC4214A8}"/>
                  </a:ext>
                </a:extLst>
              </p:cNvPr>
              <p:cNvSpPr txBox="1"/>
              <p:nvPr/>
            </p:nvSpPr>
            <p:spPr>
              <a:xfrm>
                <a:off x="2115827" y="3575551"/>
                <a:ext cx="469103"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Self</a:t>
                </a:r>
              </a:p>
            </p:txBody>
          </p:sp>
          <p:sp>
            <p:nvSpPr>
              <p:cNvPr id="285" name="TextBox 284">
                <a:extLst>
                  <a:ext uri="{FF2B5EF4-FFF2-40B4-BE49-F238E27FC236}">
                    <a16:creationId xmlns:a16="http://schemas.microsoft.com/office/drawing/2014/main" id="{96E0DF85-856E-537F-0DF7-8C4E2CE24285}"/>
                  </a:ext>
                </a:extLst>
              </p:cNvPr>
              <p:cNvSpPr txBox="1"/>
              <p:nvPr/>
            </p:nvSpPr>
            <p:spPr>
              <a:xfrm>
                <a:off x="2401086" y="3575551"/>
                <a:ext cx="242509"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a:t>
                </a:r>
              </a:p>
            </p:txBody>
          </p:sp>
          <p:sp>
            <p:nvSpPr>
              <p:cNvPr id="286" name="TextBox 285">
                <a:extLst>
                  <a:ext uri="{FF2B5EF4-FFF2-40B4-BE49-F238E27FC236}">
                    <a16:creationId xmlns:a16="http://schemas.microsoft.com/office/drawing/2014/main" id="{4301BFD5-5CE7-EB46-6492-433C4F4C1B63}"/>
                  </a:ext>
                </a:extLst>
              </p:cNvPr>
              <p:cNvSpPr txBox="1"/>
              <p:nvPr/>
            </p:nvSpPr>
            <p:spPr>
              <a:xfrm>
                <a:off x="2459166" y="3575551"/>
                <a:ext cx="905633" cy="32348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attention</a:t>
                </a:r>
              </a:p>
            </p:txBody>
          </p:sp>
        </p:grpSp>
      </p:grpSp>
      <p:grpSp>
        <p:nvGrpSpPr>
          <p:cNvPr id="418" name="Group 417">
            <a:extLst>
              <a:ext uri="{FF2B5EF4-FFF2-40B4-BE49-F238E27FC236}">
                <a16:creationId xmlns:a16="http://schemas.microsoft.com/office/drawing/2014/main" id="{367BC333-D694-9FEE-FAAD-37F16C797DFD}"/>
              </a:ext>
            </a:extLst>
          </p:cNvPr>
          <p:cNvGrpSpPr/>
          <p:nvPr/>
        </p:nvGrpSpPr>
        <p:grpSpPr>
          <a:xfrm>
            <a:off x="2130014" y="2815271"/>
            <a:ext cx="7980174" cy="2721838"/>
            <a:chOff x="2130014" y="2815271"/>
            <a:chExt cx="7980174" cy="2721838"/>
          </a:xfrm>
        </p:grpSpPr>
        <p:sp>
          <p:nvSpPr>
            <p:cNvPr id="271" name="Freeform: Shape 270">
              <a:extLst>
                <a:ext uri="{FF2B5EF4-FFF2-40B4-BE49-F238E27FC236}">
                  <a16:creationId xmlns:a16="http://schemas.microsoft.com/office/drawing/2014/main" id="{6686C3DA-14DC-3B82-9BF4-6CC97E2333DF}"/>
                </a:ext>
              </a:extLst>
            </p:cNvPr>
            <p:cNvSpPr/>
            <p:nvPr/>
          </p:nvSpPr>
          <p:spPr>
            <a:xfrm>
              <a:off x="2130014" y="4130936"/>
              <a:ext cx="4001845" cy="1366222"/>
            </a:xfrm>
            <a:custGeom>
              <a:avLst/>
              <a:gdLst>
                <a:gd name="connsiteX0" fmla="*/ 0 w 4001845"/>
                <a:gd name="connsiteY0" fmla="*/ 1366222 h 1366222"/>
                <a:gd name="connsiteX1" fmla="*/ 742278 w 4001845"/>
                <a:gd name="connsiteY1" fmla="*/ 602429 h 1366222"/>
                <a:gd name="connsiteX2" fmla="*/ 4001845 w 4001845"/>
                <a:gd name="connsiteY2" fmla="*/ 0 h 1366222"/>
              </a:gdLst>
              <a:ahLst/>
              <a:cxnLst>
                <a:cxn ang="0">
                  <a:pos x="connsiteX0" y="connsiteY0"/>
                </a:cxn>
                <a:cxn ang="0">
                  <a:pos x="connsiteX1" y="connsiteY1"/>
                </a:cxn>
                <a:cxn ang="0">
                  <a:pos x="connsiteX2" y="connsiteY2"/>
                </a:cxn>
              </a:cxnLst>
              <a:rect l="l" t="t" r="r" b="b"/>
              <a:pathLst>
                <a:path w="4001845" h="1366222">
                  <a:moveTo>
                    <a:pt x="0" y="1366222"/>
                  </a:moveTo>
                  <a:cubicBezTo>
                    <a:pt x="37652" y="1098177"/>
                    <a:pt x="75304" y="830133"/>
                    <a:pt x="742278" y="602429"/>
                  </a:cubicBezTo>
                  <a:cubicBezTo>
                    <a:pt x="1409252" y="374725"/>
                    <a:pt x="2705548" y="187362"/>
                    <a:pt x="4001845" y="0"/>
                  </a:cubicBezTo>
                </a:path>
              </a:pathLst>
            </a:custGeom>
            <a:noFill/>
            <a:ln w="76200">
              <a:solidFill>
                <a:srgbClr val="9DC3E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Shape 272">
              <a:extLst>
                <a:ext uri="{FF2B5EF4-FFF2-40B4-BE49-F238E27FC236}">
                  <a16:creationId xmlns:a16="http://schemas.microsoft.com/office/drawing/2014/main" id="{A4AFA145-C6CB-8674-2A33-CCA927DB0AC7}"/>
                </a:ext>
              </a:extLst>
            </p:cNvPr>
            <p:cNvSpPr/>
            <p:nvPr/>
          </p:nvSpPr>
          <p:spPr>
            <a:xfrm>
              <a:off x="8756617" y="4814791"/>
              <a:ext cx="692183" cy="722318"/>
            </a:xfrm>
            <a:custGeom>
              <a:avLst/>
              <a:gdLst>
                <a:gd name="connsiteX0" fmla="*/ 692183 w 692183"/>
                <a:gd name="connsiteY0" fmla="*/ 650240 h 650240"/>
                <a:gd name="connsiteX1" fmla="*/ 529623 w 692183"/>
                <a:gd name="connsiteY1" fmla="*/ 396240 h 650240"/>
                <a:gd name="connsiteX2" fmla="*/ 82583 w 692183"/>
                <a:gd name="connsiteY2" fmla="*/ 345440 h 650240"/>
                <a:gd name="connsiteX3" fmla="*/ 1303 w 692183"/>
                <a:gd name="connsiteY3" fmla="*/ 0 h 650240"/>
              </a:gdLst>
              <a:ahLst/>
              <a:cxnLst>
                <a:cxn ang="0">
                  <a:pos x="connsiteX0" y="connsiteY0"/>
                </a:cxn>
                <a:cxn ang="0">
                  <a:pos x="connsiteX1" y="connsiteY1"/>
                </a:cxn>
                <a:cxn ang="0">
                  <a:pos x="connsiteX2" y="connsiteY2"/>
                </a:cxn>
                <a:cxn ang="0">
                  <a:pos x="connsiteX3" y="connsiteY3"/>
                </a:cxn>
              </a:cxnLst>
              <a:rect l="l" t="t" r="r" b="b"/>
              <a:pathLst>
                <a:path w="692183" h="650240">
                  <a:moveTo>
                    <a:pt x="692183" y="650240"/>
                  </a:moveTo>
                  <a:cubicBezTo>
                    <a:pt x="661703" y="548640"/>
                    <a:pt x="631223" y="447040"/>
                    <a:pt x="529623" y="396240"/>
                  </a:cubicBezTo>
                  <a:cubicBezTo>
                    <a:pt x="428023" y="345440"/>
                    <a:pt x="170636" y="411480"/>
                    <a:pt x="82583" y="345440"/>
                  </a:cubicBezTo>
                  <a:cubicBezTo>
                    <a:pt x="-5470" y="279400"/>
                    <a:pt x="-2084" y="139700"/>
                    <a:pt x="1303" y="0"/>
                  </a:cubicBezTo>
                </a:path>
              </a:pathLst>
            </a:custGeom>
            <a:noFill/>
            <a:ln w="76200">
              <a:solidFill>
                <a:srgbClr val="9DC3E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8" name="Group 287">
              <a:extLst>
                <a:ext uri="{FF2B5EF4-FFF2-40B4-BE49-F238E27FC236}">
                  <a16:creationId xmlns:a16="http://schemas.microsoft.com/office/drawing/2014/main" id="{E1AB16B7-C4C4-3ED0-5EA0-E09114C8C6C8}"/>
                </a:ext>
              </a:extLst>
            </p:cNvPr>
            <p:cNvGrpSpPr/>
            <p:nvPr/>
          </p:nvGrpSpPr>
          <p:grpSpPr>
            <a:xfrm>
              <a:off x="6121700" y="2815271"/>
              <a:ext cx="3988488" cy="2010164"/>
              <a:chOff x="6121700" y="2815271"/>
              <a:chExt cx="3988488" cy="2010164"/>
            </a:xfrm>
          </p:grpSpPr>
          <p:sp>
            <p:nvSpPr>
              <p:cNvPr id="289" name="Freeform: Shape 288">
                <a:extLst>
                  <a:ext uri="{FF2B5EF4-FFF2-40B4-BE49-F238E27FC236}">
                    <a16:creationId xmlns:a16="http://schemas.microsoft.com/office/drawing/2014/main" id="{659E1763-94BB-E063-434C-29A9BFD35432}"/>
                  </a:ext>
                </a:extLst>
              </p:cNvPr>
              <p:cNvSpPr/>
              <p:nvPr/>
            </p:nvSpPr>
            <p:spPr>
              <a:xfrm>
                <a:off x="6142213" y="2837139"/>
                <a:ext cx="3947492" cy="1967783"/>
              </a:xfrm>
              <a:custGeom>
                <a:avLst/>
                <a:gdLst>
                  <a:gd name="connsiteX0" fmla="*/ -171 w 3947492"/>
                  <a:gd name="connsiteY0" fmla="*/ -163 h 1967783"/>
                  <a:gd name="connsiteX1" fmla="*/ 3947322 w 3947492"/>
                  <a:gd name="connsiteY1" fmla="*/ -163 h 1967783"/>
                  <a:gd name="connsiteX2" fmla="*/ 3947322 w 3947492"/>
                  <a:gd name="connsiteY2" fmla="*/ 1967620 h 1967783"/>
                  <a:gd name="connsiteX3" fmla="*/ -171 w 3947492"/>
                  <a:gd name="connsiteY3" fmla="*/ 1967620 h 1967783"/>
                </a:gdLst>
                <a:ahLst/>
                <a:cxnLst>
                  <a:cxn ang="0">
                    <a:pos x="connsiteX0" y="connsiteY0"/>
                  </a:cxn>
                  <a:cxn ang="0">
                    <a:pos x="connsiteX1" y="connsiteY1"/>
                  </a:cxn>
                  <a:cxn ang="0">
                    <a:pos x="connsiteX2" y="connsiteY2"/>
                  </a:cxn>
                  <a:cxn ang="0">
                    <a:pos x="connsiteX3" y="connsiteY3"/>
                  </a:cxn>
                </a:cxnLst>
                <a:rect l="l" t="t" r="r" b="b"/>
                <a:pathLst>
                  <a:path w="3947492" h="1967783">
                    <a:moveTo>
                      <a:pt x="-171" y="-163"/>
                    </a:moveTo>
                    <a:lnTo>
                      <a:pt x="3947322" y="-163"/>
                    </a:lnTo>
                    <a:lnTo>
                      <a:pt x="3947322" y="1967620"/>
                    </a:lnTo>
                    <a:lnTo>
                      <a:pt x="-171" y="1967620"/>
                    </a:lnTo>
                    <a:close/>
                  </a:path>
                </a:pathLst>
              </a:custGeom>
              <a:solidFill>
                <a:srgbClr val="DEEBF7"/>
              </a:solidFill>
              <a:ln w="2981"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479A19E-6076-C33A-97B9-6D7284ED4AEC}"/>
                  </a:ext>
                </a:extLst>
              </p:cNvPr>
              <p:cNvSpPr/>
              <p:nvPr/>
            </p:nvSpPr>
            <p:spPr>
              <a:xfrm>
                <a:off x="6121700" y="2816642"/>
                <a:ext cx="3988488" cy="2008793"/>
              </a:xfrm>
              <a:custGeom>
                <a:avLst/>
                <a:gdLst>
                  <a:gd name="connsiteX0" fmla="*/ -171 w 3988488"/>
                  <a:gd name="connsiteY0" fmla="*/ -163 h 2008793"/>
                  <a:gd name="connsiteX1" fmla="*/ 3988317 w 3988488"/>
                  <a:gd name="connsiteY1" fmla="*/ -163 h 2008793"/>
                  <a:gd name="connsiteX2" fmla="*/ 3988317 w 3988488"/>
                  <a:gd name="connsiteY2" fmla="*/ 2008631 h 2008793"/>
                  <a:gd name="connsiteX3" fmla="*/ -171 w 3988488"/>
                  <a:gd name="connsiteY3" fmla="*/ 2008631 h 2008793"/>
                  <a:gd name="connsiteX4" fmla="*/ 40854 w 3988488"/>
                  <a:gd name="connsiteY4" fmla="*/ 1988118 h 2008793"/>
                  <a:gd name="connsiteX5" fmla="*/ 20341 w 3988488"/>
                  <a:gd name="connsiteY5" fmla="*/ 1967635 h 2008793"/>
                  <a:gd name="connsiteX6" fmla="*/ 3967834 w 3988488"/>
                  <a:gd name="connsiteY6" fmla="*/ 1967635 h 2008793"/>
                  <a:gd name="connsiteX7" fmla="*/ 3947322 w 3988488"/>
                  <a:gd name="connsiteY7" fmla="*/ 1988118 h 2008793"/>
                  <a:gd name="connsiteX8" fmla="*/ 3947322 w 3988488"/>
                  <a:gd name="connsiteY8" fmla="*/ 20335 h 2008793"/>
                  <a:gd name="connsiteX9" fmla="*/ 3967834 w 3988488"/>
                  <a:gd name="connsiteY9" fmla="*/ 40832 h 2008793"/>
                  <a:gd name="connsiteX10" fmla="*/ 20341 w 3988488"/>
                  <a:gd name="connsiteY10" fmla="*/ 40832 h 2008793"/>
                  <a:gd name="connsiteX11" fmla="*/ 40854 w 3988488"/>
                  <a:gd name="connsiteY11" fmla="*/ 20335 h 200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8488" h="2008793">
                    <a:moveTo>
                      <a:pt x="-171" y="-163"/>
                    </a:moveTo>
                    <a:lnTo>
                      <a:pt x="3988317" y="-163"/>
                    </a:lnTo>
                    <a:lnTo>
                      <a:pt x="3988317" y="2008631"/>
                    </a:lnTo>
                    <a:lnTo>
                      <a:pt x="-171" y="2008631"/>
                    </a:lnTo>
                    <a:close/>
                    <a:moveTo>
                      <a:pt x="40854" y="1988118"/>
                    </a:moveTo>
                    <a:lnTo>
                      <a:pt x="20341" y="1967635"/>
                    </a:lnTo>
                    <a:lnTo>
                      <a:pt x="3967834" y="1967635"/>
                    </a:lnTo>
                    <a:lnTo>
                      <a:pt x="3947322" y="1988118"/>
                    </a:lnTo>
                    <a:lnTo>
                      <a:pt x="3947322" y="20335"/>
                    </a:lnTo>
                    <a:lnTo>
                      <a:pt x="3967834" y="40832"/>
                    </a:lnTo>
                    <a:lnTo>
                      <a:pt x="20341" y="40832"/>
                    </a:lnTo>
                    <a:lnTo>
                      <a:pt x="40854" y="20335"/>
                    </a:lnTo>
                    <a:close/>
                  </a:path>
                </a:pathLst>
              </a:custGeom>
              <a:solidFill>
                <a:srgbClr val="2E75B6"/>
              </a:solidFill>
              <a:ln w="2981" cap="flat">
                <a:noFill/>
                <a:prstDash val="solid"/>
                <a:miter/>
              </a:ln>
            </p:spPr>
            <p:txBody>
              <a:bodyPr rtlCol="0" anchor="ctr"/>
              <a:lstStyle/>
              <a:p>
                <a:endParaRPr lang="en-US"/>
              </a:p>
            </p:txBody>
          </p:sp>
          <p:sp>
            <p:nvSpPr>
              <p:cNvPr id="291" name="TextBox 290">
                <a:extLst>
                  <a:ext uri="{FF2B5EF4-FFF2-40B4-BE49-F238E27FC236}">
                    <a16:creationId xmlns:a16="http://schemas.microsoft.com/office/drawing/2014/main" id="{CFC41601-0EF6-CF47-B77F-7FD8DF0F7243}"/>
                  </a:ext>
                </a:extLst>
              </p:cNvPr>
              <p:cNvSpPr txBox="1"/>
              <p:nvPr/>
            </p:nvSpPr>
            <p:spPr>
              <a:xfrm>
                <a:off x="6284164" y="2815271"/>
                <a:ext cx="1870403" cy="323996"/>
              </a:xfrm>
              <a:prstGeom prst="rect">
                <a:avLst/>
              </a:prstGeom>
              <a:noFill/>
            </p:spPr>
            <p:txBody>
              <a:bodyPr wrap="none" rtlCol="0">
                <a:spAutoFit/>
              </a:bodyPr>
              <a:lstStyle/>
              <a:p>
                <a:pPr algn="l"/>
                <a:r>
                  <a:rPr lang="en-US" sz="1502" b="1" spc="0" baseline="0" dirty="0">
                    <a:ln/>
                    <a:solidFill>
                      <a:srgbClr val="7030A0"/>
                    </a:solidFill>
                    <a:latin typeface="Calibri"/>
                    <a:cs typeface="Calibri"/>
                    <a:sym typeface="Calibri"/>
                    <a:rtl val="0"/>
                  </a:rPr>
                  <a:t>Edge Embedding (EE) </a:t>
                </a:r>
              </a:p>
            </p:txBody>
          </p:sp>
          <p:sp>
            <p:nvSpPr>
              <p:cNvPr id="292" name="TextBox 291">
                <a:extLst>
                  <a:ext uri="{FF2B5EF4-FFF2-40B4-BE49-F238E27FC236}">
                    <a16:creationId xmlns:a16="http://schemas.microsoft.com/office/drawing/2014/main" id="{520FA8E3-8A97-E4FA-EFCF-BE05093B0FC0}"/>
                  </a:ext>
                </a:extLst>
              </p:cNvPr>
              <p:cNvSpPr txBox="1"/>
              <p:nvPr/>
            </p:nvSpPr>
            <p:spPr>
              <a:xfrm>
                <a:off x="7990876" y="2815271"/>
                <a:ext cx="2073144" cy="323996"/>
              </a:xfrm>
              <a:prstGeom prst="rect">
                <a:avLst/>
              </a:prstGeom>
              <a:noFill/>
            </p:spPr>
            <p:txBody>
              <a:bodyPr wrap="none" rtlCol="0">
                <a:spAutoFit/>
              </a:bodyPr>
              <a:lstStyle/>
              <a:p>
                <a:pPr algn="l"/>
                <a:r>
                  <a:rPr lang="en-US" sz="1502" b="1" spc="0" baseline="0">
                    <a:ln/>
                    <a:solidFill>
                      <a:srgbClr val="000000"/>
                    </a:solidFill>
                    <a:latin typeface="Calibri"/>
                    <a:cs typeface="Calibri"/>
                    <a:sym typeface="Calibri"/>
                    <a:rtl val="0"/>
                  </a:rPr>
                  <a:t>+ Message Passing (MP)</a:t>
                </a:r>
              </a:p>
            </p:txBody>
          </p:sp>
          <p:sp>
            <p:nvSpPr>
              <p:cNvPr id="293" name="Freeform: Shape 292">
                <a:extLst>
                  <a:ext uri="{FF2B5EF4-FFF2-40B4-BE49-F238E27FC236}">
                    <a16:creationId xmlns:a16="http://schemas.microsoft.com/office/drawing/2014/main" id="{F2180208-74F3-4D7A-2AA1-A842D58B287C}"/>
                  </a:ext>
                </a:extLst>
              </p:cNvPr>
              <p:cNvSpPr/>
              <p:nvPr/>
            </p:nvSpPr>
            <p:spPr>
              <a:xfrm>
                <a:off x="6267196" y="3254134"/>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C9C9C9"/>
              </a:solidFill>
              <a:ln w="2981"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A8918827-5475-F944-BB49-624ED6C3A9BD}"/>
                  </a:ext>
                </a:extLst>
              </p:cNvPr>
              <p:cNvSpPr/>
              <p:nvPr/>
            </p:nvSpPr>
            <p:spPr>
              <a:xfrm>
                <a:off x="6454911" y="3254134"/>
                <a:ext cx="187685" cy="208468"/>
              </a:xfrm>
              <a:custGeom>
                <a:avLst/>
                <a:gdLst>
                  <a:gd name="connsiteX0" fmla="*/ -171 w 187685"/>
                  <a:gd name="connsiteY0" fmla="*/ -163 h 208468"/>
                  <a:gd name="connsiteX1" fmla="*/ 187514 w 187685"/>
                  <a:gd name="connsiteY1" fmla="*/ -163 h 208468"/>
                  <a:gd name="connsiteX2" fmla="*/ 187514 w 187685"/>
                  <a:gd name="connsiteY2" fmla="*/ 208306 h 208468"/>
                  <a:gd name="connsiteX3" fmla="*/ -171 w 187685"/>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685" h="208468">
                    <a:moveTo>
                      <a:pt x="-171" y="-163"/>
                    </a:moveTo>
                    <a:lnTo>
                      <a:pt x="187514" y="-163"/>
                    </a:lnTo>
                    <a:lnTo>
                      <a:pt x="187514" y="208306"/>
                    </a:lnTo>
                    <a:lnTo>
                      <a:pt x="-171" y="208306"/>
                    </a:lnTo>
                    <a:close/>
                  </a:path>
                </a:pathLst>
              </a:custGeom>
              <a:solidFill>
                <a:srgbClr val="C9C9C9"/>
              </a:solidFill>
              <a:ln w="2981"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649E5CA-8B90-CE0C-9046-2776B93037ED}"/>
                  </a:ext>
                </a:extLst>
              </p:cNvPr>
              <p:cNvSpPr/>
              <p:nvPr/>
            </p:nvSpPr>
            <p:spPr>
              <a:xfrm>
                <a:off x="6642596" y="3254134"/>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C9C9C9"/>
              </a:solidFill>
              <a:ln w="2981"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4EA3C33B-7C04-FF98-CC81-C1FF3C11E783}"/>
                  </a:ext>
                </a:extLst>
              </p:cNvPr>
              <p:cNvSpPr/>
              <p:nvPr/>
            </p:nvSpPr>
            <p:spPr>
              <a:xfrm>
                <a:off x="6830311" y="3254134"/>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C9C9C9"/>
              </a:solidFill>
              <a:ln w="2981"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701BE9C-BD06-62DD-FBE2-D95AA2106CC7}"/>
                  </a:ext>
                </a:extLst>
              </p:cNvPr>
              <p:cNvSpPr/>
              <p:nvPr/>
            </p:nvSpPr>
            <p:spPr>
              <a:xfrm>
                <a:off x="7018025" y="3254134"/>
                <a:ext cx="187684" cy="208468"/>
              </a:xfrm>
              <a:custGeom>
                <a:avLst/>
                <a:gdLst>
                  <a:gd name="connsiteX0" fmla="*/ -171 w 187684"/>
                  <a:gd name="connsiteY0" fmla="*/ -163 h 208468"/>
                  <a:gd name="connsiteX1" fmla="*/ 187514 w 187684"/>
                  <a:gd name="connsiteY1" fmla="*/ -163 h 208468"/>
                  <a:gd name="connsiteX2" fmla="*/ 187514 w 187684"/>
                  <a:gd name="connsiteY2" fmla="*/ 208306 h 208468"/>
                  <a:gd name="connsiteX3" fmla="*/ -171 w 18768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684" h="208468">
                    <a:moveTo>
                      <a:pt x="-171" y="-163"/>
                    </a:moveTo>
                    <a:lnTo>
                      <a:pt x="187514" y="-163"/>
                    </a:lnTo>
                    <a:lnTo>
                      <a:pt x="187514" y="208306"/>
                    </a:lnTo>
                    <a:lnTo>
                      <a:pt x="-171" y="208306"/>
                    </a:lnTo>
                    <a:close/>
                  </a:path>
                </a:pathLst>
              </a:custGeom>
              <a:solidFill>
                <a:srgbClr val="C9C9C9"/>
              </a:solidFill>
              <a:ln w="2981"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178D3612-6FF6-ACB4-F38C-43B82E96D667}"/>
                  </a:ext>
                </a:extLst>
              </p:cNvPr>
              <p:cNvSpPr/>
              <p:nvPr/>
            </p:nvSpPr>
            <p:spPr>
              <a:xfrm>
                <a:off x="6454911" y="3247300"/>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299" name="Freeform: Shape 298">
                <a:extLst>
                  <a:ext uri="{FF2B5EF4-FFF2-40B4-BE49-F238E27FC236}">
                    <a16:creationId xmlns:a16="http://schemas.microsoft.com/office/drawing/2014/main" id="{1265CAF5-DB87-072A-C6C5-01596B9F9E7F}"/>
                  </a:ext>
                </a:extLst>
              </p:cNvPr>
              <p:cNvSpPr/>
              <p:nvPr/>
            </p:nvSpPr>
            <p:spPr>
              <a:xfrm>
                <a:off x="6642596" y="3247300"/>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00" name="Freeform: Shape 299">
                <a:extLst>
                  <a:ext uri="{FF2B5EF4-FFF2-40B4-BE49-F238E27FC236}">
                    <a16:creationId xmlns:a16="http://schemas.microsoft.com/office/drawing/2014/main" id="{8CC59CFB-C398-657D-6CD6-EBCD139C32B6}"/>
                  </a:ext>
                </a:extLst>
              </p:cNvPr>
              <p:cNvSpPr/>
              <p:nvPr/>
            </p:nvSpPr>
            <p:spPr>
              <a:xfrm>
                <a:off x="6830311" y="3247300"/>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01" name="Freeform: Shape 300">
                <a:extLst>
                  <a:ext uri="{FF2B5EF4-FFF2-40B4-BE49-F238E27FC236}">
                    <a16:creationId xmlns:a16="http://schemas.microsoft.com/office/drawing/2014/main" id="{95C7F1A1-4990-F885-CE94-6BB4567A84FA}"/>
                  </a:ext>
                </a:extLst>
              </p:cNvPr>
              <p:cNvSpPr/>
              <p:nvPr/>
            </p:nvSpPr>
            <p:spPr>
              <a:xfrm>
                <a:off x="7018025" y="3247300"/>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02" name="Freeform: Shape 301">
                <a:extLst>
                  <a:ext uri="{FF2B5EF4-FFF2-40B4-BE49-F238E27FC236}">
                    <a16:creationId xmlns:a16="http://schemas.microsoft.com/office/drawing/2014/main" id="{CAF91B0B-4F7C-465E-812F-CA7E540AAC44}"/>
                  </a:ext>
                </a:extLst>
              </p:cNvPr>
              <p:cNvSpPr/>
              <p:nvPr/>
            </p:nvSpPr>
            <p:spPr>
              <a:xfrm>
                <a:off x="7205710" y="3247300"/>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03" name="Freeform: Shape 302">
                <a:extLst>
                  <a:ext uri="{FF2B5EF4-FFF2-40B4-BE49-F238E27FC236}">
                    <a16:creationId xmlns:a16="http://schemas.microsoft.com/office/drawing/2014/main" id="{19E4B55D-4698-1C6D-FB60-1E080D6BA667}"/>
                  </a:ext>
                </a:extLst>
              </p:cNvPr>
              <p:cNvSpPr/>
              <p:nvPr/>
            </p:nvSpPr>
            <p:spPr>
              <a:xfrm>
                <a:off x="6260369" y="3254134"/>
                <a:ext cx="952198" cy="2981"/>
              </a:xfrm>
              <a:custGeom>
                <a:avLst/>
                <a:gdLst>
                  <a:gd name="connsiteX0" fmla="*/ -171 w 952198"/>
                  <a:gd name="connsiteY0" fmla="*/ -163 h 2981"/>
                  <a:gd name="connsiteX1" fmla="*/ 952028 w 952198"/>
                  <a:gd name="connsiteY1" fmla="*/ -163 h 2981"/>
                </a:gdLst>
                <a:ahLst/>
                <a:cxnLst>
                  <a:cxn ang="0">
                    <a:pos x="connsiteX0" y="connsiteY0"/>
                  </a:cxn>
                  <a:cxn ang="0">
                    <a:pos x="connsiteX1" y="connsiteY1"/>
                  </a:cxn>
                </a:cxnLst>
                <a:rect l="l" t="t" r="r" b="b"/>
                <a:pathLst>
                  <a:path w="952198" h="2981">
                    <a:moveTo>
                      <a:pt x="-171" y="-163"/>
                    </a:moveTo>
                    <a:lnTo>
                      <a:pt x="952028" y="-163"/>
                    </a:lnTo>
                  </a:path>
                </a:pathLst>
              </a:custGeom>
              <a:noFill/>
              <a:ln w="13665" cap="flat">
                <a:solidFill>
                  <a:srgbClr val="FFFFFF"/>
                </a:solidFill>
                <a:prstDash val="solid"/>
                <a:round/>
              </a:ln>
            </p:spPr>
            <p:txBody>
              <a:bodyPr rtlCol="0" anchor="ctr"/>
              <a:lstStyle/>
              <a:p>
                <a:endParaRPr lang="en-US"/>
              </a:p>
            </p:txBody>
          </p:sp>
          <p:sp>
            <p:nvSpPr>
              <p:cNvPr id="304" name="Freeform: Shape 303">
                <a:extLst>
                  <a:ext uri="{FF2B5EF4-FFF2-40B4-BE49-F238E27FC236}">
                    <a16:creationId xmlns:a16="http://schemas.microsoft.com/office/drawing/2014/main" id="{8B9E6D8D-53E4-A647-389C-B5561210E250}"/>
                  </a:ext>
                </a:extLst>
              </p:cNvPr>
              <p:cNvSpPr/>
              <p:nvPr/>
            </p:nvSpPr>
            <p:spPr>
              <a:xfrm>
                <a:off x="6260369" y="3462602"/>
                <a:ext cx="952198" cy="2981"/>
              </a:xfrm>
              <a:custGeom>
                <a:avLst/>
                <a:gdLst>
                  <a:gd name="connsiteX0" fmla="*/ -171 w 952198"/>
                  <a:gd name="connsiteY0" fmla="*/ -163 h 2981"/>
                  <a:gd name="connsiteX1" fmla="*/ 952028 w 952198"/>
                  <a:gd name="connsiteY1" fmla="*/ -163 h 2981"/>
                </a:gdLst>
                <a:ahLst/>
                <a:cxnLst>
                  <a:cxn ang="0">
                    <a:pos x="connsiteX0" y="connsiteY0"/>
                  </a:cxn>
                  <a:cxn ang="0">
                    <a:pos x="connsiteX1" y="connsiteY1"/>
                  </a:cxn>
                </a:cxnLst>
                <a:rect l="l" t="t" r="r" b="b"/>
                <a:pathLst>
                  <a:path w="952198" h="2981">
                    <a:moveTo>
                      <a:pt x="-171" y="-163"/>
                    </a:moveTo>
                    <a:lnTo>
                      <a:pt x="952028" y="-163"/>
                    </a:lnTo>
                  </a:path>
                </a:pathLst>
              </a:custGeom>
              <a:noFill/>
              <a:ln w="13665" cap="flat">
                <a:solidFill>
                  <a:srgbClr val="FFFFFF"/>
                </a:solidFill>
                <a:prstDash val="solid"/>
                <a:round/>
              </a:ln>
            </p:spPr>
            <p:txBody>
              <a:bodyPr rtlCol="0" anchor="ctr"/>
              <a:lstStyle/>
              <a:p>
                <a:endParaRPr lang="en-US"/>
              </a:p>
            </p:txBody>
          </p:sp>
          <p:sp>
            <p:nvSpPr>
              <p:cNvPr id="305" name="Freeform: Shape 304">
                <a:extLst>
                  <a:ext uri="{FF2B5EF4-FFF2-40B4-BE49-F238E27FC236}">
                    <a16:creationId xmlns:a16="http://schemas.microsoft.com/office/drawing/2014/main" id="{62BA7BEA-0F61-D19D-E872-9F2B4ECA9718}"/>
                  </a:ext>
                </a:extLst>
              </p:cNvPr>
              <p:cNvSpPr/>
              <p:nvPr/>
            </p:nvSpPr>
            <p:spPr>
              <a:xfrm>
                <a:off x="7734537" y="3263433"/>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CF5F085-FF8F-256B-63D4-2F54DFCD3B55}"/>
                  </a:ext>
                </a:extLst>
              </p:cNvPr>
              <p:cNvSpPr/>
              <p:nvPr/>
            </p:nvSpPr>
            <p:spPr>
              <a:xfrm>
                <a:off x="7922252" y="3263433"/>
                <a:ext cx="187684" cy="208468"/>
              </a:xfrm>
              <a:custGeom>
                <a:avLst/>
                <a:gdLst>
                  <a:gd name="connsiteX0" fmla="*/ -171 w 187684"/>
                  <a:gd name="connsiteY0" fmla="*/ -163 h 208468"/>
                  <a:gd name="connsiteX1" fmla="*/ 187514 w 187684"/>
                  <a:gd name="connsiteY1" fmla="*/ -163 h 208468"/>
                  <a:gd name="connsiteX2" fmla="*/ 187514 w 187684"/>
                  <a:gd name="connsiteY2" fmla="*/ 208306 h 208468"/>
                  <a:gd name="connsiteX3" fmla="*/ -171 w 18768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684" h="208468">
                    <a:moveTo>
                      <a:pt x="-171" y="-163"/>
                    </a:moveTo>
                    <a:lnTo>
                      <a:pt x="187514" y="-163"/>
                    </a:lnTo>
                    <a:lnTo>
                      <a:pt x="187514"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A3AF1E3-1B50-ABF8-6D9B-4964B68D6C06}"/>
                  </a:ext>
                </a:extLst>
              </p:cNvPr>
              <p:cNvSpPr/>
              <p:nvPr/>
            </p:nvSpPr>
            <p:spPr>
              <a:xfrm>
                <a:off x="8109936" y="3263433"/>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797FA5E1-AB9D-3216-FC82-03B457877737}"/>
                  </a:ext>
                </a:extLst>
              </p:cNvPr>
              <p:cNvSpPr/>
              <p:nvPr/>
            </p:nvSpPr>
            <p:spPr>
              <a:xfrm>
                <a:off x="8297651" y="3263433"/>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4C8FF90-5C6B-EF18-97C1-89818BC0E652}"/>
                  </a:ext>
                </a:extLst>
              </p:cNvPr>
              <p:cNvSpPr/>
              <p:nvPr/>
            </p:nvSpPr>
            <p:spPr>
              <a:xfrm>
                <a:off x="8485365" y="3263433"/>
                <a:ext cx="187685" cy="208468"/>
              </a:xfrm>
              <a:custGeom>
                <a:avLst/>
                <a:gdLst>
                  <a:gd name="connsiteX0" fmla="*/ -171 w 187685"/>
                  <a:gd name="connsiteY0" fmla="*/ -163 h 208468"/>
                  <a:gd name="connsiteX1" fmla="*/ 187514 w 187685"/>
                  <a:gd name="connsiteY1" fmla="*/ -163 h 208468"/>
                  <a:gd name="connsiteX2" fmla="*/ 187514 w 187685"/>
                  <a:gd name="connsiteY2" fmla="*/ 208306 h 208468"/>
                  <a:gd name="connsiteX3" fmla="*/ -171 w 187685"/>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685" h="208468">
                    <a:moveTo>
                      <a:pt x="-171" y="-163"/>
                    </a:moveTo>
                    <a:lnTo>
                      <a:pt x="187514" y="-163"/>
                    </a:lnTo>
                    <a:lnTo>
                      <a:pt x="187514"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62A9E6C8-5C5F-2A7B-BDE5-5B255D6E9604}"/>
                  </a:ext>
                </a:extLst>
              </p:cNvPr>
              <p:cNvSpPr/>
              <p:nvPr/>
            </p:nvSpPr>
            <p:spPr>
              <a:xfrm>
                <a:off x="7922252" y="3256599"/>
                <a:ext cx="2981" cy="222132"/>
              </a:xfrm>
              <a:custGeom>
                <a:avLst/>
                <a:gdLst>
                  <a:gd name="connsiteX0" fmla="*/ -171 w 2981"/>
                  <a:gd name="connsiteY0" fmla="*/ -163 h 222132"/>
                  <a:gd name="connsiteX1" fmla="*/ -171 w 2981"/>
                  <a:gd name="connsiteY1" fmla="*/ 221970 h 222132"/>
                </a:gdLst>
                <a:ahLst/>
                <a:cxnLst>
                  <a:cxn ang="0">
                    <a:pos x="connsiteX0" y="connsiteY0"/>
                  </a:cxn>
                  <a:cxn ang="0">
                    <a:pos x="connsiteX1" y="connsiteY1"/>
                  </a:cxn>
                </a:cxnLst>
                <a:rect l="l" t="t" r="r" b="b"/>
                <a:pathLst>
                  <a:path w="2981" h="222132">
                    <a:moveTo>
                      <a:pt x="-171" y="-163"/>
                    </a:moveTo>
                    <a:lnTo>
                      <a:pt x="-171" y="221970"/>
                    </a:lnTo>
                  </a:path>
                </a:pathLst>
              </a:custGeom>
              <a:noFill/>
              <a:ln w="13665" cap="flat">
                <a:solidFill>
                  <a:srgbClr val="FFFFFF"/>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id="{5335AE3E-8644-BF41-A308-F47C7D2E64C3}"/>
                  </a:ext>
                </a:extLst>
              </p:cNvPr>
              <p:cNvSpPr/>
              <p:nvPr/>
            </p:nvSpPr>
            <p:spPr>
              <a:xfrm>
                <a:off x="8109936" y="3256599"/>
                <a:ext cx="2981" cy="222132"/>
              </a:xfrm>
              <a:custGeom>
                <a:avLst/>
                <a:gdLst>
                  <a:gd name="connsiteX0" fmla="*/ -171 w 2981"/>
                  <a:gd name="connsiteY0" fmla="*/ -163 h 222132"/>
                  <a:gd name="connsiteX1" fmla="*/ -171 w 2981"/>
                  <a:gd name="connsiteY1" fmla="*/ 221970 h 222132"/>
                </a:gdLst>
                <a:ahLst/>
                <a:cxnLst>
                  <a:cxn ang="0">
                    <a:pos x="connsiteX0" y="connsiteY0"/>
                  </a:cxn>
                  <a:cxn ang="0">
                    <a:pos x="connsiteX1" y="connsiteY1"/>
                  </a:cxn>
                </a:cxnLst>
                <a:rect l="l" t="t" r="r" b="b"/>
                <a:pathLst>
                  <a:path w="2981" h="222132">
                    <a:moveTo>
                      <a:pt x="-171" y="-163"/>
                    </a:moveTo>
                    <a:lnTo>
                      <a:pt x="-171" y="221970"/>
                    </a:lnTo>
                  </a:path>
                </a:pathLst>
              </a:custGeom>
              <a:noFill/>
              <a:ln w="13665" cap="flat">
                <a:solidFill>
                  <a:srgbClr val="FFFFFF"/>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A3513B40-0B21-6892-70A6-1BAADB3D7CEE}"/>
                  </a:ext>
                </a:extLst>
              </p:cNvPr>
              <p:cNvSpPr/>
              <p:nvPr/>
            </p:nvSpPr>
            <p:spPr>
              <a:xfrm>
                <a:off x="8297651" y="3256599"/>
                <a:ext cx="2981" cy="222132"/>
              </a:xfrm>
              <a:custGeom>
                <a:avLst/>
                <a:gdLst>
                  <a:gd name="connsiteX0" fmla="*/ -171 w 2981"/>
                  <a:gd name="connsiteY0" fmla="*/ -163 h 222132"/>
                  <a:gd name="connsiteX1" fmla="*/ -171 w 2981"/>
                  <a:gd name="connsiteY1" fmla="*/ 221970 h 222132"/>
                </a:gdLst>
                <a:ahLst/>
                <a:cxnLst>
                  <a:cxn ang="0">
                    <a:pos x="connsiteX0" y="connsiteY0"/>
                  </a:cxn>
                  <a:cxn ang="0">
                    <a:pos x="connsiteX1" y="connsiteY1"/>
                  </a:cxn>
                </a:cxnLst>
                <a:rect l="l" t="t" r="r" b="b"/>
                <a:pathLst>
                  <a:path w="2981" h="222132">
                    <a:moveTo>
                      <a:pt x="-171" y="-163"/>
                    </a:moveTo>
                    <a:lnTo>
                      <a:pt x="-171" y="221970"/>
                    </a:lnTo>
                  </a:path>
                </a:pathLst>
              </a:custGeom>
              <a:noFill/>
              <a:ln w="13665" cap="flat">
                <a:solidFill>
                  <a:srgbClr val="FFFFFF"/>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FDE6A64E-BE92-F9EE-4DEC-29663CCD4589}"/>
                  </a:ext>
                </a:extLst>
              </p:cNvPr>
              <p:cNvSpPr/>
              <p:nvPr/>
            </p:nvSpPr>
            <p:spPr>
              <a:xfrm>
                <a:off x="8485365" y="3256599"/>
                <a:ext cx="2981" cy="222132"/>
              </a:xfrm>
              <a:custGeom>
                <a:avLst/>
                <a:gdLst>
                  <a:gd name="connsiteX0" fmla="*/ -171 w 2981"/>
                  <a:gd name="connsiteY0" fmla="*/ -163 h 222132"/>
                  <a:gd name="connsiteX1" fmla="*/ -171 w 2981"/>
                  <a:gd name="connsiteY1" fmla="*/ 221970 h 222132"/>
                </a:gdLst>
                <a:ahLst/>
                <a:cxnLst>
                  <a:cxn ang="0">
                    <a:pos x="connsiteX0" y="connsiteY0"/>
                  </a:cxn>
                  <a:cxn ang="0">
                    <a:pos x="connsiteX1" y="connsiteY1"/>
                  </a:cxn>
                </a:cxnLst>
                <a:rect l="l" t="t" r="r" b="b"/>
                <a:pathLst>
                  <a:path w="2981" h="222132">
                    <a:moveTo>
                      <a:pt x="-171" y="-163"/>
                    </a:moveTo>
                    <a:lnTo>
                      <a:pt x="-171" y="221970"/>
                    </a:lnTo>
                  </a:path>
                </a:pathLst>
              </a:custGeom>
              <a:noFill/>
              <a:ln w="13665" cap="flat">
                <a:solidFill>
                  <a:srgbClr val="FFFFFF"/>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5CA90615-287E-ADCE-14C2-E07A06DCCBE6}"/>
                  </a:ext>
                </a:extLst>
              </p:cNvPr>
              <p:cNvSpPr/>
              <p:nvPr/>
            </p:nvSpPr>
            <p:spPr>
              <a:xfrm>
                <a:off x="7734537" y="3256599"/>
                <a:ext cx="2981" cy="222132"/>
              </a:xfrm>
              <a:custGeom>
                <a:avLst/>
                <a:gdLst>
                  <a:gd name="connsiteX0" fmla="*/ -171 w 2981"/>
                  <a:gd name="connsiteY0" fmla="*/ -163 h 222132"/>
                  <a:gd name="connsiteX1" fmla="*/ -171 w 2981"/>
                  <a:gd name="connsiteY1" fmla="*/ 221970 h 222132"/>
                </a:gdLst>
                <a:ahLst/>
                <a:cxnLst>
                  <a:cxn ang="0">
                    <a:pos x="connsiteX0" y="connsiteY0"/>
                  </a:cxn>
                  <a:cxn ang="0">
                    <a:pos x="connsiteX1" y="connsiteY1"/>
                  </a:cxn>
                </a:cxnLst>
                <a:rect l="l" t="t" r="r" b="b"/>
                <a:pathLst>
                  <a:path w="2981" h="222132">
                    <a:moveTo>
                      <a:pt x="-171" y="-163"/>
                    </a:moveTo>
                    <a:lnTo>
                      <a:pt x="-171" y="221970"/>
                    </a:lnTo>
                  </a:path>
                </a:pathLst>
              </a:custGeom>
              <a:noFill/>
              <a:ln w="13665" cap="flat">
                <a:solidFill>
                  <a:srgbClr val="FFFFFF"/>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id="{E6D1674F-AEBE-9646-F81A-705D8CBC1E98}"/>
                  </a:ext>
                </a:extLst>
              </p:cNvPr>
              <p:cNvSpPr/>
              <p:nvPr/>
            </p:nvSpPr>
            <p:spPr>
              <a:xfrm>
                <a:off x="8673051" y="3256599"/>
                <a:ext cx="2981" cy="222132"/>
              </a:xfrm>
              <a:custGeom>
                <a:avLst/>
                <a:gdLst>
                  <a:gd name="connsiteX0" fmla="*/ -171 w 2981"/>
                  <a:gd name="connsiteY0" fmla="*/ -163 h 222132"/>
                  <a:gd name="connsiteX1" fmla="*/ -171 w 2981"/>
                  <a:gd name="connsiteY1" fmla="*/ 221970 h 222132"/>
                </a:gdLst>
                <a:ahLst/>
                <a:cxnLst>
                  <a:cxn ang="0">
                    <a:pos x="connsiteX0" y="connsiteY0"/>
                  </a:cxn>
                  <a:cxn ang="0">
                    <a:pos x="connsiteX1" y="connsiteY1"/>
                  </a:cxn>
                </a:cxnLst>
                <a:rect l="l" t="t" r="r" b="b"/>
                <a:pathLst>
                  <a:path w="2981" h="222132">
                    <a:moveTo>
                      <a:pt x="-171" y="-163"/>
                    </a:moveTo>
                    <a:lnTo>
                      <a:pt x="-171" y="221970"/>
                    </a:lnTo>
                  </a:path>
                </a:pathLst>
              </a:custGeom>
              <a:noFill/>
              <a:ln w="13665" cap="flat">
                <a:solidFill>
                  <a:srgbClr val="FFFFFF"/>
                </a:solidFill>
                <a:prstDash val="solid"/>
                <a:round/>
              </a:ln>
            </p:spPr>
            <p:txBody>
              <a:bodyPr rtlCol="0" anchor="ctr"/>
              <a:lstStyle/>
              <a:p>
                <a:endParaRPr lang="en-US"/>
              </a:p>
            </p:txBody>
          </p:sp>
          <p:sp>
            <p:nvSpPr>
              <p:cNvPr id="316" name="Freeform: Shape 315">
                <a:extLst>
                  <a:ext uri="{FF2B5EF4-FFF2-40B4-BE49-F238E27FC236}">
                    <a16:creationId xmlns:a16="http://schemas.microsoft.com/office/drawing/2014/main" id="{FD77D9DC-09B7-E840-8180-B8C95D6EDBDE}"/>
                  </a:ext>
                </a:extLst>
              </p:cNvPr>
              <p:cNvSpPr/>
              <p:nvPr/>
            </p:nvSpPr>
            <p:spPr>
              <a:xfrm>
                <a:off x="7727709" y="3263433"/>
                <a:ext cx="952198" cy="2981"/>
              </a:xfrm>
              <a:custGeom>
                <a:avLst/>
                <a:gdLst>
                  <a:gd name="connsiteX0" fmla="*/ -171 w 952198"/>
                  <a:gd name="connsiteY0" fmla="*/ -163 h 2981"/>
                  <a:gd name="connsiteX1" fmla="*/ 952027 w 952198"/>
                  <a:gd name="connsiteY1" fmla="*/ -163 h 2981"/>
                </a:gdLst>
                <a:ahLst/>
                <a:cxnLst>
                  <a:cxn ang="0">
                    <a:pos x="connsiteX0" y="connsiteY0"/>
                  </a:cxn>
                  <a:cxn ang="0">
                    <a:pos x="connsiteX1" y="connsiteY1"/>
                  </a:cxn>
                </a:cxnLst>
                <a:rect l="l" t="t" r="r" b="b"/>
                <a:pathLst>
                  <a:path w="952198" h="2981">
                    <a:moveTo>
                      <a:pt x="-171" y="-163"/>
                    </a:moveTo>
                    <a:lnTo>
                      <a:pt x="952027" y="-163"/>
                    </a:lnTo>
                  </a:path>
                </a:pathLst>
              </a:custGeom>
              <a:noFill/>
              <a:ln w="13665" cap="flat">
                <a:solidFill>
                  <a:srgbClr val="FFFFFF"/>
                </a:solidFill>
                <a:prstDash val="solid"/>
                <a:round/>
              </a:ln>
            </p:spPr>
            <p:txBody>
              <a:bodyPr rtlCol="0" anchor="ctr"/>
              <a:lstStyle/>
              <a:p>
                <a:endParaRPr lang="en-US"/>
              </a:p>
            </p:txBody>
          </p:sp>
          <p:sp>
            <p:nvSpPr>
              <p:cNvPr id="317" name="Freeform: Shape 316">
                <a:extLst>
                  <a:ext uri="{FF2B5EF4-FFF2-40B4-BE49-F238E27FC236}">
                    <a16:creationId xmlns:a16="http://schemas.microsoft.com/office/drawing/2014/main" id="{B632A1CB-7AB0-8C98-0448-E788550F82B7}"/>
                  </a:ext>
                </a:extLst>
              </p:cNvPr>
              <p:cNvSpPr/>
              <p:nvPr/>
            </p:nvSpPr>
            <p:spPr>
              <a:xfrm>
                <a:off x="7727709" y="3471901"/>
                <a:ext cx="952198" cy="2981"/>
              </a:xfrm>
              <a:custGeom>
                <a:avLst/>
                <a:gdLst>
                  <a:gd name="connsiteX0" fmla="*/ -171 w 952198"/>
                  <a:gd name="connsiteY0" fmla="*/ -163 h 2981"/>
                  <a:gd name="connsiteX1" fmla="*/ 952027 w 952198"/>
                  <a:gd name="connsiteY1" fmla="*/ -163 h 2981"/>
                </a:gdLst>
                <a:ahLst/>
                <a:cxnLst>
                  <a:cxn ang="0">
                    <a:pos x="connsiteX0" y="connsiteY0"/>
                  </a:cxn>
                  <a:cxn ang="0">
                    <a:pos x="connsiteX1" y="connsiteY1"/>
                  </a:cxn>
                </a:cxnLst>
                <a:rect l="l" t="t" r="r" b="b"/>
                <a:pathLst>
                  <a:path w="952198" h="2981">
                    <a:moveTo>
                      <a:pt x="-171" y="-163"/>
                    </a:moveTo>
                    <a:lnTo>
                      <a:pt x="952027" y="-163"/>
                    </a:lnTo>
                  </a:path>
                </a:pathLst>
              </a:custGeom>
              <a:noFill/>
              <a:ln w="13665" cap="flat">
                <a:solidFill>
                  <a:srgbClr val="FFFFFF"/>
                </a:solidFill>
                <a:prstDash val="solid"/>
                <a:round/>
              </a:ln>
            </p:spPr>
            <p:txBody>
              <a:bodyPr rtlCol="0" anchor="ctr"/>
              <a:lstStyle/>
              <a:p>
                <a:endParaRPr lang="en-US"/>
              </a:p>
            </p:txBody>
          </p:sp>
          <p:sp>
            <p:nvSpPr>
              <p:cNvPr id="318" name="Freeform: Shape 317">
                <a:extLst>
                  <a:ext uri="{FF2B5EF4-FFF2-40B4-BE49-F238E27FC236}">
                    <a16:creationId xmlns:a16="http://schemas.microsoft.com/office/drawing/2014/main" id="{F06C8C70-9052-ED4E-20B0-16934E9851E0}"/>
                  </a:ext>
                </a:extLst>
              </p:cNvPr>
              <p:cNvSpPr/>
              <p:nvPr/>
            </p:nvSpPr>
            <p:spPr>
              <a:xfrm>
                <a:off x="7372077" y="3262002"/>
                <a:ext cx="196778" cy="196778"/>
              </a:xfrm>
              <a:custGeom>
                <a:avLst/>
                <a:gdLst>
                  <a:gd name="connsiteX0" fmla="*/ -171 w 196778"/>
                  <a:gd name="connsiteY0" fmla="*/ 98226 h 196778"/>
                  <a:gd name="connsiteX1" fmla="*/ 98218 w 196778"/>
                  <a:gd name="connsiteY1" fmla="*/ -163 h 196778"/>
                  <a:gd name="connsiteX2" fmla="*/ 196607 w 196778"/>
                  <a:gd name="connsiteY2" fmla="*/ 98226 h 196778"/>
                  <a:gd name="connsiteX3" fmla="*/ 98218 w 196778"/>
                  <a:gd name="connsiteY3" fmla="*/ 196615 h 196778"/>
                  <a:gd name="connsiteX4" fmla="*/ -171 w 196778"/>
                  <a:gd name="connsiteY4" fmla="*/ 98226 h 196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78" h="196778">
                    <a:moveTo>
                      <a:pt x="-171" y="98226"/>
                    </a:moveTo>
                    <a:cubicBezTo>
                      <a:pt x="-171" y="43889"/>
                      <a:pt x="43866" y="-163"/>
                      <a:pt x="98218" y="-163"/>
                    </a:cubicBezTo>
                    <a:cubicBezTo>
                      <a:pt x="152571" y="-163"/>
                      <a:pt x="196607" y="43889"/>
                      <a:pt x="196607" y="98226"/>
                    </a:cubicBezTo>
                    <a:cubicBezTo>
                      <a:pt x="196607" y="152564"/>
                      <a:pt x="152571" y="196615"/>
                      <a:pt x="98218" y="196615"/>
                    </a:cubicBezTo>
                    <a:cubicBezTo>
                      <a:pt x="43866" y="196615"/>
                      <a:pt x="-171" y="152564"/>
                      <a:pt x="-171" y="98226"/>
                    </a:cubicBezTo>
                    <a:close/>
                  </a:path>
                </a:pathLst>
              </a:custGeom>
              <a:solidFill>
                <a:srgbClr val="FFFFFF"/>
              </a:solidFill>
              <a:ln w="13665" cap="flat">
                <a:solidFill>
                  <a:srgbClr val="000000"/>
                </a:solidFill>
                <a:prstDash val="solid"/>
                <a:miter/>
              </a:ln>
            </p:spPr>
            <p:txBody>
              <a:bodyPr rtlCol="0" anchor="ctr"/>
              <a:lstStyle/>
              <a:p>
                <a:endParaRPr lang="en-US"/>
              </a:p>
            </p:txBody>
          </p:sp>
          <p:sp>
            <p:nvSpPr>
              <p:cNvPr id="319" name="TextBox 318">
                <a:extLst>
                  <a:ext uri="{FF2B5EF4-FFF2-40B4-BE49-F238E27FC236}">
                    <a16:creationId xmlns:a16="http://schemas.microsoft.com/office/drawing/2014/main" id="{73883F41-6879-0337-E180-AFFB3CBFE65F}"/>
                  </a:ext>
                </a:extLst>
              </p:cNvPr>
              <p:cNvSpPr txBox="1"/>
              <p:nvPr/>
            </p:nvSpPr>
            <p:spPr>
              <a:xfrm>
                <a:off x="7317339" y="3158143"/>
                <a:ext cx="305121" cy="392570"/>
              </a:xfrm>
              <a:prstGeom prst="rect">
                <a:avLst/>
              </a:prstGeom>
              <a:noFill/>
            </p:spPr>
            <p:txBody>
              <a:bodyPr wrap="none" rtlCol="0">
                <a:spAutoFit/>
              </a:bodyPr>
              <a:lstStyle/>
              <a:p>
                <a:pPr algn="l"/>
                <a:r>
                  <a:rPr lang="en-US" sz="1948" b="1" spc="0" baseline="0">
                    <a:ln/>
                    <a:solidFill>
                      <a:srgbClr val="000000"/>
                    </a:solidFill>
                    <a:latin typeface="Calibri"/>
                    <a:cs typeface="Calibri"/>
                    <a:sym typeface="Calibri"/>
                    <a:rtl val="0"/>
                  </a:rPr>
                  <a:t>+</a:t>
                </a:r>
              </a:p>
            </p:txBody>
          </p:sp>
          <p:sp>
            <p:nvSpPr>
              <p:cNvPr id="320" name="TextBox 319">
                <a:extLst>
                  <a:ext uri="{FF2B5EF4-FFF2-40B4-BE49-F238E27FC236}">
                    <a16:creationId xmlns:a16="http://schemas.microsoft.com/office/drawing/2014/main" id="{9682294B-4DEB-306C-C678-643C3AE44555}"/>
                  </a:ext>
                </a:extLst>
              </p:cNvPr>
              <p:cNvSpPr txBox="1"/>
              <p:nvPr/>
            </p:nvSpPr>
            <p:spPr>
              <a:xfrm>
                <a:off x="6256594" y="3435421"/>
                <a:ext cx="645010" cy="323996"/>
              </a:xfrm>
              <a:prstGeom prst="rect">
                <a:avLst/>
              </a:prstGeom>
              <a:noFill/>
            </p:spPr>
            <p:txBody>
              <a:bodyPr wrap="none" rtlCol="0">
                <a:spAutoFit/>
              </a:bodyPr>
              <a:lstStyle/>
              <a:p>
                <a:pPr algn="l"/>
                <a:r>
                  <a:rPr lang="en-US" sz="1502" spc="0" baseline="0" dirty="0">
                    <a:ln/>
                    <a:solidFill>
                      <a:srgbClr val="000000"/>
                    </a:solidFill>
                    <a:latin typeface="Calibri"/>
                    <a:cs typeface="Calibri"/>
                    <a:sym typeface="Calibri"/>
                    <a:rtl val="0"/>
                  </a:rPr>
                  <a:t>Node </a:t>
                </a:r>
              </a:p>
            </p:txBody>
          </p:sp>
          <p:sp>
            <p:nvSpPr>
              <p:cNvPr id="321" name="Freeform: Shape 320">
                <a:extLst>
                  <a:ext uri="{FF2B5EF4-FFF2-40B4-BE49-F238E27FC236}">
                    <a16:creationId xmlns:a16="http://schemas.microsoft.com/office/drawing/2014/main" id="{2A8C3E5F-FBDA-CCB5-7B1E-A06EB95AA2B1}"/>
                  </a:ext>
                </a:extLst>
              </p:cNvPr>
              <p:cNvSpPr/>
              <p:nvPr/>
            </p:nvSpPr>
            <p:spPr>
              <a:xfrm>
                <a:off x="6813167" y="3568690"/>
                <a:ext cx="118990" cy="95407"/>
              </a:xfrm>
              <a:custGeom>
                <a:avLst/>
                <a:gdLst>
                  <a:gd name="connsiteX0" fmla="*/ 31611 w 118990"/>
                  <a:gd name="connsiteY0" fmla="*/ -163 h 95407"/>
                  <a:gd name="connsiteX1" fmla="*/ 43955 w 118990"/>
                  <a:gd name="connsiteY1" fmla="*/ 4169 h 95407"/>
                  <a:gd name="connsiteX2" fmla="*/ 48546 w 118990"/>
                  <a:gd name="connsiteY2" fmla="*/ 15582 h 95407"/>
                  <a:gd name="connsiteX3" fmla="*/ 48010 w 118990"/>
                  <a:gd name="connsiteY3" fmla="*/ 20054 h 95407"/>
                  <a:gd name="connsiteX4" fmla="*/ 48934 w 118990"/>
                  <a:gd name="connsiteY4" fmla="*/ 20800 h 95407"/>
                  <a:gd name="connsiteX5" fmla="*/ 65571 w 118990"/>
                  <a:gd name="connsiteY5" fmla="*/ 4867 h 95407"/>
                  <a:gd name="connsiteX6" fmla="*/ 83967 w 118990"/>
                  <a:gd name="connsiteY6" fmla="*/ -163 h 95407"/>
                  <a:gd name="connsiteX7" fmla="*/ 99023 w 118990"/>
                  <a:gd name="connsiteY7" fmla="*/ 5239 h 95407"/>
                  <a:gd name="connsiteX8" fmla="*/ 104449 w 118990"/>
                  <a:gd name="connsiteY8" fmla="*/ 19962 h 95407"/>
                  <a:gd name="connsiteX9" fmla="*/ 103853 w 118990"/>
                  <a:gd name="connsiteY9" fmla="*/ 27416 h 95407"/>
                  <a:gd name="connsiteX10" fmla="*/ 102422 w 118990"/>
                  <a:gd name="connsiteY10" fmla="*/ 35335 h 95407"/>
                  <a:gd name="connsiteX11" fmla="*/ 95058 w 118990"/>
                  <a:gd name="connsiteY11" fmla="*/ 64404 h 95407"/>
                  <a:gd name="connsiteX12" fmla="*/ 93477 w 118990"/>
                  <a:gd name="connsiteY12" fmla="*/ 75305 h 95407"/>
                  <a:gd name="connsiteX13" fmla="*/ 94670 w 118990"/>
                  <a:gd name="connsiteY13" fmla="*/ 80337 h 95407"/>
                  <a:gd name="connsiteX14" fmla="*/ 98129 w 118990"/>
                  <a:gd name="connsiteY14" fmla="*/ 81736 h 95407"/>
                  <a:gd name="connsiteX15" fmla="*/ 104181 w 118990"/>
                  <a:gd name="connsiteY15" fmla="*/ 79171 h 95407"/>
                  <a:gd name="connsiteX16" fmla="*/ 112112 w 118990"/>
                  <a:gd name="connsiteY16" fmla="*/ 71393 h 95407"/>
                  <a:gd name="connsiteX17" fmla="*/ 118820 w 118990"/>
                  <a:gd name="connsiteY17" fmla="*/ 78101 h 95407"/>
                  <a:gd name="connsiteX18" fmla="*/ 102452 w 118990"/>
                  <a:gd name="connsiteY18" fmla="*/ 91330 h 95407"/>
                  <a:gd name="connsiteX19" fmla="*/ 86560 w 118990"/>
                  <a:gd name="connsiteY19" fmla="*/ 95245 h 95407"/>
                  <a:gd name="connsiteX20" fmla="*/ 72130 w 118990"/>
                  <a:gd name="connsiteY20" fmla="*/ 90352 h 95407"/>
                  <a:gd name="connsiteX21" fmla="*/ 67568 w 118990"/>
                  <a:gd name="connsiteY21" fmla="*/ 75957 h 95407"/>
                  <a:gd name="connsiteX22" fmla="*/ 70281 w 118990"/>
                  <a:gd name="connsiteY22" fmla="*/ 58534 h 95407"/>
                  <a:gd name="connsiteX23" fmla="*/ 74366 w 118990"/>
                  <a:gd name="connsiteY23" fmla="*/ 43069 h 95407"/>
                  <a:gd name="connsiteX24" fmla="*/ 77079 w 118990"/>
                  <a:gd name="connsiteY24" fmla="*/ 31283 h 95407"/>
                  <a:gd name="connsiteX25" fmla="*/ 78183 w 118990"/>
                  <a:gd name="connsiteY25" fmla="*/ 21733 h 95407"/>
                  <a:gd name="connsiteX26" fmla="*/ 76423 w 118990"/>
                  <a:gd name="connsiteY26" fmla="*/ 15490 h 95407"/>
                  <a:gd name="connsiteX27" fmla="*/ 71385 w 118990"/>
                  <a:gd name="connsiteY27" fmla="*/ 13439 h 95407"/>
                  <a:gd name="connsiteX28" fmla="*/ 60950 w 118990"/>
                  <a:gd name="connsiteY28" fmla="*/ 18844 h 95407"/>
                  <a:gd name="connsiteX29" fmla="*/ 51528 w 118990"/>
                  <a:gd name="connsiteY29" fmla="*/ 30257 h 95407"/>
                  <a:gd name="connsiteX30" fmla="*/ 45953 w 118990"/>
                  <a:gd name="connsiteY30" fmla="*/ 45958 h 95407"/>
                  <a:gd name="connsiteX31" fmla="*/ 35517 w 118990"/>
                  <a:gd name="connsiteY31" fmla="*/ 93754 h 95407"/>
                  <a:gd name="connsiteX32" fmla="*/ 8773 w 118990"/>
                  <a:gd name="connsiteY32" fmla="*/ 93754 h 95407"/>
                  <a:gd name="connsiteX33" fmla="*/ 23770 w 118990"/>
                  <a:gd name="connsiteY33" fmla="*/ 28999 h 95407"/>
                  <a:gd name="connsiteX34" fmla="*/ 25172 w 118990"/>
                  <a:gd name="connsiteY34" fmla="*/ 19774 h 95407"/>
                  <a:gd name="connsiteX35" fmla="*/ 24158 w 118990"/>
                  <a:gd name="connsiteY35" fmla="*/ 15025 h 95407"/>
                  <a:gd name="connsiteX36" fmla="*/ 20610 w 118990"/>
                  <a:gd name="connsiteY36" fmla="*/ 13346 h 95407"/>
                  <a:gd name="connsiteX37" fmla="*/ 14378 w 118990"/>
                  <a:gd name="connsiteY37" fmla="*/ 15955 h 95407"/>
                  <a:gd name="connsiteX38" fmla="*/ 6537 w 118990"/>
                  <a:gd name="connsiteY38" fmla="*/ 23689 h 95407"/>
                  <a:gd name="connsiteX39" fmla="*/ -171 w 118990"/>
                  <a:gd name="connsiteY39" fmla="*/ 16981 h 95407"/>
                  <a:gd name="connsiteX40" fmla="*/ 16376 w 118990"/>
                  <a:gd name="connsiteY40" fmla="*/ 3656 h 95407"/>
                  <a:gd name="connsiteX41" fmla="*/ 31611 w 118990"/>
                  <a:gd name="connsiteY41" fmla="*/ -163 h 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990" h="95407">
                    <a:moveTo>
                      <a:pt x="31611" y="-163"/>
                    </a:moveTo>
                    <a:cubicBezTo>
                      <a:pt x="36769" y="-163"/>
                      <a:pt x="40884" y="1280"/>
                      <a:pt x="43955" y="4169"/>
                    </a:cubicBezTo>
                    <a:cubicBezTo>
                      <a:pt x="47026" y="7058"/>
                      <a:pt x="48546" y="10863"/>
                      <a:pt x="48546" y="15582"/>
                    </a:cubicBezTo>
                    <a:cubicBezTo>
                      <a:pt x="48546" y="17136"/>
                      <a:pt x="48368" y="18626"/>
                      <a:pt x="48010" y="20054"/>
                    </a:cubicBezTo>
                    <a:lnTo>
                      <a:pt x="48934" y="20800"/>
                    </a:lnTo>
                    <a:cubicBezTo>
                      <a:pt x="54778" y="13534"/>
                      <a:pt x="60324" y="8221"/>
                      <a:pt x="65571" y="4867"/>
                    </a:cubicBezTo>
                    <a:cubicBezTo>
                      <a:pt x="70818" y="1513"/>
                      <a:pt x="76960" y="-163"/>
                      <a:pt x="83967" y="-163"/>
                    </a:cubicBezTo>
                    <a:cubicBezTo>
                      <a:pt x="90376" y="-163"/>
                      <a:pt x="95386" y="1638"/>
                      <a:pt x="99023" y="5239"/>
                    </a:cubicBezTo>
                    <a:cubicBezTo>
                      <a:pt x="102631" y="8844"/>
                      <a:pt x="104449" y="13752"/>
                      <a:pt x="104449" y="19962"/>
                    </a:cubicBezTo>
                    <a:cubicBezTo>
                      <a:pt x="104449" y="21951"/>
                      <a:pt x="104271" y="24434"/>
                      <a:pt x="103853" y="27416"/>
                    </a:cubicBezTo>
                    <a:cubicBezTo>
                      <a:pt x="103466" y="30397"/>
                      <a:pt x="102958" y="33036"/>
                      <a:pt x="102422" y="35335"/>
                    </a:cubicBezTo>
                    <a:lnTo>
                      <a:pt x="95058" y="64404"/>
                    </a:lnTo>
                    <a:cubicBezTo>
                      <a:pt x="93985" y="68566"/>
                      <a:pt x="93477" y="72201"/>
                      <a:pt x="93477" y="75305"/>
                    </a:cubicBezTo>
                    <a:cubicBezTo>
                      <a:pt x="93477" y="77728"/>
                      <a:pt x="93865" y="79404"/>
                      <a:pt x="94670" y="80337"/>
                    </a:cubicBezTo>
                    <a:cubicBezTo>
                      <a:pt x="95475" y="81267"/>
                      <a:pt x="96638" y="81736"/>
                      <a:pt x="98129" y="81736"/>
                    </a:cubicBezTo>
                    <a:cubicBezTo>
                      <a:pt x="99918" y="81736"/>
                      <a:pt x="101945" y="80880"/>
                      <a:pt x="104181" y="79171"/>
                    </a:cubicBezTo>
                    <a:cubicBezTo>
                      <a:pt x="106417" y="77463"/>
                      <a:pt x="109070" y="74872"/>
                      <a:pt x="112112" y="71393"/>
                    </a:cubicBezTo>
                    <a:lnTo>
                      <a:pt x="118820" y="78101"/>
                    </a:lnTo>
                    <a:cubicBezTo>
                      <a:pt x="112738" y="84312"/>
                      <a:pt x="107282" y="88721"/>
                      <a:pt x="102452" y="91330"/>
                    </a:cubicBezTo>
                    <a:cubicBezTo>
                      <a:pt x="97652" y="93939"/>
                      <a:pt x="92345" y="95245"/>
                      <a:pt x="86560" y="95245"/>
                    </a:cubicBezTo>
                    <a:cubicBezTo>
                      <a:pt x="80001" y="95245"/>
                      <a:pt x="75171" y="93614"/>
                      <a:pt x="72130" y="90352"/>
                    </a:cubicBezTo>
                    <a:cubicBezTo>
                      <a:pt x="69089" y="87093"/>
                      <a:pt x="67568" y="82293"/>
                      <a:pt x="67568" y="75957"/>
                    </a:cubicBezTo>
                    <a:cubicBezTo>
                      <a:pt x="67568" y="71423"/>
                      <a:pt x="68463" y="65615"/>
                      <a:pt x="70281" y="58534"/>
                    </a:cubicBezTo>
                    <a:lnTo>
                      <a:pt x="74366" y="43069"/>
                    </a:lnTo>
                    <a:cubicBezTo>
                      <a:pt x="75409" y="39094"/>
                      <a:pt x="76334" y="35165"/>
                      <a:pt x="77079" y="31283"/>
                    </a:cubicBezTo>
                    <a:cubicBezTo>
                      <a:pt x="77825" y="27401"/>
                      <a:pt x="78183" y="24217"/>
                      <a:pt x="78183" y="21733"/>
                    </a:cubicBezTo>
                    <a:cubicBezTo>
                      <a:pt x="78183" y="18936"/>
                      <a:pt x="77586" y="16855"/>
                      <a:pt x="76423" y="15490"/>
                    </a:cubicBezTo>
                    <a:cubicBezTo>
                      <a:pt x="75231" y="14124"/>
                      <a:pt x="73561" y="13439"/>
                      <a:pt x="71385" y="13439"/>
                    </a:cubicBezTo>
                    <a:cubicBezTo>
                      <a:pt x="68344" y="13439"/>
                      <a:pt x="64855" y="15242"/>
                      <a:pt x="60950" y="18844"/>
                    </a:cubicBezTo>
                    <a:cubicBezTo>
                      <a:pt x="57044" y="22446"/>
                      <a:pt x="53913" y="26250"/>
                      <a:pt x="51528" y="30257"/>
                    </a:cubicBezTo>
                    <a:cubicBezTo>
                      <a:pt x="49173" y="34264"/>
                      <a:pt x="47324" y="39497"/>
                      <a:pt x="45953" y="45958"/>
                    </a:cubicBezTo>
                    <a:lnTo>
                      <a:pt x="35517" y="93754"/>
                    </a:lnTo>
                    <a:lnTo>
                      <a:pt x="8773" y="93754"/>
                    </a:lnTo>
                    <a:lnTo>
                      <a:pt x="23770" y="28999"/>
                    </a:lnTo>
                    <a:cubicBezTo>
                      <a:pt x="24694" y="24962"/>
                      <a:pt x="25172" y="21888"/>
                      <a:pt x="25172" y="19774"/>
                    </a:cubicBezTo>
                    <a:cubicBezTo>
                      <a:pt x="25172" y="17726"/>
                      <a:pt x="24843" y="16143"/>
                      <a:pt x="24158" y="15025"/>
                    </a:cubicBezTo>
                    <a:cubicBezTo>
                      <a:pt x="23472" y="13907"/>
                      <a:pt x="22280" y="13346"/>
                      <a:pt x="20610" y="13346"/>
                    </a:cubicBezTo>
                    <a:cubicBezTo>
                      <a:pt x="18672" y="13346"/>
                      <a:pt x="16614" y="14217"/>
                      <a:pt x="14378" y="15955"/>
                    </a:cubicBezTo>
                    <a:cubicBezTo>
                      <a:pt x="12142" y="17693"/>
                      <a:pt x="9519" y="20272"/>
                      <a:pt x="6537" y="23689"/>
                    </a:cubicBezTo>
                    <a:lnTo>
                      <a:pt x="-171" y="16981"/>
                    </a:lnTo>
                    <a:cubicBezTo>
                      <a:pt x="6031" y="10645"/>
                      <a:pt x="11546" y="6203"/>
                      <a:pt x="16376" y="3656"/>
                    </a:cubicBezTo>
                    <a:cubicBezTo>
                      <a:pt x="21176" y="1110"/>
                      <a:pt x="26274" y="-163"/>
                      <a:pt x="31611" y="-163"/>
                    </a:cubicBezTo>
                    <a:close/>
                  </a:path>
                </a:pathLst>
              </a:custGeom>
              <a:solidFill>
                <a:srgbClr val="000000"/>
              </a:solidFill>
              <a:ln w="2981" cap="flat">
                <a:noFill/>
                <a:prstDash val="solid"/>
                <a:miter/>
              </a:ln>
            </p:spPr>
            <p:txBody>
              <a:bodyPr rtlCol="0" anchor="ctr"/>
              <a:lstStyle/>
              <a:p>
                <a:endParaRPr lang="en-US"/>
              </a:p>
            </p:txBody>
          </p:sp>
          <p:sp>
            <p:nvSpPr>
              <p:cNvPr id="322" name="TextBox 321">
                <a:extLst>
                  <a:ext uri="{FF2B5EF4-FFF2-40B4-BE49-F238E27FC236}">
                    <a16:creationId xmlns:a16="http://schemas.microsoft.com/office/drawing/2014/main" id="{53D7256C-6E8B-E492-89F6-77B199F65E10}"/>
                  </a:ext>
                </a:extLst>
              </p:cNvPr>
              <p:cNvSpPr txBox="1"/>
              <p:nvPr/>
            </p:nvSpPr>
            <p:spPr>
              <a:xfrm>
                <a:off x="6721727" y="3517007"/>
                <a:ext cx="245491"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𝒏</a:t>
                </a:r>
              </a:p>
            </p:txBody>
          </p:sp>
          <p:sp>
            <p:nvSpPr>
              <p:cNvPr id="323" name="Freeform: Shape 322">
                <a:extLst>
                  <a:ext uri="{FF2B5EF4-FFF2-40B4-BE49-F238E27FC236}">
                    <a16:creationId xmlns:a16="http://schemas.microsoft.com/office/drawing/2014/main" id="{728CDE73-5AC0-417A-F7BF-5CAE0DF4719D}"/>
                  </a:ext>
                </a:extLst>
              </p:cNvPr>
              <p:cNvSpPr/>
              <p:nvPr/>
            </p:nvSpPr>
            <p:spPr>
              <a:xfrm>
                <a:off x="6945128" y="3607127"/>
                <a:ext cx="63177" cy="94492"/>
              </a:xfrm>
              <a:custGeom>
                <a:avLst/>
                <a:gdLst>
                  <a:gd name="connsiteX0" fmla="*/ 35547 w 63177"/>
                  <a:gd name="connsiteY0" fmla="*/ -163 h 94492"/>
                  <a:gd name="connsiteX1" fmla="*/ 44313 w 63177"/>
                  <a:gd name="connsiteY1" fmla="*/ -163 h 94492"/>
                  <a:gd name="connsiteX2" fmla="*/ 43896 w 63177"/>
                  <a:gd name="connsiteY2" fmla="*/ 18039 h 94492"/>
                  <a:gd name="connsiteX3" fmla="*/ 43896 w 63177"/>
                  <a:gd name="connsiteY3" fmla="*/ 75242 h 94492"/>
                  <a:gd name="connsiteX4" fmla="*/ 44342 w 63177"/>
                  <a:gd name="connsiteY4" fmla="*/ 81229 h 94492"/>
                  <a:gd name="connsiteX5" fmla="*/ 45923 w 63177"/>
                  <a:gd name="connsiteY5" fmla="*/ 84511 h 94492"/>
                  <a:gd name="connsiteX6" fmla="*/ 49173 w 63177"/>
                  <a:gd name="connsiteY6" fmla="*/ 86497 h 94492"/>
                  <a:gd name="connsiteX7" fmla="*/ 54509 w 63177"/>
                  <a:gd name="connsiteY7" fmla="*/ 87591 h 94492"/>
                  <a:gd name="connsiteX8" fmla="*/ 63007 w 63177"/>
                  <a:gd name="connsiteY8" fmla="*/ 88104 h 94492"/>
                  <a:gd name="connsiteX9" fmla="*/ 63007 w 63177"/>
                  <a:gd name="connsiteY9" fmla="*/ 94329 h 94492"/>
                  <a:gd name="connsiteX10" fmla="*/ 3943 w 63177"/>
                  <a:gd name="connsiteY10" fmla="*/ 94329 h 94492"/>
                  <a:gd name="connsiteX11" fmla="*/ 3943 w 63177"/>
                  <a:gd name="connsiteY11" fmla="*/ 88104 h 94492"/>
                  <a:gd name="connsiteX12" fmla="*/ 14796 w 63177"/>
                  <a:gd name="connsiteY12" fmla="*/ 87180 h 94492"/>
                  <a:gd name="connsiteX13" fmla="*/ 19745 w 63177"/>
                  <a:gd name="connsiteY13" fmla="*/ 85436 h 94492"/>
                  <a:gd name="connsiteX14" fmla="*/ 22250 w 63177"/>
                  <a:gd name="connsiteY14" fmla="*/ 82150 h 94492"/>
                  <a:gd name="connsiteX15" fmla="*/ 23025 w 63177"/>
                  <a:gd name="connsiteY15" fmla="*/ 75242 h 94492"/>
                  <a:gd name="connsiteX16" fmla="*/ 23025 w 63177"/>
                  <a:gd name="connsiteY16" fmla="*/ 25770 h 94492"/>
                  <a:gd name="connsiteX17" fmla="*/ 21981 w 63177"/>
                  <a:gd name="connsiteY17" fmla="*/ 21733 h 94492"/>
                  <a:gd name="connsiteX18" fmla="*/ 19059 w 63177"/>
                  <a:gd name="connsiteY18" fmla="*/ 20502 h 94492"/>
                  <a:gd name="connsiteX19" fmla="*/ 14259 w 63177"/>
                  <a:gd name="connsiteY19" fmla="*/ 22076 h 94492"/>
                  <a:gd name="connsiteX20" fmla="*/ 4003 w 63177"/>
                  <a:gd name="connsiteY20" fmla="*/ 28507 h 94492"/>
                  <a:gd name="connsiteX21" fmla="*/ -171 w 63177"/>
                  <a:gd name="connsiteY21" fmla="*/ 21256 h 9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177" h="94492">
                    <a:moveTo>
                      <a:pt x="35547" y="-163"/>
                    </a:moveTo>
                    <a:lnTo>
                      <a:pt x="44313" y="-163"/>
                    </a:lnTo>
                    <a:cubicBezTo>
                      <a:pt x="44044" y="4217"/>
                      <a:pt x="43896" y="10284"/>
                      <a:pt x="43896" y="18039"/>
                    </a:cubicBezTo>
                    <a:lnTo>
                      <a:pt x="43896" y="75242"/>
                    </a:lnTo>
                    <a:cubicBezTo>
                      <a:pt x="43896" y="77887"/>
                      <a:pt x="44044" y="79881"/>
                      <a:pt x="44342" y="81229"/>
                    </a:cubicBezTo>
                    <a:cubicBezTo>
                      <a:pt x="44641" y="82573"/>
                      <a:pt x="45177" y="83668"/>
                      <a:pt x="45923" y="84511"/>
                    </a:cubicBezTo>
                    <a:cubicBezTo>
                      <a:pt x="46668" y="85355"/>
                      <a:pt x="47771" y="86017"/>
                      <a:pt x="49173" y="86497"/>
                    </a:cubicBezTo>
                    <a:cubicBezTo>
                      <a:pt x="50574" y="86974"/>
                      <a:pt x="52362" y="87341"/>
                      <a:pt x="54509" y="87591"/>
                    </a:cubicBezTo>
                    <a:cubicBezTo>
                      <a:pt x="56656" y="87842"/>
                      <a:pt x="59489" y="88012"/>
                      <a:pt x="63007" y="88104"/>
                    </a:cubicBezTo>
                    <a:lnTo>
                      <a:pt x="63007" y="94329"/>
                    </a:lnTo>
                    <a:lnTo>
                      <a:pt x="3943" y="94329"/>
                    </a:lnTo>
                    <a:lnTo>
                      <a:pt x="3943" y="88104"/>
                    </a:lnTo>
                    <a:cubicBezTo>
                      <a:pt x="9011" y="87874"/>
                      <a:pt x="12620" y="87567"/>
                      <a:pt x="14796" y="87180"/>
                    </a:cubicBezTo>
                    <a:cubicBezTo>
                      <a:pt x="16973" y="86792"/>
                      <a:pt x="18613" y="86211"/>
                      <a:pt x="19745" y="85436"/>
                    </a:cubicBezTo>
                    <a:cubicBezTo>
                      <a:pt x="20878" y="84660"/>
                      <a:pt x="21713" y="83566"/>
                      <a:pt x="22250" y="82150"/>
                    </a:cubicBezTo>
                    <a:cubicBezTo>
                      <a:pt x="22786" y="80737"/>
                      <a:pt x="23025" y="78432"/>
                      <a:pt x="23025" y="75242"/>
                    </a:cubicBezTo>
                    <a:lnTo>
                      <a:pt x="23025" y="25770"/>
                    </a:lnTo>
                    <a:cubicBezTo>
                      <a:pt x="23025" y="23901"/>
                      <a:pt x="22697" y="22556"/>
                      <a:pt x="21981" y="21733"/>
                    </a:cubicBezTo>
                    <a:cubicBezTo>
                      <a:pt x="21266" y="20913"/>
                      <a:pt x="20311" y="20502"/>
                      <a:pt x="19059" y="20502"/>
                    </a:cubicBezTo>
                    <a:cubicBezTo>
                      <a:pt x="17927" y="20502"/>
                      <a:pt x="16317" y="21026"/>
                      <a:pt x="14259" y="22076"/>
                    </a:cubicBezTo>
                    <a:cubicBezTo>
                      <a:pt x="12172" y="23126"/>
                      <a:pt x="8773" y="25269"/>
                      <a:pt x="4003" y="28507"/>
                    </a:cubicBezTo>
                    <a:lnTo>
                      <a:pt x="-171" y="21256"/>
                    </a:lnTo>
                    <a:close/>
                  </a:path>
                </a:pathLst>
              </a:custGeom>
              <a:solidFill>
                <a:srgbClr val="000000"/>
              </a:solidFill>
              <a:ln w="2981" cap="flat">
                <a:noFill/>
                <a:prstDash val="solid"/>
                <a:miter/>
              </a:ln>
            </p:spPr>
            <p:txBody>
              <a:bodyPr rtlCol="0" anchor="ctr"/>
              <a:lstStyle/>
              <a:p>
                <a:endParaRPr lang="en-US"/>
              </a:p>
            </p:txBody>
          </p:sp>
          <p:sp>
            <p:nvSpPr>
              <p:cNvPr id="324" name="TextBox 323">
                <a:extLst>
                  <a:ext uri="{FF2B5EF4-FFF2-40B4-BE49-F238E27FC236}">
                    <a16:creationId xmlns:a16="http://schemas.microsoft.com/office/drawing/2014/main" id="{4DC25985-5A61-35EC-3E87-3045C173EB75}"/>
                  </a:ext>
                </a:extLst>
              </p:cNvPr>
              <p:cNvSpPr txBox="1"/>
              <p:nvPr/>
            </p:nvSpPr>
            <p:spPr>
              <a:xfrm>
                <a:off x="6853688" y="3554645"/>
                <a:ext cx="239528"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𝟏</a:t>
                </a:r>
              </a:p>
            </p:txBody>
          </p:sp>
          <p:sp>
            <p:nvSpPr>
              <p:cNvPr id="325" name="TextBox 324">
                <a:extLst>
                  <a:ext uri="{FF2B5EF4-FFF2-40B4-BE49-F238E27FC236}">
                    <a16:creationId xmlns:a16="http://schemas.microsoft.com/office/drawing/2014/main" id="{2EC446F1-203A-14CC-F452-B3F5E368D929}"/>
                  </a:ext>
                </a:extLst>
              </p:cNvPr>
              <p:cNvSpPr txBox="1"/>
              <p:nvPr/>
            </p:nvSpPr>
            <p:spPr>
              <a:xfrm>
                <a:off x="6934099" y="3435421"/>
                <a:ext cx="346861"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’s </a:t>
                </a:r>
              </a:p>
            </p:txBody>
          </p:sp>
          <p:sp>
            <p:nvSpPr>
              <p:cNvPr id="326" name="TextBox 325">
                <a:extLst>
                  <a:ext uri="{FF2B5EF4-FFF2-40B4-BE49-F238E27FC236}">
                    <a16:creationId xmlns:a16="http://schemas.microsoft.com/office/drawing/2014/main" id="{BFCB106D-0DFF-E711-D85A-2957FF8F16B4}"/>
                  </a:ext>
                </a:extLst>
              </p:cNvPr>
              <p:cNvSpPr txBox="1"/>
              <p:nvPr/>
            </p:nvSpPr>
            <p:spPr>
              <a:xfrm>
                <a:off x="6163998" y="3620273"/>
                <a:ext cx="1065401"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embedding</a:t>
                </a:r>
              </a:p>
            </p:txBody>
          </p:sp>
          <p:sp>
            <p:nvSpPr>
              <p:cNvPr id="327" name="Freeform: Shape 326">
                <a:extLst>
                  <a:ext uri="{FF2B5EF4-FFF2-40B4-BE49-F238E27FC236}">
                    <a16:creationId xmlns:a16="http://schemas.microsoft.com/office/drawing/2014/main" id="{C9301E2A-BCC3-B88D-3D5E-21C6B0027056}"/>
                  </a:ext>
                </a:extLst>
              </p:cNvPr>
              <p:cNvSpPr/>
              <p:nvPr/>
            </p:nvSpPr>
            <p:spPr>
              <a:xfrm flipV="1">
                <a:off x="8774868" y="3326848"/>
                <a:ext cx="790044" cy="81990"/>
              </a:xfrm>
              <a:custGeom>
                <a:avLst/>
                <a:gdLst>
                  <a:gd name="connsiteX0" fmla="*/ 2892 w 790044"/>
                  <a:gd name="connsiteY0" fmla="*/ 38103 h 81990"/>
                  <a:gd name="connsiteX1" fmla="*/ 738274 w 790044"/>
                  <a:gd name="connsiteY1" fmla="*/ 38104 h 81990"/>
                  <a:gd name="connsiteX2" fmla="*/ 738274 w 790044"/>
                  <a:gd name="connsiteY2" fmla="*/ 44937 h 81990"/>
                  <a:gd name="connsiteX3" fmla="*/ 2892 w 790044"/>
                  <a:gd name="connsiteY3" fmla="*/ 44936 h 81990"/>
                  <a:gd name="connsiteX4" fmla="*/ 738274 w 790044"/>
                  <a:gd name="connsiteY4" fmla="*/ 41521 h 81990"/>
                  <a:gd name="connsiteX5" fmla="*/ 710945 w 790044"/>
                  <a:gd name="connsiteY5" fmla="*/ 525 h 81990"/>
                  <a:gd name="connsiteX6" fmla="*/ 792936 w 790044"/>
                  <a:gd name="connsiteY6" fmla="*/ 41521 h 81990"/>
                  <a:gd name="connsiteX7" fmla="*/ 710945 w 790044"/>
                  <a:gd name="connsiteY7" fmla="*/ 82516 h 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044" h="81990">
                    <a:moveTo>
                      <a:pt x="2892" y="38103"/>
                    </a:moveTo>
                    <a:lnTo>
                      <a:pt x="738274" y="38104"/>
                    </a:lnTo>
                    <a:lnTo>
                      <a:pt x="738274" y="44937"/>
                    </a:lnTo>
                    <a:lnTo>
                      <a:pt x="2892" y="44936"/>
                    </a:lnTo>
                    <a:close/>
                    <a:moveTo>
                      <a:pt x="738274" y="41521"/>
                    </a:moveTo>
                    <a:lnTo>
                      <a:pt x="710945" y="525"/>
                    </a:lnTo>
                    <a:lnTo>
                      <a:pt x="792936" y="41521"/>
                    </a:lnTo>
                    <a:lnTo>
                      <a:pt x="710945" y="82516"/>
                    </a:lnTo>
                    <a:close/>
                  </a:path>
                </a:pathLst>
              </a:custGeom>
              <a:solidFill>
                <a:srgbClr val="000000"/>
              </a:solidFill>
              <a:ln w="2981"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AC8BF73F-F366-DB2F-D6C6-8D6A8301FC55}"/>
                  </a:ext>
                </a:extLst>
              </p:cNvPr>
              <p:cNvSpPr/>
              <p:nvPr/>
            </p:nvSpPr>
            <p:spPr>
              <a:xfrm>
                <a:off x="9648445" y="3279269"/>
                <a:ext cx="268334" cy="186094"/>
              </a:xfrm>
              <a:custGeom>
                <a:avLst/>
                <a:gdLst>
                  <a:gd name="connsiteX0" fmla="*/ 3177 w 268334"/>
                  <a:gd name="connsiteY0" fmla="*/ 473 h 186094"/>
                  <a:gd name="connsiteX1" fmla="*/ 3177 w 268334"/>
                  <a:gd name="connsiteY1" fmla="*/ 186568 h 186094"/>
                  <a:gd name="connsiteX2" fmla="*/ 271511 w 268334"/>
                  <a:gd name="connsiteY2" fmla="*/ 186568 h 186094"/>
                  <a:gd name="connsiteX3" fmla="*/ 271511 w 268334"/>
                  <a:gd name="connsiteY3" fmla="*/ 473 h 186094"/>
                  <a:gd name="connsiteX4" fmla="*/ 3177 w 268334"/>
                  <a:gd name="connsiteY4" fmla="*/ 473 h 186094"/>
                  <a:gd name="connsiteX5" fmla="*/ 142040 w 268334"/>
                  <a:gd name="connsiteY5" fmla="*/ 116450 h 186094"/>
                  <a:gd name="connsiteX6" fmla="*/ 132648 w 268334"/>
                  <a:gd name="connsiteY6" fmla="*/ 116450 h 186094"/>
                  <a:gd name="connsiteX7" fmla="*/ 33364 w 268334"/>
                  <a:gd name="connsiteY7" fmla="*/ 20412 h 186094"/>
                  <a:gd name="connsiteX8" fmla="*/ 241659 w 268334"/>
                  <a:gd name="connsiteY8" fmla="*/ 20412 h 186094"/>
                  <a:gd name="connsiteX9" fmla="*/ 142040 w 268334"/>
                  <a:gd name="connsiteY9" fmla="*/ 116450 h 186094"/>
                  <a:gd name="connsiteX10" fmla="*/ 88708 w 268334"/>
                  <a:gd name="connsiteY10" fmla="*/ 92524 h 186094"/>
                  <a:gd name="connsiteX11" fmla="*/ 23302 w 268334"/>
                  <a:gd name="connsiteY11" fmla="*/ 157657 h 186094"/>
                  <a:gd name="connsiteX12" fmla="*/ 23302 w 268334"/>
                  <a:gd name="connsiteY12" fmla="*/ 29052 h 186094"/>
                  <a:gd name="connsiteX13" fmla="*/ 88708 w 268334"/>
                  <a:gd name="connsiteY13" fmla="*/ 92524 h 186094"/>
                  <a:gd name="connsiteX14" fmla="*/ 98435 w 268334"/>
                  <a:gd name="connsiteY14" fmla="*/ 101828 h 186094"/>
                  <a:gd name="connsiteX15" fmla="*/ 123592 w 268334"/>
                  <a:gd name="connsiteY15" fmla="*/ 126087 h 186094"/>
                  <a:gd name="connsiteX16" fmla="*/ 137679 w 268334"/>
                  <a:gd name="connsiteY16" fmla="*/ 131736 h 186094"/>
                  <a:gd name="connsiteX17" fmla="*/ 151767 w 268334"/>
                  <a:gd name="connsiteY17" fmla="*/ 126087 h 186094"/>
                  <a:gd name="connsiteX18" fmla="*/ 176923 w 268334"/>
                  <a:gd name="connsiteY18" fmla="*/ 101828 h 186094"/>
                  <a:gd name="connsiteX19" fmla="*/ 241995 w 268334"/>
                  <a:gd name="connsiteY19" fmla="*/ 166629 h 186094"/>
                  <a:gd name="connsiteX20" fmla="*/ 33029 w 268334"/>
                  <a:gd name="connsiteY20" fmla="*/ 166629 h 186094"/>
                  <a:gd name="connsiteX21" fmla="*/ 98435 w 268334"/>
                  <a:gd name="connsiteY21" fmla="*/ 101828 h 186094"/>
                  <a:gd name="connsiteX22" fmla="*/ 185980 w 268334"/>
                  <a:gd name="connsiteY22" fmla="*/ 92524 h 186094"/>
                  <a:gd name="connsiteX23" fmla="*/ 251386 w 268334"/>
                  <a:gd name="connsiteY23" fmla="*/ 29384 h 186094"/>
                  <a:gd name="connsiteX24" fmla="*/ 251386 w 268334"/>
                  <a:gd name="connsiteY24" fmla="*/ 157324 h 186094"/>
                  <a:gd name="connsiteX25" fmla="*/ 185980 w 268334"/>
                  <a:gd name="connsiteY25" fmla="*/ 92524 h 18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8334" h="186094">
                    <a:moveTo>
                      <a:pt x="3177" y="473"/>
                    </a:moveTo>
                    <a:lnTo>
                      <a:pt x="3177" y="186568"/>
                    </a:lnTo>
                    <a:lnTo>
                      <a:pt x="271511" y="186568"/>
                    </a:lnTo>
                    <a:lnTo>
                      <a:pt x="271511" y="473"/>
                    </a:lnTo>
                    <a:lnTo>
                      <a:pt x="3177" y="473"/>
                    </a:lnTo>
                    <a:close/>
                    <a:moveTo>
                      <a:pt x="142040" y="116450"/>
                    </a:moveTo>
                    <a:cubicBezTo>
                      <a:pt x="139356" y="119108"/>
                      <a:pt x="135331" y="119108"/>
                      <a:pt x="132648" y="116450"/>
                    </a:cubicBezTo>
                    <a:lnTo>
                      <a:pt x="33364" y="20412"/>
                    </a:lnTo>
                    <a:lnTo>
                      <a:pt x="241659" y="20412"/>
                    </a:lnTo>
                    <a:lnTo>
                      <a:pt x="142040" y="116450"/>
                    </a:lnTo>
                    <a:close/>
                    <a:moveTo>
                      <a:pt x="88708" y="92524"/>
                    </a:moveTo>
                    <a:lnTo>
                      <a:pt x="23302" y="157657"/>
                    </a:lnTo>
                    <a:lnTo>
                      <a:pt x="23302" y="29052"/>
                    </a:lnTo>
                    <a:lnTo>
                      <a:pt x="88708" y="92524"/>
                    </a:lnTo>
                    <a:close/>
                    <a:moveTo>
                      <a:pt x="98435" y="101828"/>
                    </a:moveTo>
                    <a:lnTo>
                      <a:pt x="123592" y="126087"/>
                    </a:lnTo>
                    <a:cubicBezTo>
                      <a:pt x="127617" y="129742"/>
                      <a:pt x="132648" y="131736"/>
                      <a:pt x="137679" y="131736"/>
                    </a:cubicBezTo>
                    <a:cubicBezTo>
                      <a:pt x="142711" y="131736"/>
                      <a:pt x="147742" y="129742"/>
                      <a:pt x="151767" y="126087"/>
                    </a:cubicBezTo>
                    <a:lnTo>
                      <a:pt x="176923" y="101828"/>
                    </a:lnTo>
                    <a:lnTo>
                      <a:pt x="241995" y="166629"/>
                    </a:lnTo>
                    <a:lnTo>
                      <a:pt x="33029" y="166629"/>
                    </a:lnTo>
                    <a:lnTo>
                      <a:pt x="98435" y="101828"/>
                    </a:lnTo>
                    <a:close/>
                    <a:moveTo>
                      <a:pt x="185980" y="92524"/>
                    </a:moveTo>
                    <a:lnTo>
                      <a:pt x="251386" y="29384"/>
                    </a:lnTo>
                    <a:lnTo>
                      <a:pt x="251386" y="157324"/>
                    </a:lnTo>
                    <a:lnTo>
                      <a:pt x="185980" y="92524"/>
                    </a:lnTo>
                    <a:close/>
                  </a:path>
                </a:pathLst>
              </a:custGeom>
              <a:solidFill>
                <a:srgbClr val="000000"/>
              </a:solidFill>
              <a:ln w="299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F9053563-BCE9-D1A0-F086-C365EE53B352}"/>
                  </a:ext>
                </a:extLst>
              </p:cNvPr>
              <p:cNvSpPr/>
              <p:nvPr/>
            </p:nvSpPr>
            <p:spPr>
              <a:xfrm>
                <a:off x="7734537" y="3774818"/>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F8A99902-CA8D-DD16-95CF-733CD9435FA2}"/>
                  </a:ext>
                </a:extLst>
              </p:cNvPr>
              <p:cNvSpPr/>
              <p:nvPr/>
            </p:nvSpPr>
            <p:spPr>
              <a:xfrm>
                <a:off x="7922252" y="3774818"/>
                <a:ext cx="187684" cy="208468"/>
              </a:xfrm>
              <a:custGeom>
                <a:avLst/>
                <a:gdLst>
                  <a:gd name="connsiteX0" fmla="*/ -171 w 187684"/>
                  <a:gd name="connsiteY0" fmla="*/ -163 h 208468"/>
                  <a:gd name="connsiteX1" fmla="*/ 187514 w 187684"/>
                  <a:gd name="connsiteY1" fmla="*/ -163 h 208468"/>
                  <a:gd name="connsiteX2" fmla="*/ 187514 w 187684"/>
                  <a:gd name="connsiteY2" fmla="*/ 208306 h 208468"/>
                  <a:gd name="connsiteX3" fmla="*/ -171 w 18768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684" h="208468">
                    <a:moveTo>
                      <a:pt x="-171" y="-163"/>
                    </a:moveTo>
                    <a:lnTo>
                      <a:pt x="187514" y="-163"/>
                    </a:lnTo>
                    <a:lnTo>
                      <a:pt x="187514"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FAFEEFA0-E430-3CB4-3161-0E2B24ACFB14}"/>
                  </a:ext>
                </a:extLst>
              </p:cNvPr>
              <p:cNvSpPr/>
              <p:nvPr/>
            </p:nvSpPr>
            <p:spPr>
              <a:xfrm>
                <a:off x="8109936" y="3774818"/>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097D7048-5530-630F-9595-974C607985BA}"/>
                  </a:ext>
                </a:extLst>
              </p:cNvPr>
              <p:cNvSpPr/>
              <p:nvPr/>
            </p:nvSpPr>
            <p:spPr>
              <a:xfrm>
                <a:off x="8297651" y="3774818"/>
                <a:ext cx="187714" cy="208468"/>
              </a:xfrm>
              <a:custGeom>
                <a:avLst/>
                <a:gdLst>
                  <a:gd name="connsiteX0" fmla="*/ -171 w 187714"/>
                  <a:gd name="connsiteY0" fmla="*/ -163 h 208468"/>
                  <a:gd name="connsiteX1" fmla="*/ 187543 w 187714"/>
                  <a:gd name="connsiteY1" fmla="*/ -163 h 208468"/>
                  <a:gd name="connsiteX2" fmla="*/ 187543 w 187714"/>
                  <a:gd name="connsiteY2" fmla="*/ 208306 h 208468"/>
                  <a:gd name="connsiteX3" fmla="*/ -171 w 187714"/>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714" h="208468">
                    <a:moveTo>
                      <a:pt x="-171" y="-163"/>
                    </a:moveTo>
                    <a:lnTo>
                      <a:pt x="187543" y="-163"/>
                    </a:lnTo>
                    <a:lnTo>
                      <a:pt x="187543"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72FA322A-FE1B-B4A8-B7C5-EC42A393AC7E}"/>
                  </a:ext>
                </a:extLst>
              </p:cNvPr>
              <p:cNvSpPr/>
              <p:nvPr/>
            </p:nvSpPr>
            <p:spPr>
              <a:xfrm>
                <a:off x="8485365" y="3774818"/>
                <a:ext cx="187685" cy="208468"/>
              </a:xfrm>
              <a:custGeom>
                <a:avLst/>
                <a:gdLst>
                  <a:gd name="connsiteX0" fmla="*/ -171 w 187685"/>
                  <a:gd name="connsiteY0" fmla="*/ -163 h 208468"/>
                  <a:gd name="connsiteX1" fmla="*/ 187514 w 187685"/>
                  <a:gd name="connsiteY1" fmla="*/ -163 h 208468"/>
                  <a:gd name="connsiteX2" fmla="*/ 187514 w 187685"/>
                  <a:gd name="connsiteY2" fmla="*/ 208306 h 208468"/>
                  <a:gd name="connsiteX3" fmla="*/ -171 w 187685"/>
                  <a:gd name="connsiteY3" fmla="*/ 208306 h 208468"/>
                </a:gdLst>
                <a:ahLst/>
                <a:cxnLst>
                  <a:cxn ang="0">
                    <a:pos x="connsiteX0" y="connsiteY0"/>
                  </a:cxn>
                  <a:cxn ang="0">
                    <a:pos x="connsiteX1" y="connsiteY1"/>
                  </a:cxn>
                  <a:cxn ang="0">
                    <a:pos x="connsiteX2" y="connsiteY2"/>
                  </a:cxn>
                  <a:cxn ang="0">
                    <a:pos x="connsiteX3" y="connsiteY3"/>
                  </a:cxn>
                </a:cxnLst>
                <a:rect l="l" t="t" r="r" b="b"/>
                <a:pathLst>
                  <a:path w="187685" h="208468">
                    <a:moveTo>
                      <a:pt x="-171" y="-163"/>
                    </a:moveTo>
                    <a:lnTo>
                      <a:pt x="187514" y="-163"/>
                    </a:lnTo>
                    <a:lnTo>
                      <a:pt x="187514" y="208306"/>
                    </a:lnTo>
                    <a:lnTo>
                      <a:pt x="-171" y="208306"/>
                    </a:lnTo>
                    <a:close/>
                  </a:path>
                </a:pathLst>
              </a:custGeom>
              <a:solidFill>
                <a:srgbClr val="B686DA"/>
              </a:solidFill>
              <a:ln w="2981"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D28C4422-6D7F-AB48-55A6-A8C216B93395}"/>
                  </a:ext>
                </a:extLst>
              </p:cNvPr>
              <p:cNvSpPr/>
              <p:nvPr/>
            </p:nvSpPr>
            <p:spPr>
              <a:xfrm>
                <a:off x="7922252" y="3767984"/>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35" name="Freeform: Shape 334">
                <a:extLst>
                  <a:ext uri="{FF2B5EF4-FFF2-40B4-BE49-F238E27FC236}">
                    <a16:creationId xmlns:a16="http://schemas.microsoft.com/office/drawing/2014/main" id="{E8AB9AC4-0FA7-440B-D927-D282E507F22C}"/>
                  </a:ext>
                </a:extLst>
              </p:cNvPr>
              <p:cNvSpPr/>
              <p:nvPr/>
            </p:nvSpPr>
            <p:spPr>
              <a:xfrm>
                <a:off x="8109936" y="3767984"/>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36" name="Freeform: Shape 335">
                <a:extLst>
                  <a:ext uri="{FF2B5EF4-FFF2-40B4-BE49-F238E27FC236}">
                    <a16:creationId xmlns:a16="http://schemas.microsoft.com/office/drawing/2014/main" id="{FF465566-06A3-34E0-4BFF-22CDE9AB08C1}"/>
                  </a:ext>
                </a:extLst>
              </p:cNvPr>
              <p:cNvSpPr/>
              <p:nvPr/>
            </p:nvSpPr>
            <p:spPr>
              <a:xfrm>
                <a:off x="8297651" y="3767984"/>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37" name="Freeform: Shape 336">
                <a:extLst>
                  <a:ext uri="{FF2B5EF4-FFF2-40B4-BE49-F238E27FC236}">
                    <a16:creationId xmlns:a16="http://schemas.microsoft.com/office/drawing/2014/main" id="{7B10185F-39F2-0F4F-E766-87535E5735D7}"/>
                  </a:ext>
                </a:extLst>
              </p:cNvPr>
              <p:cNvSpPr/>
              <p:nvPr/>
            </p:nvSpPr>
            <p:spPr>
              <a:xfrm>
                <a:off x="8485365" y="3767984"/>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38" name="Freeform: Shape 337">
                <a:extLst>
                  <a:ext uri="{FF2B5EF4-FFF2-40B4-BE49-F238E27FC236}">
                    <a16:creationId xmlns:a16="http://schemas.microsoft.com/office/drawing/2014/main" id="{F81F49C5-0297-48F9-958F-B386EBE78F98}"/>
                  </a:ext>
                </a:extLst>
              </p:cNvPr>
              <p:cNvSpPr/>
              <p:nvPr/>
            </p:nvSpPr>
            <p:spPr>
              <a:xfrm>
                <a:off x="7734537" y="3767984"/>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39" name="Freeform: Shape 338">
                <a:extLst>
                  <a:ext uri="{FF2B5EF4-FFF2-40B4-BE49-F238E27FC236}">
                    <a16:creationId xmlns:a16="http://schemas.microsoft.com/office/drawing/2014/main" id="{CD242B49-A17B-C121-0B20-A1196E05CC0F}"/>
                  </a:ext>
                </a:extLst>
              </p:cNvPr>
              <p:cNvSpPr/>
              <p:nvPr/>
            </p:nvSpPr>
            <p:spPr>
              <a:xfrm>
                <a:off x="8673051" y="3767984"/>
                <a:ext cx="2981" cy="222135"/>
              </a:xfrm>
              <a:custGeom>
                <a:avLst/>
                <a:gdLst>
                  <a:gd name="connsiteX0" fmla="*/ -171 w 2981"/>
                  <a:gd name="connsiteY0" fmla="*/ -163 h 222135"/>
                  <a:gd name="connsiteX1" fmla="*/ -171 w 2981"/>
                  <a:gd name="connsiteY1" fmla="*/ 221973 h 222135"/>
                </a:gdLst>
                <a:ahLst/>
                <a:cxnLst>
                  <a:cxn ang="0">
                    <a:pos x="connsiteX0" y="connsiteY0"/>
                  </a:cxn>
                  <a:cxn ang="0">
                    <a:pos x="connsiteX1" y="connsiteY1"/>
                  </a:cxn>
                </a:cxnLst>
                <a:rect l="l" t="t" r="r" b="b"/>
                <a:pathLst>
                  <a:path w="2981" h="222135">
                    <a:moveTo>
                      <a:pt x="-171" y="-163"/>
                    </a:moveTo>
                    <a:lnTo>
                      <a:pt x="-171" y="221973"/>
                    </a:lnTo>
                  </a:path>
                </a:pathLst>
              </a:custGeom>
              <a:noFill/>
              <a:ln w="13665" cap="flat">
                <a:solidFill>
                  <a:srgbClr val="FFFFFF"/>
                </a:solidFill>
                <a:prstDash val="solid"/>
                <a:round/>
              </a:ln>
            </p:spPr>
            <p:txBody>
              <a:bodyPr rtlCol="0" anchor="ctr"/>
              <a:lstStyle/>
              <a:p>
                <a:endParaRPr lang="en-US"/>
              </a:p>
            </p:txBody>
          </p:sp>
          <p:sp>
            <p:nvSpPr>
              <p:cNvPr id="340" name="Freeform: Shape 339">
                <a:extLst>
                  <a:ext uri="{FF2B5EF4-FFF2-40B4-BE49-F238E27FC236}">
                    <a16:creationId xmlns:a16="http://schemas.microsoft.com/office/drawing/2014/main" id="{AD8BC8A1-5CFE-42BF-C266-D39EC3E0E75A}"/>
                  </a:ext>
                </a:extLst>
              </p:cNvPr>
              <p:cNvSpPr/>
              <p:nvPr/>
            </p:nvSpPr>
            <p:spPr>
              <a:xfrm>
                <a:off x="7727709" y="3774818"/>
                <a:ext cx="952198" cy="2981"/>
              </a:xfrm>
              <a:custGeom>
                <a:avLst/>
                <a:gdLst>
                  <a:gd name="connsiteX0" fmla="*/ -171 w 952198"/>
                  <a:gd name="connsiteY0" fmla="*/ -163 h 2981"/>
                  <a:gd name="connsiteX1" fmla="*/ 952027 w 952198"/>
                  <a:gd name="connsiteY1" fmla="*/ -163 h 2981"/>
                </a:gdLst>
                <a:ahLst/>
                <a:cxnLst>
                  <a:cxn ang="0">
                    <a:pos x="connsiteX0" y="connsiteY0"/>
                  </a:cxn>
                  <a:cxn ang="0">
                    <a:pos x="connsiteX1" y="connsiteY1"/>
                  </a:cxn>
                </a:cxnLst>
                <a:rect l="l" t="t" r="r" b="b"/>
                <a:pathLst>
                  <a:path w="952198" h="2981">
                    <a:moveTo>
                      <a:pt x="-171" y="-163"/>
                    </a:moveTo>
                    <a:lnTo>
                      <a:pt x="952027" y="-163"/>
                    </a:lnTo>
                  </a:path>
                </a:pathLst>
              </a:custGeom>
              <a:noFill/>
              <a:ln w="13665" cap="flat">
                <a:solidFill>
                  <a:srgbClr val="FFFFFF"/>
                </a:solidFill>
                <a:prstDash val="solid"/>
                <a:round/>
              </a:ln>
            </p:spPr>
            <p:txBody>
              <a:bodyPr rtlCol="0" anchor="ctr"/>
              <a:lstStyle/>
              <a:p>
                <a:endParaRPr lang="en-US"/>
              </a:p>
            </p:txBody>
          </p:sp>
          <p:sp>
            <p:nvSpPr>
              <p:cNvPr id="341" name="Freeform: Shape 340">
                <a:extLst>
                  <a:ext uri="{FF2B5EF4-FFF2-40B4-BE49-F238E27FC236}">
                    <a16:creationId xmlns:a16="http://schemas.microsoft.com/office/drawing/2014/main" id="{42C441A6-1B47-BA48-7E98-40F12C11B330}"/>
                  </a:ext>
                </a:extLst>
              </p:cNvPr>
              <p:cNvSpPr/>
              <p:nvPr/>
            </p:nvSpPr>
            <p:spPr>
              <a:xfrm>
                <a:off x="7727709" y="3983287"/>
                <a:ext cx="952198" cy="2981"/>
              </a:xfrm>
              <a:custGeom>
                <a:avLst/>
                <a:gdLst>
                  <a:gd name="connsiteX0" fmla="*/ -171 w 952198"/>
                  <a:gd name="connsiteY0" fmla="*/ -163 h 2981"/>
                  <a:gd name="connsiteX1" fmla="*/ 952027 w 952198"/>
                  <a:gd name="connsiteY1" fmla="*/ -163 h 2981"/>
                </a:gdLst>
                <a:ahLst/>
                <a:cxnLst>
                  <a:cxn ang="0">
                    <a:pos x="connsiteX0" y="connsiteY0"/>
                  </a:cxn>
                  <a:cxn ang="0">
                    <a:pos x="connsiteX1" y="connsiteY1"/>
                  </a:cxn>
                </a:cxnLst>
                <a:rect l="l" t="t" r="r" b="b"/>
                <a:pathLst>
                  <a:path w="952198" h="2981">
                    <a:moveTo>
                      <a:pt x="-171" y="-163"/>
                    </a:moveTo>
                    <a:lnTo>
                      <a:pt x="952027" y="-163"/>
                    </a:lnTo>
                  </a:path>
                </a:pathLst>
              </a:custGeom>
              <a:noFill/>
              <a:ln w="13665" cap="flat">
                <a:solidFill>
                  <a:srgbClr val="FFFFFF"/>
                </a:solidFill>
                <a:prstDash val="solid"/>
                <a:round/>
              </a:ln>
            </p:spPr>
            <p:txBody>
              <a:bodyPr rtlCol="0" anchor="ctr"/>
              <a:lstStyle/>
              <a:p>
                <a:endParaRPr lang="en-US"/>
              </a:p>
            </p:txBody>
          </p:sp>
          <p:sp>
            <p:nvSpPr>
              <p:cNvPr id="342" name="Freeform: Shape 341">
                <a:extLst>
                  <a:ext uri="{FF2B5EF4-FFF2-40B4-BE49-F238E27FC236}">
                    <a16:creationId xmlns:a16="http://schemas.microsoft.com/office/drawing/2014/main" id="{316AE454-AE26-CA7C-E200-D8960CE9CE8D}"/>
                  </a:ext>
                </a:extLst>
              </p:cNvPr>
              <p:cNvSpPr/>
              <p:nvPr/>
            </p:nvSpPr>
            <p:spPr>
              <a:xfrm>
                <a:off x="7369096" y="3789725"/>
                <a:ext cx="196778" cy="196778"/>
              </a:xfrm>
              <a:custGeom>
                <a:avLst/>
                <a:gdLst>
                  <a:gd name="connsiteX0" fmla="*/ -171 w 196778"/>
                  <a:gd name="connsiteY0" fmla="*/ 98226 h 196778"/>
                  <a:gd name="connsiteX1" fmla="*/ 98218 w 196778"/>
                  <a:gd name="connsiteY1" fmla="*/ -163 h 196778"/>
                  <a:gd name="connsiteX2" fmla="*/ 196607 w 196778"/>
                  <a:gd name="connsiteY2" fmla="*/ 98226 h 196778"/>
                  <a:gd name="connsiteX3" fmla="*/ 98218 w 196778"/>
                  <a:gd name="connsiteY3" fmla="*/ 196615 h 196778"/>
                  <a:gd name="connsiteX4" fmla="*/ -171 w 196778"/>
                  <a:gd name="connsiteY4" fmla="*/ 98226 h 196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78" h="196778">
                    <a:moveTo>
                      <a:pt x="-171" y="98226"/>
                    </a:moveTo>
                    <a:cubicBezTo>
                      <a:pt x="-171" y="43889"/>
                      <a:pt x="43866" y="-163"/>
                      <a:pt x="98218" y="-163"/>
                    </a:cubicBezTo>
                    <a:cubicBezTo>
                      <a:pt x="152571" y="-163"/>
                      <a:pt x="196607" y="43889"/>
                      <a:pt x="196607" y="98226"/>
                    </a:cubicBezTo>
                    <a:cubicBezTo>
                      <a:pt x="196607" y="152564"/>
                      <a:pt x="152571" y="196615"/>
                      <a:pt x="98218" y="196615"/>
                    </a:cubicBezTo>
                    <a:cubicBezTo>
                      <a:pt x="43866" y="196615"/>
                      <a:pt x="-171" y="152564"/>
                      <a:pt x="-171" y="98226"/>
                    </a:cubicBezTo>
                    <a:close/>
                  </a:path>
                </a:pathLst>
              </a:custGeom>
              <a:solidFill>
                <a:srgbClr val="FFFFFF"/>
              </a:solidFill>
              <a:ln w="13665" cap="flat">
                <a:solidFill>
                  <a:srgbClr val="000000"/>
                </a:solidFill>
                <a:prstDash val="solid"/>
                <a:miter/>
              </a:ln>
            </p:spPr>
            <p:txBody>
              <a:bodyPr rtlCol="0" anchor="ctr"/>
              <a:lstStyle/>
              <a:p>
                <a:endParaRPr lang="en-US"/>
              </a:p>
            </p:txBody>
          </p:sp>
          <p:sp>
            <p:nvSpPr>
              <p:cNvPr id="343" name="TextBox 342">
                <a:extLst>
                  <a:ext uri="{FF2B5EF4-FFF2-40B4-BE49-F238E27FC236}">
                    <a16:creationId xmlns:a16="http://schemas.microsoft.com/office/drawing/2014/main" id="{6B733433-10AD-5E1D-8E19-90281E0D2D7D}"/>
                  </a:ext>
                </a:extLst>
              </p:cNvPr>
              <p:cNvSpPr txBox="1"/>
              <p:nvPr/>
            </p:nvSpPr>
            <p:spPr>
              <a:xfrm>
                <a:off x="7313314" y="3685866"/>
                <a:ext cx="305121" cy="392570"/>
              </a:xfrm>
              <a:prstGeom prst="rect">
                <a:avLst/>
              </a:prstGeom>
              <a:noFill/>
            </p:spPr>
            <p:txBody>
              <a:bodyPr wrap="none" rtlCol="0">
                <a:spAutoFit/>
              </a:bodyPr>
              <a:lstStyle/>
              <a:p>
                <a:pPr algn="l"/>
                <a:r>
                  <a:rPr lang="en-US" sz="1948" b="1" spc="0" baseline="0">
                    <a:ln/>
                    <a:solidFill>
                      <a:srgbClr val="000000"/>
                    </a:solidFill>
                    <a:latin typeface="Calibri"/>
                    <a:cs typeface="Calibri"/>
                    <a:sym typeface="Calibri"/>
                    <a:rtl val="0"/>
                  </a:rPr>
                  <a:t>+</a:t>
                </a:r>
              </a:p>
            </p:txBody>
          </p:sp>
          <p:sp>
            <p:nvSpPr>
              <p:cNvPr id="344" name="Freeform: Shape 343">
                <a:extLst>
                  <a:ext uri="{FF2B5EF4-FFF2-40B4-BE49-F238E27FC236}">
                    <a16:creationId xmlns:a16="http://schemas.microsoft.com/office/drawing/2014/main" id="{D11F8F7E-9F7B-1536-D07D-5892FF227156}"/>
                  </a:ext>
                </a:extLst>
              </p:cNvPr>
              <p:cNvSpPr/>
              <p:nvPr/>
            </p:nvSpPr>
            <p:spPr>
              <a:xfrm>
                <a:off x="7734537" y="4286203"/>
                <a:ext cx="187714" cy="208465"/>
              </a:xfrm>
              <a:custGeom>
                <a:avLst/>
                <a:gdLst>
                  <a:gd name="connsiteX0" fmla="*/ -171 w 187714"/>
                  <a:gd name="connsiteY0" fmla="*/ -163 h 208465"/>
                  <a:gd name="connsiteX1" fmla="*/ 187543 w 187714"/>
                  <a:gd name="connsiteY1" fmla="*/ -163 h 208465"/>
                  <a:gd name="connsiteX2" fmla="*/ 187543 w 187714"/>
                  <a:gd name="connsiteY2" fmla="*/ 208303 h 208465"/>
                  <a:gd name="connsiteX3" fmla="*/ -171 w 187714"/>
                  <a:gd name="connsiteY3" fmla="*/ 208303 h 208465"/>
                </a:gdLst>
                <a:ahLst/>
                <a:cxnLst>
                  <a:cxn ang="0">
                    <a:pos x="connsiteX0" y="connsiteY0"/>
                  </a:cxn>
                  <a:cxn ang="0">
                    <a:pos x="connsiteX1" y="connsiteY1"/>
                  </a:cxn>
                  <a:cxn ang="0">
                    <a:pos x="connsiteX2" y="connsiteY2"/>
                  </a:cxn>
                  <a:cxn ang="0">
                    <a:pos x="connsiteX3" y="connsiteY3"/>
                  </a:cxn>
                </a:cxnLst>
                <a:rect l="l" t="t" r="r" b="b"/>
                <a:pathLst>
                  <a:path w="187714" h="208465">
                    <a:moveTo>
                      <a:pt x="-171" y="-163"/>
                    </a:moveTo>
                    <a:lnTo>
                      <a:pt x="187543" y="-163"/>
                    </a:lnTo>
                    <a:lnTo>
                      <a:pt x="187543" y="208303"/>
                    </a:lnTo>
                    <a:lnTo>
                      <a:pt x="-171" y="208303"/>
                    </a:lnTo>
                    <a:close/>
                  </a:path>
                </a:pathLst>
              </a:custGeom>
              <a:solidFill>
                <a:srgbClr val="B686DA"/>
              </a:solidFill>
              <a:ln w="2981"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19C20C8-FE69-97C4-3829-47F2D05205A1}"/>
                  </a:ext>
                </a:extLst>
              </p:cNvPr>
              <p:cNvSpPr/>
              <p:nvPr/>
            </p:nvSpPr>
            <p:spPr>
              <a:xfrm>
                <a:off x="7922252" y="4286203"/>
                <a:ext cx="187684" cy="208465"/>
              </a:xfrm>
              <a:custGeom>
                <a:avLst/>
                <a:gdLst>
                  <a:gd name="connsiteX0" fmla="*/ -171 w 187684"/>
                  <a:gd name="connsiteY0" fmla="*/ -163 h 208465"/>
                  <a:gd name="connsiteX1" fmla="*/ 187514 w 187684"/>
                  <a:gd name="connsiteY1" fmla="*/ -163 h 208465"/>
                  <a:gd name="connsiteX2" fmla="*/ 187514 w 187684"/>
                  <a:gd name="connsiteY2" fmla="*/ 208303 h 208465"/>
                  <a:gd name="connsiteX3" fmla="*/ -171 w 187684"/>
                  <a:gd name="connsiteY3" fmla="*/ 208303 h 208465"/>
                </a:gdLst>
                <a:ahLst/>
                <a:cxnLst>
                  <a:cxn ang="0">
                    <a:pos x="connsiteX0" y="connsiteY0"/>
                  </a:cxn>
                  <a:cxn ang="0">
                    <a:pos x="connsiteX1" y="connsiteY1"/>
                  </a:cxn>
                  <a:cxn ang="0">
                    <a:pos x="connsiteX2" y="connsiteY2"/>
                  </a:cxn>
                  <a:cxn ang="0">
                    <a:pos x="connsiteX3" y="connsiteY3"/>
                  </a:cxn>
                </a:cxnLst>
                <a:rect l="l" t="t" r="r" b="b"/>
                <a:pathLst>
                  <a:path w="187684" h="208465">
                    <a:moveTo>
                      <a:pt x="-171" y="-163"/>
                    </a:moveTo>
                    <a:lnTo>
                      <a:pt x="187514" y="-163"/>
                    </a:lnTo>
                    <a:lnTo>
                      <a:pt x="187514" y="208303"/>
                    </a:lnTo>
                    <a:lnTo>
                      <a:pt x="-171" y="208303"/>
                    </a:lnTo>
                    <a:close/>
                  </a:path>
                </a:pathLst>
              </a:custGeom>
              <a:solidFill>
                <a:srgbClr val="B686DA"/>
              </a:solidFill>
              <a:ln w="2981"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FE6361D-55BF-F034-F431-FB5EAD88B13A}"/>
                  </a:ext>
                </a:extLst>
              </p:cNvPr>
              <p:cNvSpPr/>
              <p:nvPr/>
            </p:nvSpPr>
            <p:spPr>
              <a:xfrm>
                <a:off x="8109936" y="4286203"/>
                <a:ext cx="187714" cy="208465"/>
              </a:xfrm>
              <a:custGeom>
                <a:avLst/>
                <a:gdLst>
                  <a:gd name="connsiteX0" fmla="*/ -171 w 187714"/>
                  <a:gd name="connsiteY0" fmla="*/ -163 h 208465"/>
                  <a:gd name="connsiteX1" fmla="*/ 187543 w 187714"/>
                  <a:gd name="connsiteY1" fmla="*/ -163 h 208465"/>
                  <a:gd name="connsiteX2" fmla="*/ 187543 w 187714"/>
                  <a:gd name="connsiteY2" fmla="*/ 208303 h 208465"/>
                  <a:gd name="connsiteX3" fmla="*/ -171 w 187714"/>
                  <a:gd name="connsiteY3" fmla="*/ 208303 h 208465"/>
                </a:gdLst>
                <a:ahLst/>
                <a:cxnLst>
                  <a:cxn ang="0">
                    <a:pos x="connsiteX0" y="connsiteY0"/>
                  </a:cxn>
                  <a:cxn ang="0">
                    <a:pos x="connsiteX1" y="connsiteY1"/>
                  </a:cxn>
                  <a:cxn ang="0">
                    <a:pos x="connsiteX2" y="connsiteY2"/>
                  </a:cxn>
                  <a:cxn ang="0">
                    <a:pos x="connsiteX3" y="connsiteY3"/>
                  </a:cxn>
                </a:cxnLst>
                <a:rect l="l" t="t" r="r" b="b"/>
                <a:pathLst>
                  <a:path w="187714" h="208465">
                    <a:moveTo>
                      <a:pt x="-171" y="-163"/>
                    </a:moveTo>
                    <a:lnTo>
                      <a:pt x="187543" y="-163"/>
                    </a:lnTo>
                    <a:lnTo>
                      <a:pt x="187543" y="208303"/>
                    </a:lnTo>
                    <a:lnTo>
                      <a:pt x="-171" y="208303"/>
                    </a:lnTo>
                    <a:close/>
                  </a:path>
                </a:pathLst>
              </a:custGeom>
              <a:solidFill>
                <a:srgbClr val="B686DA"/>
              </a:solidFill>
              <a:ln w="2981"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3DFD314-AC7E-6861-F0DA-5C2A23D89236}"/>
                  </a:ext>
                </a:extLst>
              </p:cNvPr>
              <p:cNvSpPr/>
              <p:nvPr/>
            </p:nvSpPr>
            <p:spPr>
              <a:xfrm>
                <a:off x="8297651" y="4286203"/>
                <a:ext cx="187714" cy="208465"/>
              </a:xfrm>
              <a:custGeom>
                <a:avLst/>
                <a:gdLst>
                  <a:gd name="connsiteX0" fmla="*/ -171 w 187714"/>
                  <a:gd name="connsiteY0" fmla="*/ -163 h 208465"/>
                  <a:gd name="connsiteX1" fmla="*/ 187543 w 187714"/>
                  <a:gd name="connsiteY1" fmla="*/ -163 h 208465"/>
                  <a:gd name="connsiteX2" fmla="*/ 187543 w 187714"/>
                  <a:gd name="connsiteY2" fmla="*/ 208303 h 208465"/>
                  <a:gd name="connsiteX3" fmla="*/ -171 w 187714"/>
                  <a:gd name="connsiteY3" fmla="*/ 208303 h 208465"/>
                </a:gdLst>
                <a:ahLst/>
                <a:cxnLst>
                  <a:cxn ang="0">
                    <a:pos x="connsiteX0" y="connsiteY0"/>
                  </a:cxn>
                  <a:cxn ang="0">
                    <a:pos x="connsiteX1" y="connsiteY1"/>
                  </a:cxn>
                  <a:cxn ang="0">
                    <a:pos x="connsiteX2" y="connsiteY2"/>
                  </a:cxn>
                  <a:cxn ang="0">
                    <a:pos x="connsiteX3" y="connsiteY3"/>
                  </a:cxn>
                </a:cxnLst>
                <a:rect l="l" t="t" r="r" b="b"/>
                <a:pathLst>
                  <a:path w="187714" h="208465">
                    <a:moveTo>
                      <a:pt x="-171" y="-163"/>
                    </a:moveTo>
                    <a:lnTo>
                      <a:pt x="187543" y="-163"/>
                    </a:lnTo>
                    <a:lnTo>
                      <a:pt x="187543" y="208303"/>
                    </a:lnTo>
                    <a:lnTo>
                      <a:pt x="-171" y="208303"/>
                    </a:lnTo>
                    <a:close/>
                  </a:path>
                </a:pathLst>
              </a:custGeom>
              <a:solidFill>
                <a:srgbClr val="B686DA"/>
              </a:solidFill>
              <a:ln w="2981"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7EC2536F-49FC-68E6-BBCF-89D80FBCB0A3}"/>
                  </a:ext>
                </a:extLst>
              </p:cNvPr>
              <p:cNvSpPr/>
              <p:nvPr/>
            </p:nvSpPr>
            <p:spPr>
              <a:xfrm>
                <a:off x="8485365" y="4286203"/>
                <a:ext cx="187685" cy="208465"/>
              </a:xfrm>
              <a:custGeom>
                <a:avLst/>
                <a:gdLst>
                  <a:gd name="connsiteX0" fmla="*/ -171 w 187685"/>
                  <a:gd name="connsiteY0" fmla="*/ -163 h 208465"/>
                  <a:gd name="connsiteX1" fmla="*/ 187514 w 187685"/>
                  <a:gd name="connsiteY1" fmla="*/ -163 h 208465"/>
                  <a:gd name="connsiteX2" fmla="*/ 187514 w 187685"/>
                  <a:gd name="connsiteY2" fmla="*/ 208303 h 208465"/>
                  <a:gd name="connsiteX3" fmla="*/ -171 w 187685"/>
                  <a:gd name="connsiteY3" fmla="*/ 208303 h 208465"/>
                </a:gdLst>
                <a:ahLst/>
                <a:cxnLst>
                  <a:cxn ang="0">
                    <a:pos x="connsiteX0" y="connsiteY0"/>
                  </a:cxn>
                  <a:cxn ang="0">
                    <a:pos x="connsiteX1" y="connsiteY1"/>
                  </a:cxn>
                  <a:cxn ang="0">
                    <a:pos x="connsiteX2" y="connsiteY2"/>
                  </a:cxn>
                  <a:cxn ang="0">
                    <a:pos x="connsiteX3" y="connsiteY3"/>
                  </a:cxn>
                </a:cxnLst>
                <a:rect l="l" t="t" r="r" b="b"/>
                <a:pathLst>
                  <a:path w="187685" h="208465">
                    <a:moveTo>
                      <a:pt x="-171" y="-163"/>
                    </a:moveTo>
                    <a:lnTo>
                      <a:pt x="187514" y="-163"/>
                    </a:lnTo>
                    <a:lnTo>
                      <a:pt x="187514" y="208303"/>
                    </a:lnTo>
                    <a:lnTo>
                      <a:pt x="-171" y="208303"/>
                    </a:lnTo>
                    <a:close/>
                  </a:path>
                </a:pathLst>
              </a:custGeom>
              <a:solidFill>
                <a:srgbClr val="B686DA"/>
              </a:solidFill>
              <a:ln w="2981"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C5F7580C-C9F6-CD44-E1C4-C565E8C3C4F1}"/>
                  </a:ext>
                </a:extLst>
              </p:cNvPr>
              <p:cNvSpPr/>
              <p:nvPr/>
            </p:nvSpPr>
            <p:spPr>
              <a:xfrm>
                <a:off x="7922252" y="4279369"/>
                <a:ext cx="2981" cy="222126"/>
              </a:xfrm>
              <a:custGeom>
                <a:avLst/>
                <a:gdLst>
                  <a:gd name="connsiteX0" fmla="*/ -171 w 2981"/>
                  <a:gd name="connsiteY0" fmla="*/ -163 h 222126"/>
                  <a:gd name="connsiteX1" fmla="*/ -171 w 2981"/>
                  <a:gd name="connsiteY1" fmla="*/ 221964 h 222126"/>
                </a:gdLst>
                <a:ahLst/>
                <a:cxnLst>
                  <a:cxn ang="0">
                    <a:pos x="connsiteX0" y="connsiteY0"/>
                  </a:cxn>
                  <a:cxn ang="0">
                    <a:pos x="connsiteX1" y="connsiteY1"/>
                  </a:cxn>
                </a:cxnLst>
                <a:rect l="l" t="t" r="r" b="b"/>
                <a:pathLst>
                  <a:path w="2981" h="222126">
                    <a:moveTo>
                      <a:pt x="-171" y="-163"/>
                    </a:moveTo>
                    <a:lnTo>
                      <a:pt x="-171" y="221964"/>
                    </a:lnTo>
                  </a:path>
                </a:pathLst>
              </a:custGeom>
              <a:noFill/>
              <a:ln w="13665" cap="flat">
                <a:solidFill>
                  <a:srgbClr val="FFFFFF"/>
                </a:solidFill>
                <a:prstDash val="solid"/>
                <a:round/>
              </a:ln>
            </p:spPr>
            <p:txBody>
              <a:bodyPr rtlCol="0" anchor="ctr"/>
              <a:lstStyle/>
              <a:p>
                <a:endParaRPr lang="en-US"/>
              </a:p>
            </p:txBody>
          </p:sp>
          <p:sp>
            <p:nvSpPr>
              <p:cNvPr id="350" name="Freeform: Shape 349">
                <a:extLst>
                  <a:ext uri="{FF2B5EF4-FFF2-40B4-BE49-F238E27FC236}">
                    <a16:creationId xmlns:a16="http://schemas.microsoft.com/office/drawing/2014/main" id="{378710B9-D944-D62C-0B05-F99339518543}"/>
                  </a:ext>
                </a:extLst>
              </p:cNvPr>
              <p:cNvSpPr/>
              <p:nvPr/>
            </p:nvSpPr>
            <p:spPr>
              <a:xfrm>
                <a:off x="8109936" y="4279369"/>
                <a:ext cx="2981" cy="222126"/>
              </a:xfrm>
              <a:custGeom>
                <a:avLst/>
                <a:gdLst>
                  <a:gd name="connsiteX0" fmla="*/ -171 w 2981"/>
                  <a:gd name="connsiteY0" fmla="*/ -163 h 222126"/>
                  <a:gd name="connsiteX1" fmla="*/ -171 w 2981"/>
                  <a:gd name="connsiteY1" fmla="*/ 221964 h 222126"/>
                </a:gdLst>
                <a:ahLst/>
                <a:cxnLst>
                  <a:cxn ang="0">
                    <a:pos x="connsiteX0" y="connsiteY0"/>
                  </a:cxn>
                  <a:cxn ang="0">
                    <a:pos x="connsiteX1" y="connsiteY1"/>
                  </a:cxn>
                </a:cxnLst>
                <a:rect l="l" t="t" r="r" b="b"/>
                <a:pathLst>
                  <a:path w="2981" h="222126">
                    <a:moveTo>
                      <a:pt x="-171" y="-163"/>
                    </a:moveTo>
                    <a:lnTo>
                      <a:pt x="-171" y="221964"/>
                    </a:lnTo>
                  </a:path>
                </a:pathLst>
              </a:custGeom>
              <a:noFill/>
              <a:ln w="13665" cap="flat">
                <a:solidFill>
                  <a:srgbClr val="FFFFFF"/>
                </a:solidFill>
                <a:prstDash val="solid"/>
                <a:round/>
              </a:ln>
            </p:spPr>
            <p:txBody>
              <a:bodyPr rtlCol="0" anchor="ctr"/>
              <a:lstStyle/>
              <a:p>
                <a:endParaRPr lang="en-US"/>
              </a:p>
            </p:txBody>
          </p:sp>
          <p:sp>
            <p:nvSpPr>
              <p:cNvPr id="351" name="Freeform: Shape 350">
                <a:extLst>
                  <a:ext uri="{FF2B5EF4-FFF2-40B4-BE49-F238E27FC236}">
                    <a16:creationId xmlns:a16="http://schemas.microsoft.com/office/drawing/2014/main" id="{C65CC5BC-7542-4AAC-F22D-6CEAE7EB627A}"/>
                  </a:ext>
                </a:extLst>
              </p:cNvPr>
              <p:cNvSpPr/>
              <p:nvPr/>
            </p:nvSpPr>
            <p:spPr>
              <a:xfrm>
                <a:off x="8297651" y="4279369"/>
                <a:ext cx="2981" cy="222126"/>
              </a:xfrm>
              <a:custGeom>
                <a:avLst/>
                <a:gdLst>
                  <a:gd name="connsiteX0" fmla="*/ -171 w 2981"/>
                  <a:gd name="connsiteY0" fmla="*/ -163 h 222126"/>
                  <a:gd name="connsiteX1" fmla="*/ -171 w 2981"/>
                  <a:gd name="connsiteY1" fmla="*/ 221964 h 222126"/>
                </a:gdLst>
                <a:ahLst/>
                <a:cxnLst>
                  <a:cxn ang="0">
                    <a:pos x="connsiteX0" y="connsiteY0"/>
                  </a:cxn>
                  <a:cxn ang="0">
                    <a:pos x="connsiteX1" y="connsiteY1"/>
                  </a:cxn>
                </a:cxnLst>
                <a:rect l="l" t="t" r="r" b="b"/>
                <a:pathLst>
                  <a:path w="2981" h="222126">
                    <a:moveTo>
                      <a:pt x="-171" y="-163"/>
                    </a:moveTo>
                    <a:lnTo>
                      <a:pt x="-171" y="221964"/>
                    </a:lnTo>
                  </a:path>
                </a:pathLst>
              </a:custGeom>
              <a:noFill/>
              <a:ln w="13665" cap="flat">
                <a:solidFill>
                  <a:srgbClr val="FFFFFF"/>
                </a:solidFill>
                <a:prstDash val="solid"/>
                <a:round/>
              </a:ln>
            </p:spPr>
            <p:txBody>
              <a:bodyPr rtlCol="0" anchor="ctr"/>
              <a:lstStyle/>
              <a:p>
                <a:endParaRPr lang="en-US"/>
              </a:p>
            </p:txBody>
          </p:sp>
          <p:sp>
            <p:nvSpPr>
              <p:cNvPr id="352" name="Freeform: Shape 351">
                <a:extLst>
                  <a:ext uri="{FF2B5EF4-FFF2-40B4-BE49-F238E27FC236}">
                    <a16:creationId xmlns:a16="http://schemas.microsoft.com/office/drawing/2014/main" id="{E50E989E-14C7-5184-2197-76296A702816}"/>
                  </a:ext>
                </a:extLst>
              </p:cNvPr>
              <p:cNvSpPr/>
              <p:nvPr/>
            </p:nvSpPr>
            <p:spPr>
              <a:xfrm>
                <a:off x="8485365" y="4279369"/>
                <a:ext cx="2981" cy="222126"/>
              </a:xfrm>
              <a:custGeom>
                <a:avLst/>
                <a:gdLst>
                  <a:gd name="connsiteX0" fmla="*/ -171 w 2981"/>
                  <a:gd name="connsiteY0" fmla="*/ -163 h 222126"/>
                  <a:gd name="connsiteX1" fmla="*/ -171 w 2981"/>
                  <a:gd name="connsiteY1" fmla="*/ 221964 h 222126"/>
                </a:gdLst>
                <a:ahLst/>
                <a:cxnLst>
                  <a:cxn ang="0">
                    <a:pos x="connsiteX0" y="connsiteY0"/>
                  </a:cxn>
                  <a:cxn ang="0">
                    <a:pos x="connsiteX1" y="connsiteY1"/>
                  </a:cxn>
                </a:cxnLst>
                <a:rect l="l" t="t" r="r" b="b"/>
                <a:pathLst>
                  <a:path w="2981" h="222126">
                    <a:moveTo>
                      <a:pt x="-171" y="-163"/>
                    </a:moveTo>
                    <a:lnTo>
                      <a:pt x="-171" y="221964"/>
                    </a:lnTo>
                  </a:path>
                </a:pathLst>
              </a:custGeom>
              <a:noFill/>
              <a:ln w="13665" cap="flat">
                <a:solidFill>
                  <a:srgbClr val="FFFFFF"/>
                </a:solidFill>
                <a:prstDash val="solid"/>
                <a:round/>
              </a:ln>
            </p:spPr>
            <p:txBody>
              <a:bodyPr rtlCol="0" anchor="ctr"/>
              <a:lstStyle/>
              <a:p>
                <a:endParaRPr lang="en-US"/>
              </a:p>
            </p:txBody>
          </p:sp>
          <p:sp>
            <p:nvSpPr>
              <p:cNvPr id="353" name="Freeform: Shape 352">
                <a:extLst>
                  <a:ext uri="{FF2B5EF4-FFF2-40B4-BE49-F238E27FC236}">
                    <a16:creationId xmlns:a16="http://schemas.microsoft.com/office/drawing/2014/main" id="{2F82DA21-137C-2459-7FD1-8B126F5BB942}"/>
                  </a:ext>
                </a:extLst>
              </p:cNvPr>
              <p:cNvSpPr/>
              <p:nvPr/>
            </p:nvSpPr>
            <p:spPr>
              <a:xfrm>
                <a:off x="7734537" y="4279369"/>
                <a:ext cx="2981" cy="222126"/>
              </a:xfrm>
              <a:custGeom>
                <a:avLst/>
                <a:gdLst>
                  <a:gd name="connsiteX0" fmla="*/ -171 w 2981"/>
                  <a:gd name="connsiteY0" fmla="*/ -163 h 222126"/>
                  <a:gd name="connsiteX1" fmla="*/ -171 w 2981"/>
                  <a:gd name="connsiteY1" fmla="*/ 221964 h 222126"/>
                </a:gdLst>
                <a:ahLst/>
                <a:cxnLst>
                  <a:cxn ang="0">
                    <a:pos x="connsiteX0" y="connsiteY0"/>
                  </a:cxn>
                  <a:cxn ang="0">
                    <a:pos x="connsiteX1" y="connsiteY1"/>
                  </a:cxn>
                </a:cxnLst>
                <a:rect l="l" t="t" r="r" b="b"/>
                <a:pathLst>
                  <a:path w="2981" h="222126">
                    <a:moveTo>
                      <a:pt x="-171" y="-163"/>
                    </a:moveTo>
                    <a:lnTo>
                      <a:pt x="-171" y="221964"/>
                    </a:lnTo>
                  </a:path>
                </a:pathLst>
              </a:custGeom>
              <a:noFill/>
              <a:ln w="13665" cap="flat">
                <a:solidFill>
                  <a:srgbClr val="FFFFFF"/>
                </a:solidFill>
                <a:prstDash val="solid"/>
                <a:round/>
              </a:ln>
            </p:spPr>
            <p:txBody>
              <a:bodyPr rtlCol="0" anchor="ctr"/>
              <a:lstStyle/>
              <a:p>
                <a:endParaRPr lang="en-US"/>
              </a:p>
            </p:txBody>
          </p:sp>
          <p:sp>
            <p:nvSpPr>
              <p:cNvPr id="354" name="Freeform: Shape 353">
                <a:extLst>
                  <a:ext uri="{FF2B5EF4-FFF2-40B4-BE49-F238E27FC236}">
                    <a16:creationId xmlns:a16="http://schemas.microsoft.com/office/drawing/2014/main" id="{93BF354F-6A32-DB46-CBDE-3AC858468B84}"/>
                  </a:ext>
                </a:extLst>
              </p:cNvPr>
              <p:cNvSpPr/>
              <p:nvPr/>
            </p:nvSpPr>
            <p:spPr>
              <a:xfrm>
                <a:off x="8673051" y="4279369"/>
                <a:ext cx="2981" cy="222126"/>
              </a:xfrm>
              <a:custGeom>
                <a:avLst/>
                <a:gdLst>
                  <a:gd name="connsiteX0" fmla="*/ -171 w 2981"/>
                  <a:gd name="connsiteY0" fmla="*/ -163 h 222126"/>
                  <a:gd name="connsiteX1" fmla="*/ -171 w 2981"/>
                  <a:gd name="connsiteY1" fmla="*/ 221964 h 222126"/>
                </a:gdLst>
                <a:ahLst/>
                <a:cxnLst>
                  <a:cxn ang="0">
                    <a:pos x="connsiteX0" y="connsiteY0"/>
                  </a:cxn>
                  <a:cxn ang="0">
                    <a:pos x="connsiteX1" y="connsiteY1"/>
                  </a:cxn>
                </a:cxnLst>
                <a:rect l="l" t="t" r="r" b="b"/>
                <a:pathLst>
                  <a:path w="2981" h="222126">
                    <a:moveTo>
                      <a:pt x="-171" y="-163"/>
                    </a:moveTo>
                    <a:lnTo>
                      <a:pt x="-171" y="221964"/>
                    </a:lnTo>
                  </a:path>
                </a:pathLst>
              </a:custGeom>
              <a:noFill/>
              <a:ln w="13665" cap="flat">
                <a:solidFill>
                  <a:srgbClr val="FFFFFF"/>
                </a:solidFill>
                <a:prstDash val="solid"/>
                <a:round/>
              </a:ln>
            </p:spPr>
            <p:txBody>
              <a:bodyPr rtlCol="0" anchor="ctr"/>
              <a:lstStyle/>
              <a:p>
                <a:endParaRPr lang="en-US"/>
              </a:p>
            </p:txBody>
          </p:sp>
          <p:sp>
            <p:nvSpPr>
              <p:cNvPr id="355" name="Freeform: Shape 354">
                <a:extLst>
                  <a:ext uri="{FF2B5EF4-FFF2-40B4-BE49-F238E27FC236}">
                    <a16:creationId xmlns:a16="http://schemas.microsoft.com/office/drawing/2014/main" id="{86F73C36-C5AD-03A4-3B36-ECF2E15EDBEA}"/>
                  </a:ext>
                </a:extLst>
              </p:cNvPr>
              <p:cNvSpPr/>
              <p:nvPr/>
            </p:nvSpPr>
            <p:spPr>
              <a:xfrm>
                <a:off x="7727709" y="4286203"/>
                <a:ext cx="952198" cy="2981"/>
              </a:xfrm>
              <a:custGeom>
                <a:avLst/>
                <a:gdLst>
                  <a:gd name="connsiteX0" fmla="*/ -171 w 952198"/>
                  <a:gd name="connsiteY0" fmla="*/ -163 h 2981"/>
                  <a:gd name="connsiteX1" fmla="*/ 952027 w 952198"/>
                  <a:gd name="connsiteY1" fmla="*/ -163 h 2981"/>
                </a:gdLst>
                <a:ahLst/>
                <a:cxnLst>
                  <a:cxn ang="0">
                    <a:pos x="connsiteX0" y="connsiteY0"/>
                  </a:cxn>
                  <a:cxn ang="0">
                    <a:pos x="connsiteX1" y="connsiteY1"/>
                  </a:cxn>
                </a:cxnLst>
                <a:rect l="l" t="t" r="r" b="b"/>
                <a:pathLst>
                  <a:path w="952198" h="2981">
                    <a:moveTo>
                      <a:pt x="-171" y="-163"/>
                    </a:moveTo>
                    <a:lnTo>
                      <a:pt x="952027" y="-163"/>
                    </a:lnTo>
                  </a:path>
                </a:pathLst>
              </a:custGeom>
              <a:noFill/>
              <a:ln w="13665" cap="flat">
                <a:solidFill>
                  <a:srgbClr val="FFFFFF"/>
                </a:solidFill>
                <a:prstDash val="solid"/>
                <a:round/>
              </a:ln>
            </p:spPr>
            <p:txBody>
              <a:bodyPr rtlCol="0" anchor="ctr"/>
              <a:lstStyle/>
              <a:p>
                <a:endParaRPr lang="en-US"/>
              </a:p>
            </p:txBody>
          </p:sp>
          <p:sp>
            <p:nvSpPr>
              <p:cNvPr id="356" name="Freeform: Shape 355">
                <a:extLst>
                  <a:ext uri="{FF2B5EF4-FFF2-40B4-BE49-F238E27FC236}">
                    <a16:creationId xmlns:a16="http://schemas.microsoft.com/office/drawing/2014/main" id="{62932C04-58B1-1DF8-12AA-55F765638573}"/>
                  </a:ext>
                </a:extLst>
              </p:cNvPr>
              <p:cNvSpPr/>
              <p:nvPr/>
            </p:nvSpPr>
            <p:spPr>
              <a:xfrm>
                <a:off x="7727709" y="4494669"/>
                <a:ext cx="952198" cy="2981"/>
              </a:xfrm>
              <a:custGeom>
                <a:avLst/>
                <a:gdLst>
                  <a:gd name="connsiteX0" fmla="*/ -171 w 952198"/>
                  <a:gd name="connsiteY0" fmla="*/ -163 h 2981"/>
                  <a:gd name="connsiteX1" fmla="*/ 952027 w 952198"/>
                  <a:gd name="connsiteY1" fmla="*/ -163 h 2981"/>
                </a:gdLst>
                <a:ahLst/>
                <a:cxnLst>
                  <a:cxn ang="0">
                    <a:pos x="connsiteX0" y="connsiteY0"/>
                  </a:cxn>
                  <a:cxn ang="0">
                    <a:pos x="connsiteX1" y="connsiteY1"/>
                  </a:cxn>
                </a:cxnLst>
                <a:rect l="l" t="t" r="r" b="b"/>
                <a:pathLst>
                  <a:path w="952198" h="2981">
                    <a:moveTo>
                      <a:pt x="-171" y="-163"/>
                    </a:moveTo>
                    <a:lnTo>
                      <a:pt x="952027" y="-163"/>
                    </a:lnTo>
                  </a:path>
                </a:pathLst>
              </a:custGeom>
              <a:noFill/>
              <a:ln w="13665" cap="flat">
                <a:solidFill>
                  <a:srgbClr val="FFFFFF"/>
                </a:solidFill>
                <a:prstDash val="solid"/>
                <a:round/>
              </a:ln>
            </p:spPr>
            <p:txBody>
              <a:bodyPr rtlCol="0" anchor="ctr"/>
              <a:lstStyle/>
              <a:p>
                <a:endParaRPr lang="en-US"/>
              </a:p>
            </p:txBody>
          </p:sp>
          <p:sp>
            <p:nvSpPr>
              <p:cNvPr id="357" name="Freeform: Shape 356">
                <a:extLst>
                  <a:ext uri="{FF2B5EF4-FFF2-40B4-BE49-F238E27FC236}">
                    <a16:creationId xmlns:a16="http://schemas.microsoft.com/office/drawing/2014/main" id="{04B7F2CB-04E1-F647-7260-CA9394191D44}"/>
                  </a:ext>
                </a:extLst>
              </p:cNvPr>
              <p:cNvSpPr/>
              <p:nvPr/>
            </p:nvSpPr>
            <p:spPr>
              <a:xfrm>
                <a:off x="7369096" y="4302542"/>
                <a:ext cx="196778" cy="196778"/>
              </a:xfrm>
              <a:custGeom>
                <a:avLst/>
                <a:gdLst>
                  <a:gd name="connsiteX0" fmla="*/ -171 w 196778"/>
                  <a:gd name="connsiteY0" fmla="*/ 98226 h 196778"/>
                  <a:gd name="connsiteX1" fmla="*/ 98218 w 196778"/>
                  <a:gd name="connsiteY1" fmla="*/ -163 h 196778"/>
                  <a:gd name="connsiteX2" fmla="*/ 196607 w 196778"/>
                  <a:gd name="connsiteY2" fmla="*/ 98226 h 196778"/>
                  <a:gd name="connsiteX3" fmla="*/ 98218 w 196778"/>
                  <a:gd name="connsiteY3" fmla="*/ 196615 h 196778"/>
                  <a:gd name="connsiteX4" fmla="*/ -171 w 196778"/>
                  <a:gd name="connsiteY4" fmla="*/ 98226 h 196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78" h="196778">
                    <a:moveTo>
                      <a:pt x="-171" y="98226"/>
                    </a:moveTo>
                    <a:cubicBezTo>
                      <a:pt x="-171" y="43874"/>
                      <a:pt x="43866" y="-163"/>
                      <a:pt x="98218" y="-163"/>
                    </a:cubicBezTo>
                    <a:cubicBezTo>
                      <a:pt x="152571" y="-163"/>
                      <a:pt x="196607" y="43874"/>
                      <a:pt x="196607" y="98226"/>
                    </a:cubicBezTo>
                    <a:cubicBezTo>
                      <a:pt x="196607" y="152579"/>
                      <a:pt x="152571" y="196615"/>
                      <a:pt x="98218" y="196615"/>
                    </a:cubicBezTo>
                    <a:cubicBezTo>
                      <a:pt x="43866" y="196615"/>
                      <a:pt x="-171" y="152579"/>
                      <a:pt x="-171" y="98226"/>
                    </a:cubicBezTo>
                    <a:close/>
                  </a:path>
                </a:pathLst>
              </a:custGeom>
              <a:solidFill>
                <a:srgbClr val="FFFFFF"/>
              </a:solidFill>
              <a:ln w="13665" cap="flat">
                <a:solidFill>
                  <a:srgbClr val="000000"/>
                </a:solidFill>
                <a:prstDash val="solid"/>
                <a:miter/>
              </a:ln>
            </p:spPr>
            <p:txBody>
              <a:bodyPr rtlCol="0" anchor="ctr"/>
              <a:lstStyle/>
              <a:p>
                <a:endParaRPr lang="en-US"/>
              </a:p>
            </p:txBody>
          </p:sp>
          <p:sp>
            <p:nvSpPr>
              <p:cNvPr id="358" name="TextBox 357">
                <a:extLst>
                  <a:ext uri="{FF2B5EF4-FFF2-40B4-BE49-F238E27FC236}">
                    <a16:creationId xmlns:a16="http://schemas.microsoft.com/office/drawing/2014/main" id="{12F0BE41-3854-5F87-38B9-E89AEB37E043}"/>
                  </a:ext>
                </a:extLst>
              </p:cNvPr>
              <p:cNvSpPr txBox="1"/>
              <p:nvPr/>
            </p:nvSpPr>
            <p:spPr>
              <a:xfrm>
                <a:off x="7313314" y="4198682"/>
                <a:ext cx="305121" cy="392570"/>
              </a:xfrm>
              <a:prstGeom prst="rect">
                <a:avLst/>
              </a:prstGeom>
              <a:noFill/>
            </p:spPr>
            <p:txBody>
              <a:bodyPr wrap="none" rtlCol="0">
                <a:spAutoFit/>
              </a:bodyPr>
              <a:lstStyle/>
              <a:p>
                <a:pPr algn="l"/>
                <a:r>
                  <a:rPr lang="en-US" sz="1948" b="1" spc="0" baseline="0">
                    <a:ln/>
                    <a:solidFill>
                      <a:srgbClr val="000000"/>
                    </a:solidFill>
                    <a:latin typeface="Calibri"/>
                    <a:cs typeface="Calibri"/>
                    <a:sym typeface="Calibri"/>
                    <a:rtl val="0"/>
                  </a:rPr>
                  <a:t>+</a:t>
                </a:r>
              </a:p>
            </p:txBody>
          </p:sp>
          <p:sp>
            <p:nvSpPr>
              <p:cNvPr id="359" name="TextBox 358">
                <a:extLst>
                  <a:ext uri="{FF2B5EF4-FFF2-40B4-BE49-F238E27FC236}">
                    <a16:creationId xmlns:a16="http://schemas.microsoft.com/office/drawing/2014/main" id="{8ED4E30B-79ED-7292-7145-324AC3576C58}"/>
                  </a:ext>
                </a:extLst>
              </p:cNvPr>
              <p:cNvSpPr txBox="1"/>
              <p:nvPr/>
            </p:nvSpPr>
            <p:spPr>
              <a:xfrm>
                <a:off x="7678928" y="3420514"/>
                <a:ext cx="606641" cy="323486"/>
              </a:xfrm>
              <a:prstGeom prst="rect">
                <a:avLst/>
              </a:prstGeom>
              <a:noFill/>
            </p:spPr>
            <p:txBody>
              <a:bodyPr wrap="none" rtlCol="0">
                <a:spAutoFit/>
              </a:bodyPr>
              <a:lstStyle/>
              <a:p>
                <a:pPr algn="l"/>
                <a:r>
                  <a:rPr lang="en-US" sz="1502" spc="0" baseline="0" dirty="0">
                    <a:ln/>
                    <a:solidFill>
                      <a:srgbClr val="000000"/>
                    </a:solidFill>
                    <a:latin typeface="Calibri"/>
                    <a:cs typeface="Calibri"/>
                    <a:sym typeface="Calibri"/>
                    <a:rtl val="0"/>
                  </a:rPr>
                  <a:t>Edge </a:t>
                </a:r>
              </a:p>
            </p:txBody>
          </p:sp>
          <p:sp>
            <p:nvSpPr>
              <p:cNvPr id="360" name="Freeform: Shape 359">
                <a:extLst>
                  <a:ext uri="{FF2B5EF4-FFF2-40B4-BE49-F238E27FC236}">
                    <a16:creationId xmlns:a16="http://schemas.microsoft.com/office/drawing/2014/main" id="{02113F5B-B68B-8D5B-D6A4-475D0BD2EE6C}"/>
                  </a:ext>
                </a:extLst>
              </p:cNvPr>
              <p:cNvSpPr/>
              <p:nvPr/>
            </p:nvSpPr>
            <p:spPr>
              <a:xfrm>
                <a:off x="8206388" y="3514045"/>
                <a:ext cx="58884" cy="176745"/>
              </a:xfrm>
              <a:custGeom>
                <a:avLst/>
                <a:gdLst>
                  <a:gd name="connsiteX0" fmla="*/ 56209 w 58884"/>
                  <a:gd name="connsiteY0" fmla="*/ -163 h 176745"/>
                  <a:gd name="connsiteX1" fmla="*/ 58713 w 58884"/>
                  <a:gd name="connsiteY1" fmla="*/ 7010 h 176745"/>
                  <a:gd name="connsiteX2" fmla="*/ 26424 w 58884"/>
                  <a:gd name="connsiteY2" fmla="*/ 35010 h 176745"/>
                  <a:gd name="connsiteX3" fmla="*/ 15959 w 58884"/>
                  <a:gd name="connsiteY3" fmla="*/ 87323 h 176745"/>
                  <a:gd name="connsiteX4" fmla="*/ 26424 w 58884"/>
                  <a:gd name="connsiteY4" fmla="*/ 141085 h 176745"/>
                  <a:gd name="connsiteX5" fmla="*/ 58445 w 58884"/>
                  <a:gd name="connsiteY5" fmla="*/ 169409 h 176745"/>
                  <a:gd name="connsiteX6" fmla="*/ 56209 w 58884"/>
                  <a:gd name="connsiteY6" fmla="*/ 176583 h 176745"/>
                  <a:gd name="connsiteX7" fmla="*/ 14378 w 58884"/>
                  <a:gd name="connsiteY7" fmla="*/ 145697 h 176745"/>
                  <a:gd name="connsiteX8" fmla="*/ -171 w 58884"/>
                  <a:gd name="connsiteY8" fmla="*/ 88256 h 176745"/>
                  <a:gd name="connsiteX9" fmla="*/ 14408 w 58884"/>
                  <a:gd name="connsiteY9" fmla="*/ 30815 h 176745"/>
                  <a:gd name="connsiteX10" fmla="*/ 56209 w 58884"/>
                  <a:gd name="connsiteY10" fmla="*/ -163 h 17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84" h="176745">
                    <a:moveTo>
                      <a:pt x="56209" y="-163"/>
                    </a:moveTo>
                    <a:lnTo>
                      <a:pt x="58713" y="7010"/>
                    </a:lnTo>
                    <a:cubicBezTo>
                      <a:pt x="44193" y="11793"/>
                      <a:pt x="33430" y="21125"/>
                      <a:pt x="26424" y="35010"/>
                    </a:cubicBezTo>
                    <a:cubicBezTo>
                      <a:pt x="19447" y="48891"/>
                      <a:pt x="15959" y="66330"/>
                      <a:pt x="15959" y="87323"/>
                    </a:cubicBezTo>
                    <a:cubicBezTo>
                      <a:pt x="15959" y="109064"/>
                      <a:pt x="19447" y="126986"/>
                      <a:pt x="26424" y="141085"/>
                    </a:cubicBezTo>
                    <a:cubicBezTo>
                      <a:pt x="33430" y="155185"/>
                      <a:pt x="44074" y="164627"/>
                      <a:pt x="58445" y="169409"/>
                    </a:cubicBezTo>
                    <a:lnTo>
                      <a:pt x="56209" y="176583"/>
                    </a:lnTo>
                    <a:cubicBezTo>
                      <a:pt x="37991" y="171800"/>
                      <a:pt x="24068" y="161505"/>
                      <a:pt x="14378" y="145697"/>
                    </a:cubicBezTo>
                    <a:cubicBezTo>
                      <a:pt x="4688" y="129890"/>
                      <a:pt x="-171" y="110742"/>
                      <a:pt x="-171" y="88256"/>
                    </a:cubicBezTo>
                    <a:cubicBezTo>
                      <a:pt x="-171" y="65832"/>
                      <a:pt x="4688" y="46685"/>
                      <a:pt x="14408" y="30815"/>
                    </a:cubicBezTo>
                    <a:cubicBezTo>
                      <a:pt x="24128" y="14944"/>
                      <a:pt x="38051" y="4619"/>
                      <a:pt x="56209" y="-163"/>
                    </a:cubicBezTo>
                    <a:close/>
                  </a:path>
                </a:pathLst>
              </a:custGeom>
              <a:solidFill>
                <a:srgbClr val="000000"/>
              </a:solidFill>
              <a:ln w="2981" cap="flat">
                <a:noFill/>
                <a:prstDash val="solid"/>
                <a:miter/>
              </a:ln>
            </p:spPr>
            <p:txBody>
              <a:bodyPr rtlCol="0" anchor="ctr"/>
              <a:lstStyle/>
              <a:p>
                <a:endParaRPr lang="en-US"/>
              </a:p>
            </p:txBody>
          </p:sp>
          <p:sp>
            <p:nvSpPr>
              <p:cNvPr id="361" name="TextBox 360">
                <a:extLst>
                  <a:ext uri="{FF2B5EF4-FFF2-40B4-BE49-F238E27FC236}">
                    <a16:creationId xmlns:a16="http://schemas.microsoft.com/office/drawing/2014/main" id="{E68B2919-747F-D51D-519C-DC2BB73C85D5}"/>
                  </a:ext>
                </a:extLst>
              </p:cNvPr>
              <p:cNvSpPr txBox="1"/>
              <p:nvPr/>
            </p:nvSpPr>
            <p:spPr>
              <a:xfrm>
                <a:off x="8114948" y="3464959"/>
                <a:ext cx="242509" cy="288218"/>
              </a:xfrm>
              <a:prstGeom prst="rect">
                <a:avLst/>
              </a:prstGeom>
              <a:noFill/>
            </p:spPr>
            <p:txBody>
              <a:bodyPr wrap="none" rtlCol="0">
                <a:spAutoFit/>
              </a:bodyPr>
              <a:lstStyle/>
              <a:p>
                <a:pPr algn="l"/>
                <a:r>
                  <a:rPr lang="en-US" sz="1385" spc="0" baseline="0">
                    <a:ln/>
                    <a:solidFill>
                      <a:srgbClr val="000000">
                        <a:alpha val="0"/>
                      </a:srgbClr>
                    </a:solidFill>
                    <a:latin typeface="Arial"/>
                    <a:cs typeface="Arial"/>
                    <a:sym typeface="Arial"/>
                    <a:rtl val="0"/>
                  </a:rPr>
                  <a:t>(</a:t>
                </a:r>
              </a:p>
            </p:txBody>
          </p:sp>
          <p:sp>
            <p:nvSpPr>
              <p:cNvPr id="362" name="Freeform: Shape 361">
                <a:extLst>
                  <a:ext uri="{FF2B5EF4-FFF2-40B4-BE49-F238E27FC236}">
                    <a16:creationId xmlns:a16="http://schemas.microsoft.com/office/drawing/2014/main" id="{3306D986-533C-B7A8-7BF9-F1AFF9B8B8DA}"/>
                  </a:ext>
                </a:extLst>
              </p:cNvPr>
              <p:cNvSpPr/>
              <p:nvPr/>
            </p:nvSpPr>
            <p:spPr>
              <a:xfrm>
                <a:off x="8270430" y="3554760"/>
                <a:ext cx="118990" cy="95407"/>
              </a:xfrm>
              <a:custGeom>
                <a:avLst/>
                <a:gdLst>
                  <a:gd name="connsiteX0" fmla="*/ 31611 w 118990"/>
                  <a:gd name="connsiteY0" fmla="*/ -163 h 95407"/>
                  <a:gd name="connsiteX1" fmla="*/ 43955 w 118990"/>
                  <a:gd name="connsiteY1" fmla="*/ 4169 h 95407"/>
                  <a:gd name="connsiteX2" fmla="*/ 48546 w 118990"/>
                  <a:gd name="connsiteY2" fmla="*/ 15582 h 95407"/>
                  <a:gd name="connsiteX3" fmla="*/ 48010 w 118990"/>
                  <a:gd name="connsiteY3" fmla="*/ 20054 h 95407"/>
                  <a:gd name="connsiteX4" fmla="*/ 48934 w 118990"/>
                  <a:gd name="connsiteY4" fmla="*/ 20800 h 95407"/>
                  <a:gd name="connsiteX5" fmla="*/ 65571 w 118990"/>
                  <a:gd name="connsiteY5" fmla="*/ 4867 h 95407"/>
                  <a:gd name="connsiteX6" fmla="*/ 83967 w 118990"/>
                  <a:gd name="connsiteY6" fmla="*/ -163 h 95407"/>
                  <a:gd name="connsiteX7" fmla="*/ 99023 w 118990"/>
                  <a:gd name="connsiteY7" fmla="*/ 5239 h 95407"/>
                  <a:gd name="connsiteX8" fmla="*/ 104449 w 118990"/>
                  <a:gd name="connsiteY8" fmla="*/ 19962 h 95407"/>
                  <a:gd name="connsiteX9" fmla="*/ 103853 w 118990"/>
                  <a:gd name="connsiteY9" fmla="*/ 27416 h 95407"/>
                  <a:gd name="connsiteX10" fmla="*/ 102422 w 118990"/>
                  <a:gd name="connsiteY10" fmla="*/ 35335 h 95407"/>
                  <a:gd name="connsiteX11" fmla="*/ 95058 w 118990"/>
                  <a:gd name="connsiteY11" fmla="*/ 64404 h 95407"/>
                  <a:gd name="connsiteX12" fmla="*/ 93477 w 118990"/>
                  <a:gd name="connsiteY12" fmla="*/ 75305 h 95407"/>
                  <a:gd name="connsiteX13" fmla="*/ 94670 w 118990"/>
                  <a:gd name="connsiteY13" fmla="*/ 80337 h 95407"/>
                  <a:gd name="connsiteX14" fmla="*/ 98129 w 118990"/>
                  <a:gd name="connsiteY14" fmla="*/ 81736 h 95407"/>
                  <a:gd name="connsiteX15" fmla="*/ 104181 w 118990"/>
                  <a:gd name="connsiteY15" fmla="*/ 79171 h 95407"/>
                  <a:gd name="connsiteX16" fmla="*/ 112112 w 118990"/>
                  <a:gd name="connsiteY16" fmla="*/ 71393 h 95407"/>
                  <a:gd name="connsiteX17" fmla="*/ 118820 w 118990"/>
                  <a:gd name="connsiteY17" fmla="*/ 78101 h 95407"/>
                  <a:gd name="connsiteX18" fmla="*/ 102452 w 118990"/>
                  <a:gd name="connsiteY18" fmla="*/ 91330 h 95407"/>
                  <a:gd name="connsiteX19" fmla="*/ 86560 w 118990"/>
                  <a:gd name="connsiteY19" fmla="*/ 95245 h 95407"/>
                  <a:gd name="connsiteX20" fmla="*/ 72130 w 118990"/>
                  <a:gd name="connsiteY20" fmla="*/ 90352 h 95407"/>
                  <a:gd name="connsiteX21" fmla="*/ 67568 w 118990"/>
                  <a:gd name="connsiteY21" fmla="*/ 75957 h 95407"/>
                  <a:gd name="connsiteX22" fmla="*/ 70251 w 118990"/>
                  <a:gd name="connsiteY22" fmla="*/ 58534 h 95407"/>
                  <a:gd name="connsiteX23" fmla="*/ 74366 w 118990"/>
                  <a:gd name="connsiteY23" fmla="*/ 43069 h 95407"/>
                  <a:gd name="connsiteX24" fmla="*/ 77079 w 118990"/>
                  <a:gd name="connsiteY24" fmla="*/ 31283 h 95407"/>
                  <a:gd name="connsiteX25" fmla="*/ 78183 w 118990"/>
                  <a:gd name="connsiteY25" fmla="*/ 21733 h 95407"/>
                  <a:gd name="connsiteX26" fmla="*/ 76423 w 118990"/>
                  <a:gd name="connsiteY26" fmla="*/ 15490 h 95407"/>
                  <a:gd name="connsiteX27" fmla="*/ 71385 w 118990"/>
                  <a:gd name="connsiteY27" fmla="*/ 13439 h 95407"/>
                  <a:gd name="connsiteX28" fmla="*/ 60950 w 118990"/>
                  <a:gd name="connsiteY28" fmla="*/ 18844 h 95407"/>
                  <a:gd name="connsiteX29" fmla="*/ 51528 w 118990"/>
                  <a:gd name="connsiteY29" fmla="*/ 30257 h 95407"/>
                  <a:gd name="connsiteX30" fmla="*/ 45953 w 118990"/>
                  <a:gd name="connsiteY30" fmla="*/ 45958 h 95407"/>
                  <a:gd name="connsiteX31" fmla="*/ 35517 w 118990"/>
                  <a:gd name="connsiteY31" fmla="*/ 93754 h 95407"/>
                  <a:gd name="connsiteX32" fmla="*/ 8773 w 118990"/>
                  <a:gd name="connsiteY32" fmla="*/ 93754 h 95407"/>
                  <a:gd name="connsiteX33" fmla="*/ 23770 w 118990"/>
                  <a:gd name="connsiteY33" fmla="*/ 28999 h 95407"/>
                  <a:gd name="connsiteX34" fmla="*/ 25172 w 118990"/>
                  <a:gd name="connsiteY34" fmla="*/ 19774 h 95407"/>
                  <a:gd name="connsiteX35" fmla="*/ 24158 w 118990"/>
                  <a:gd name="connsiteY35" fmla="*/ 15025 h 95407"/>
                  <a:gd name="connsiteX36" fmla="*/ 20610 w 118990"/>
                  <a:gd name="connsiteY36" fmla="*/ 13346 h 95407"/>
                  <a:gd name="connsiteX37" fmla="*/ 14348 w 118990"/>
                  <a:gd name="connsiteY37" fmla="*/ 15955 h 95407"/>
                  <a:gd name="connsiteX38" fmla="*/ 6537 w 118990"/>
                  <a:gd name="connsiteY38" fmla="*/ 23689 h 95407"/>
                  <a:gd name="connsiteX39" fmla="*/ -171 w 118990"/>
                  <a:gd name="connsiteY39" fmla="*/ 16981 h 95407"/>
                  <a:gd name="connsiteX40" fmla="*/ 16376 w 118990"/>
                  <a:gd name="connsiteY40" fmla="*/ 3656 h 95407"/>
                  <a:gd name="connsiteX41" fmla="*/ 31611 w 118990"/>
                  <a:gd name="connsiteY41" fmla="*/ -163 h 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990" h="95407">
                    <a:moveTo>
                      <a:pt x="31611" y="-163"/>
                    </a:moveTo>
                    <a:cubicBezTo>
                      <a:pt x="36769" y="-163"/>
                      <a:pt x="40884" y="1280"/>
                      <a:pt x="43955" y="4169"/>
                    </a:cubicBezTo>
                    <a:cubicBezTo>
                      <a:pt x="47025" y="7058"/>
                      <a:pt x="48546" y="10863"/>
                      <a:pt x="48546" y="15582"/>
                    </a:cubicBezTo>
                    <a:cubicBezTo>
                      <a:pt x="48546" y="17136"/>
                      <a:pt x="48368" y="18626"/>
                      <a:pt x="48010" y="20054"/>
                    </a:cubicBezTo>
                    <a:lnTo>
                      <a:pt x="48934" y="20800"/>
                    </a:lnTo>
                    <a:cubicBezTo>
                      <a:pt x="54778" y="13534"/>
                      <a:pt x="60324" y="8221"/>
                      <a:pt x="65571" y="4867"/>
                    </a:cubicBezTo>
                    <a:cubicBezTo>
                      <a:pt x="70818" y="1513"/>
                      <a:pt x="76930" y="-163"/>
                      <a:pt x="83967" y="-163"/>
                    </a:cubicBezTo>
                    <a:cubicBezTo>
                      <a:pt x="90347" y="-163"/>
                      <a:pt x="95386" y="1638"/>
                      <a:pt x="99023" y="5239"/>
                    </a:cubicBezTo>
                    <a:cubicBezTo>
                      <a:pt x="102631" y="8844"/>
                      <a:pt x="104449" y="13752"/>
                      <a:pt x="104449" y="19962"/>
                    </a:cubicBezTo>
                    <a:cubicBezTo>
                      <a:pt x="104449" y="21951"/>
                      <a:pt x="104271" y="24434"/>
                      <a:pt x="103853" y="27416"/>
                    </a:cubicBezTo>
                    <a:cubicBezTo>
                      <a:pt x="103436" y="30397"/>
                      <a:pt x="102958" y="33036"/>
                      <a:pt x="102422" y="35335"/>
                    </a:cubicBezTo>
                    <a:lnTo>
                      <a:pt x="95058" y="64404"/>
                    </a:lnTo>
                    <a:cubicBezTo>
                      <a:pt x="93984" y="68566"/>
                      <a:pt x="93477" y="72201"/>
                      <a:pt x="93477" y="75305"/>
                    </a:cubicBezTo>
                    <a:cubicBezTo>
                      <a:pt x="93477" y="77728"/>
                      <a:pt x="93865" y="79404"/>
                      <a:pt x="94670" y="80337"/>
                    </a:cubicBezTo>
                    <a:cubicBezTo>
                      <a:pt x="95475" y="81267"/>
                      <a:pt x="96638" y="81736"/>
                      <a:pt x="98129" y="81736"/>
                    </a:cubicBezTo>
                    <a:cubicBezTo>
                      <a:pt x="99917" y="81736"/>
                      <a:pt x="101945" y="80880"/>
                      <a:pt x="104181" y="79171"/>
                    </a:cubicBezTo>
                    <a:cubicBezTo>
                      <a:pt x="106417" y="77463"/>
                      <a:pt x="109070" y="74872"/>
                      <a:pt x="112112" y="71393"/>
                    </a:cubicBezTo>
                    <a:lnTo>
                      <a:pt x="118820" y="78101"/>
                    </a:lnTo>
                    <a:cubicBezTo>
                      <a:pt x="112708" y="84312"/>
                      <a:pt x="107282" y="88721"/>
                      <a:pt x="102452" y="91330"/>
                    </a:cubicBezTo>
                    <a:cubicBezTo>
                      <a:pt x="97652" y="93939"/>
                      <a:pt x="92345" y="95245"/>
                      <a:pt x="86560" y="95245"/>
                    </a:cubicBezTo>
                    <a:cubicBezTo>
                      <a:pt x="80001" y="95245"/>
                      <a:pt x="75171" y="93614"/>
                      <a:pt x="72130" y="90352"/>
                    </a:cubicBezTo>
                    <a:cubicBezTo>
                      <a:pt x="69089" y="87093"/>
                      <a:pt x="67568" y="82293"/>
                      <a:pt x="67568" y="75957"/>
                    </a:cubicBezTo>
                    <a:cubicBezTo>
                      <a:pt x="67568" y="71423"/>
                      <a:pt x="68463" y="65615"/>
                      <a:pt x="70251" y="58534"/>
                    </a:cubicBezTo>
                    <a:lnTo>
                      <a:pt x="74366" y="43069"/>
                    </a:lnTo>
                    <a:cubicBezTo>
                      <a:pt x="75409" y="39094"/>
                      <a:pt x="76334" y="35165"/>
                      <a:pt x="77079" y="31283"/>
                    </a:cubicBezTo>
                    <a:cubicBezTo>
                      <a:pt x="77825" y="27401"/>
                      <a:pt x="78183" y="24217"/>
                      <a:pt x="78183" y="21733"/>
                    </a:cubicBezTo>
                    <a:cubicBezTo>
                      <a:pt x="78183" y="18936"/>
                      <a:pt x="77586" y="16855"/>
                      <a:pt x="76423" y="15490"/>
                    </a:cubicBezTo>
                    <a:cubicBezTo>
                      <a:pt x="75231" y="14124"/>
                      <a:pt x="73561" y="13439"/>
                      <a:pt x="71385" y="13439"/>
                    </a:cubicBezTo>
                    <a:cubicBezTo>
                      <a:pt x="68344" y="13439"/>
                      <a:pt x="64855" y="15242"/>
                      <a:pt x="60950" y="18844"/>
                    </a:cubicBezTo>
                    <a:cubicBezTo>
                      <a:pt x="57044" y="22446"/>
                      <a:pt x="53913" y="26250"/>
                      <a:pt x="51528" y="30257"/>
                    </a:cubicBezTo>
                    <a:cubicBezTo>
                      <a:pt x="49173" y="34264"/>
                      <a:pt x="47324" y="39497"/>
                      <a:pt x="45953" y="45958"/>
                    </a:cubicBezTo>
                    <a:lnTo>
                      <a:pt x="35517" y="93754"/>
                    </a:lnTo>
                    <a:lnTo>
                      <a:pt x="8773" y="93754"/>
                    </a:lnTo>
                    <a:lnTo>
                      <a:pt x="23770" y="28999"/>
                    </a:lnTo>
                    <a:cubicBezTo>
                      <a:pt x="24694" y="24962"/>
                      <a:pt x="25172" y="21888"/>
                      <a:pt x="25172" y="19774"/>
                    </a:cubicBezTo>
                    <a:cubicBezTo>
                      <a:pt x="25172" y="17726"/>
                      <a:pt x="24843" y="16143"/>
                      <a:pt x="24158" y="15025"/>
                    </a:cubicBezTo>
                    <a:cubicBezTo>
                      <a:pt x="23472" y="13907"/>
                      <a:pt x="22280" y="13346"/>
                      <a:pt x="20610" y="13346"/>
                    </a:cubicBezTo>
                    <a:cubicBezTo>
                      <a:pt x="18671" y="13346"/>
                      <a:pt x="16585" y="14217"/>
                      <a:pt x="14348" y="15955"/>
                    </a:cubicBezTo>
                    <a:cubicBezTo>
                      <a:pt x="12112" y="17696"/>
                      <a:pt x="9519" y="20272"/>
                      <a:pt x="6537" y="23689"/>
                    </a:cubicBezTo>
                    <a:lnTo>
                      <a:pt x="-171" y="16981"/>
                    </a:lnTo>
                    <a:cubicBezTo>
                      <a:pt x="6030" y="10645"/>
                      <a:pt x="11546" y="6203"/>
                      <a:pt x="16376" y="3656"/>
                    </a:cubicBezTo>
                    <a:cubicBezTo>
                      <a:pt x="21176" y="1110"/>
                      <a:pt x="26245" y="-163"/>
                      <a:pt x="31611" y="-163"/>
                    </a:cubicBezTo>
                    <a:close/>
                  </a:path>
                </a:pathLst>
              </a:custGeom>
              <a:solidFill>
                <a:srgbClr val="000000"/>
              </a:solidFill>
              <a:ln w="2981" cap="flat">
                <a:noFill/>
                <a:prstDash val="solid"/>
                <a:miter/>
              </a:ln>
            </p:spPr>
            <p:txBody>
              <a:bodyPr rtlCol="0" anchor="ctr"/>
              <a:lstStyle/>
              <a:p>
                <a:endParaRPr lang="en-US"/>
              </a:p>
            </p:txBody>
          </p:sp>
          <p:sp>
            <p:nvSpPr>
              <p:cNvPr id="363" name="TextBox 362">
                <a:extLst>
                  <a:ext uri="{FF2B5EF4-FFF2-40B4-BE49-F238E27FC236}">
                    <a16:creationId xmlns:a16="http://schemas.microsoft.com/office/drawing/2014/main" id="{FFC4E912-13CE-A784-16E6-24AB718A9336}"/>
                  </a:ext>
                </a:extLst>
              </p:cNvPr>
              <p:cNvSpPr txBox="1"/>
              <p:nvPr/>
            </p:nvSpPr>
            <p:spPr>
              <a:xfrm>
                <a:off x="8178990" y="3503077"/>
                <a:ext cx="245491"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𝒏</a:t>
                </a:r>
              </a:p>
            </p:txBody>
          </p:sp>
          <p:sp>
            <p:nvSpPr>
              <p:cNvPr id="364" name="Freeform: Shape 363">
                <a:extLst>
                  <a:ext uri="{FF2B5EF4-FFF2-40B4-BE49-F238E27FC236}">
                    <a16:creationId xmlns:a16="http://schemas.microsoft.com/office/drawing/2014/main" id="{DD90DD38-451A-CA72-BEB2-5B1CE6CC369F}"/>
                  </a:ext>
                </a:extLst>
              </p:cNvPr>
              <p:cNvSpPr/>
              <p:nvPr/>
            </p:nvSpPr>
            <p:spPr>
              <a:xfrm>
                <a:off x="8402391" y="3593200"/>
                <a:ext cx="63177" cy="94489"/>
              </a:xfrm>
              <a:custGeom>
                <a:avLst/>
                <a:gdLst>
                  <a:gd name="connsiteX0" fmla="*/ 35547 w 63177"/>
                  <a:gd name="connsiteY0" fmla="*/ -163 h 94489"/>
                  <a:gd name="connsiteX1" fmla="*/ 44313 w 63177"/>
                  <a:gd name="connsiteY1" fmla="*/ -163 h 94489"/>
                  <a:gd name="connsiteX2" fmla="*/ 43896 w 63177"/>
                  <a:gd name="connsiteY2" fmla="*/ 18036 h 94489"/>
                  <a:gd name="connsiteX3" fmla="*/ 43896 w 63177"/>
                  <a:gd name="connsiteY3" fmla="*/ 75239 h 94489"/>
                  <a:gd name="connsiteX4" fmla="*/ 44342 w 63177"/>
                  <a:gd name="connsiteY4" fmla="*/ 81226 h 94489"/>
                  <a:gd name="connsiteX5" fmla="*/ 45923 w 63177"/>
                  <a:gd name="connsiteY5" fmla="*/ 84508 h 94489"/>
                  <a:gd name="connsiteX6" fmla="*/ 49173 w 63177"/>
                  <a:gd name="connsiteY6" fmla="*/ 86494 h 94489"/>
                  <a:gd name="connsiteX7" fmla="*/ 54509 w 63177"/>
                  <a:gd name="connsiteY7" fmla="*/ 87588 h 94489"/>
                  <a:gd name="connsiteX8" fmla="*/ 63007 w 63177"/>
                  <a:gd name="connsiteY8" fmla="*/ 88101 h 94489"/>
                  <a:gd name="connsiteX9" fmla="*/ 63007 w 63177"/>
                  <a:gd name="connsiteY9" fmla="*/ 94326 h 94489"/>
                  <a:gd name="connsiteX10" fmla="*/ 3943 w 63177"/>
                  <a:gd name="connsiteY10" fmla="*/ 94326 h 94489"/>
                  <a:gd name="connsiteX11" fmla="*/ 3943 w 63177"/>
                  <a:gd name="connsiteY11" fmla="*/ 88101 h 94489"/>
                  <a:gd name="connsiteX12" fmla="*/ 14796 w 63177"/>
                  <a:gd name="connsiteY12" fmla="*/ 87177 h 94489"/>
                  <a:gd name="connsiteX13" fmla="*/ 19745 w 63177"/>
                  <a:gd name="connsiteY13" fmla="*/ 85433 h 94489"/>
                  <a:gd name="connsiteX14" fmla="*/ 22250 w 63177"/>
                  <a:gd name="connsiteY14" fmla="*/ 82147 h 94489"/>
                  <a:gd name="connsiteX15" fmla="*/ 23025 w 63177"/>
                  <a:gd name="connsiteY15" fmla="*/ 75239 h 94489"/>
                  <a:gd name="connsiteX16" fmla="*/ 23025 w 63177"/>
                  <a:gd name="connsiteY16" fmla="*/ 25767 h 94489"/>
                  <a:gd name="connsiteX17" fmla="*/ 21981 w 63177"/>
                  <a:gd name="connsiteY17" fmla="*/ 21730 h 94489"/>
                  <a:gd name="connsiteX18" fmla="*/ 19059 w 63177"/>
                  <a:gd name="connsiteY18" fmla="*/ 20499 h 94489"/>
                  <a:gd name="connsiteX19" fmla="*/ 14229 w 63177"/>
                  <a:gd name="connsiteY19" fmla="*/ 22073 h 94489"/>
                  <a:gd name="connsiteX20" fmla="*/ 4003 w 63177"/>
                  <a:gd name="connsiteY20" fmla="*/ 28504 h 94489"/>
                  <a:gd name="connsiteX21" fmla="*/ -171 w 63177"/>
                  <a:gd name="connsiteY21" fmla="*/ 21253 h 9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177" h="94489">
                    <a:moveTo>
                      <a:pt x="35547" y="-163"/>
                    </a:moveTo>
                    <a:lnTo>
                      <a:pt x="44313" y="-163"/>
                    </a:lnTo>
                    <a:cubicBezTo>
                      <a:pt x="44044" y="4214"/>
                      <a:pt x="43896" y="10281"/>
                      <a:pt x="43896" y="18036"/>
                    </a:cubicBezTo>
                    <a:lnTo>
                      <a:pt x="43896" y="75239"/>
                    </a:lnTo>
                    <a:cubicBezTo>
                      <a:pt x="43896" y="77883"/>
                      <a:pt x="44044" y="79878"/>
                      <a:pt x="44342" y="81226"/>
                    </a:cubicBezTo>
                    <a:cubicBezTo>
                      <a:pt x="44641" y="82570"/>
                      <a:pt x="45177" y="83664"/>
                      <a:pt x="45923" y="84508"/>
                    </a:cubicBezTo>
                    <a:cubicBezTo>
                      <a:pt x="46668" y="85352"/>
                      <a:pt x="47771" y="86014"/>
                      <a:pt x="49173" y="86494"/>
                    </a:cubicBezTo>
                    <a:cubicBezTo>
                      <a:pt x="50574" y="86971"/>
                      <a:pt x="52362" y="87338"/>
                      <a:pt x="54509" y="87588"/>
                    </a:cubicBezTo>
                    <a:cubicBezTo>
                      <a:pt x="56656" y="87839"/>
                      <a:pt x="59489" y="88009"/>
                      <a:pt x="63007" y="88101"/>
                    </a:cubicBezTo>
                    <a:lnTo>
                      <a:pt x="63007" y="94326"/>
                    </a:lnTo>
                    <a:lnTo>
                      <a:pt x="3943" y="94326"/>
                    </a:lnTo>
                    <a:lnTo>
                      <a:pt x="3943" y="88101"/>
                    </a:lnTo>
                    <a:cubicBezTo>
                      <a:pt x="9011" y="87874"/>
                      <a:pt x="12620" y="87564"/>
                      <a:pt x="14796" y="87177"/>
                    </a:cubicBezTo>
                    <a:cubicBezTo>
                      <a:pt x="16943" y="86789"/>
                      <a:pt x="18613" y="86208"/>
                      <a:pt x="19745" y="85433"/>
                    </a:cubicBezTo>
                    <a:cubicBezTo>
                      <a:pt x="20878" y="84657"/>
                      <a:pt x="21713" y="83563"/>
                      <a:pt x="22250" y="82147"/>
                    </a:cubicBezTo>
                    <a:cubicBezTo>
                      <a:pt x="22786" y="80734"/>
                      <a:pt x="23025" y="78432"/>
                      <a:pt x="23025" y="75239"/>
                    </a:cubicBezTo>
                    <a:lnTo>
                      <a:pt x="23025" y="25767"/>
                    </a:lnTo>
                    <a:cubicBezTo>
                      <a:pt x="23025" y="23898"/>
                      <a:pt x="22667" y="22553"/>
                      <a:pt x="21981" y="21730"/>
                    </a:cubicBezTo>
                    <a:cubicBezTo>
                      <a:pt x="21266" y="20910"/>
                      <a:pt x="20311" y="20499"/>
                      <a:pt x="19059" y="20499"/>
                    </a:cubicBezTo>
                    <a:cubicBezTo>
                      <a:pt x="17926" y="20499"/>
                      <a:pt x="16317" y="21023"/>
                      <a:pt x="14229" y="22073"/>
                    </a:cubicBezTo>
                    <a:cubicBezTo>
                      <a:pt x="12172" y="23122"/>
                      <a:pt x="8744" y="25266"/>
                      <a:pt x="4003" y="28504"/>
                    </a:cubicBezTo>
                    <a:lnTo>
                      <a:pt x="-171" y="21253"/>
                    </a:lnTo>
                    <a:close/>
                  </a:path>
                </a:pathLst>
              </a:custGeom>
              <a:solidFill>
                <a:srgbClr val="000000"/>
              </a:solidFill>
              <a:ln w="2981" cap="flat">
                <a:noFill/>
                <a:prstDash val="solid"/>
                <a:miter/>
              </a:ln>
            </p:spPr>
            <p:txBody>
              <a:bodyPr rtlCol="0" anchor="ctr"/>
              <a:lstStyle/>
              <a:p>
                <a:endParaRPr lang="en-US"/>
              </a:p>
            </p:txBody>
          </p:sp>
          <p:sp>
            <p:nvSpPr>
              <p:cNvPr id="365" name="TextBox 364">
                <a:extLst>
                  <a:ext uri="{FF2B5EF4-FFF2-40B4-BE49-F238E27FC236}">
                    <a16:creationId xmlns:a16="http://schemas.microsoft.com/office/drawing/2014/main" id="{3C343A05-CA51-240E-D9A3-8C3F997DD347}"/>
                  </a:ext>
                </a:extLst>
              </p:cNvPr>
              <p:cNvSpPr txBox="1"/>
              <p:nvPr/>
            </p:nvSpPr>
            <p:spPr>
              <a:xfrm>
                <a:off x="8310951" y="3540715"/>
                <a:ext cx="239528"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𝟏</a:t>
                </a:r>
              </a:p>
            </p:txBody>
          </p:sp>
          <p:sp>
            <p:nvSpPr>
              <p:cNvPr id="366" name="Freeform: Shape 365">
                <a:extLst>
                  <a:ext uri="{FF2B5EF4-FFF2-40B4-BE49-F238E27FC236}">
                    <a16:creationId xmlns:a16="http://schemas.microsoft.com/office/drawing/2014/main" id="{774AC383-AFC1-F956-ECCF-3F6D3B4D1CFD}"/>
                  </a:ext>
                </a:extLst>
              </p:cNvPr>
              <p:cNvSpPr/>
              <p:nvPr/>
            </p:nvSpPr>
            <p:spPr>
              <a:xfrm>
                <a:off x="8485038" y="3627061"/>
                <a:ext cx="27876" cy="47331"/>
              </a:xfrm>
              <a:custGeom>
                <a:avLst/>
                <a:gdLst>
                  <a:gd name="connsiteX0" fmla="*/ 10085 w 27876"/>
                  <a:gd name="connsiteY0" fmla="*/ -163 h 47331"/>
                  <a:gd name="connsiteX1" fmla="*/ 26394 w 27876"/>
                  <a:gd name="connsiteY1" fmla="*/ -163 h 47331"/>
                  <a:gd name="connsiteX2" fmla="*/ 27705 w 27876"/>
                  <a:gd name="connsiteY2" fmla="*/ 12693 h 47331"/>
                  <a:gd name="connsiteX3" fmla="*/ 25469 w 27876"/>
                  <a:gd name="connsiteY3" fmla="*/ 24619 h 47331"/>
                  <a:gd name="connsiteX4" fmla="*/ 18314 w 27876"/>
                  <a:gd name="connsiteY4" fmla="*/ 35382 h 47331"/>
                  <a:gd name="connsiteX5" fmla="*/ 4868 w 27876"/>
                  <a:gd name="connsiteY5" fmla="*/ 47168 h 47331"/>
                  <a:gd name="connsiteX6" fmla="*/ -171 w 27876"/>
                  <a:gd name="connsiteY6" fmla="*/ 41485 h 47331"/>
                  <a:gd name="connsiteX7" fmla="*/ 6716 w 27876"/>
                  <a:gd name="connsiteY7" fmla="*/ 33426 h 47331"/>
                  <a:gd name="connsiteX8" fmla="*/ 9817 w 27876"/>
                  <a:gd name="connsiteY8" fmla="*/ 25272 h 47331"/>
                  <a:gd name="connsiteX9" fmla="*/ 10741 w 27876"/>
                  <a:gd name="connsiteY9" fmla="*/ 13811 h 47331"/>
                  <a:gd name="connsiteX10" fmla="*/ 10085 w 27876"/>
                  <a:gd name="connsiteY10" fmla="*/ -163 h 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6" h="47331">
                    <a:moveTo>
                      <a:pt x="10085" y="-163"/>
                    </a:moveTo>
                    <a:lnTo>
                      <a:pt x="26394" y="-163"/>
                    </a:lnTo>
                    <a:cubicBezTo>
                      <a:pt x="27259" y="4184"/>
                      <a:pt x="27705" y="8471"/>
                      <a:pt x="27705" y="12693"/>
                    </a:cubicBezTo>
                    <a:cubicBezTo>
                      <a:pt x="27705" y="17043"/>
                      <a:pt x="26960" y="21018"/>
                      <a:pt x="25469" y="24619"/>
                    </a:cubicBezTo>
                    <a:cubicBezTo>
                      <a:pt x="23979" y="28224"/>
                      <a:pt x="21594" y="31810"/>
                      <a:pt x="18314" y="35382"/>
                    </a:cubicBezTo>
                    <a:cubicBezTo>
                      <a:pt x="15064" y="38954"/>
                      <a:pt x="10592" y="42881"/>
                      <a:pt x="4868" y="47168"/>
                    </a:cubicBezTo>
                    <a:lnTo>
                      <a:pt x="-171" y="41485"/>
                    </a:lnTo>
                    <a:cubicBezTo>
                      <a:pt x="2990" y="38504"/>
                      <a:pt x="5285" y="35818"/>
                      <a:pt x="6716" y="33426"/>
                    </a:cubicBezTo>
                    <a:cubicBezTo>
                      <a:pt x="8147" y="31035"/>
                      <a:pt x="9191" y="28316"/>
                      <a:pt x="9817" y="25272"/>
                    </a:cubicBezTo>
                    <a:cubicBezTo>
                      <a:pt x="10413" y="22228"/>
                      <a:pt x="10741" y="18409"/>
                      <a:pt x="10741" y="13811"/>
                    </a:cubicBezTo>
                    <a:cubicBezTo>
                      <a:pt x="10741" y="9092"/>
                      <a:pt x="10503" y="4434"/>
                      <a:pt x="10085" y="-163"/>
                    </a:cubicBezTo>
                    <a:close/>
                  </a:path>
                </a:pathLst>
              </a:custGeom>
              <a:solidFill>
                <a:srgbClr val="000000"/>
              </a:solidFill>
              <a:ln w="2981" cap="flat">
                <a:noFill/>
                <a:prstDash val="solid"/>
                <a:miter/>
              </a:ln>
            </p:spPr>
            <p:txBody>
              <a:bodyPr rtlCol="0" anchor="ctr"/>
              <a:lstStyle/>
              <a:p>
                <a:endParaRPr lang="en-US"/>
              </a:p>
            </p:txBody>
          </p:sp>
          <p:sp>
            <p:nvSpPr>
              <p:cNvPr id="367" name="TextBox 366">
                <a:extLst>
                  <a:ext uri="{FF2B5EF4-FFF2-40B4-BE49-F238E27FC236}">
                    <a16:creationId xmlns:a16="http://schemas.microsoft.com/office/drawing/2014/main" id="{ADD91A26-D0B3-5FB9-492B-E7D06AC518D0}"/>
                  </a:ext>
                </a:extLst>
              </p:cNvPr>
              <p:cNvSpPr txBox="1"/>
              <p:nvPr/>
            </p:nvSpPr>
            <p:spPr>
              <a:xfrm>
                <a:off x="8393598" y="3581016"/>
                <a:ext cx="194805" cy="142125"/>
              </a:xfrm>
              <a:prstGeom prst="rect">
                <a:avLst/>
              </a:prstGeom>
              <a:noFill/>
            </p:spPr>
            <p:txBody>
              <a:bodyPr wrap="none" rtlCol="0">
                <a:spAutoFit/>
              </a:bodyPr>
              <a:lstStyle/>
              <a:p>
                <a:pPr algn="l"/>
                <a:r>
                  <a:rPr lang="en-US" sz="376" spc="0" baseline="0">
                    <a:ln/>
                    <a:solidFill>
                      <a:srgbClr val="000000">
                        <a:alpha val="0"/>
                      </a:srgbClr>
                    </a:solidFill>
                    <a:latin typeface="Arial"/>
                    <a:cs typeface="Arial"/>
                    <a:sym typeface="Arial"/>
                    <a:rtl val="0"/>
                  </a:rPr>
                  <a:t>,</a:t>
                </a:r>
              </a:p>
            </p:txBody>
          </p:sp>
          <p:sp>
            <p:nvSpPr>
              <p:cNvPr id="368" name="Freeform: Shape 367">
                <a:extLst>
                  <a:ext uri="{FF2B5EF4-FFF2-40B4-BE49-F238E27FC236}">
                    <a16:creationId xmlns:a16="http://schemas.microsoft.com/office/drawing/2014/main" id="{9E840E6D-5136-B708-F325-1EF6DB6D8B8C}"/>
                  </a:ext>
                </a:extLst>
              </p:cNvPr>
              <p:cNvSpPr/>
              <p:nvPr/>
            </p:nvSpPr>
            <p:spPr>
              <a:xfrm>
                <a:off x="8556235" y="3554760"/>
                <a:ext cx="118991" cy="95407"/>
              </a:xfrm>
              <a:custGeom>
                <a:avLst/>
                <a:gdLst>
                  <a:gd name="connsiteX0" fmla="*/ 31612 w 118991"/>
                  <a:gd name="connsiteY0" fmla="*/ -163 h 95407"/>
                  <a:gd name="connsiteX1" fmla="*/ 43955 w 118991"/>
                  <a:gd name="connsiteY1" fmla="*/ 4169 h 95407"/>
                  <a:gd name="connsiteX2" fmla="*/ 48547 w 118991"/>
                  <a:gd name="connsiteY2" fmla="*/ 15582 h 95407"/>
                  <a:gd name="connsiteX3" fmla="*/ 48010 w 118991"/>
                  <a:gd name="connsiteY3" fmla="*/ 20054 h 95407"/>
                  <a:gd name="connsiteX4" fmla="*/ 48934 w 118991"/>
                  <a:gd name="connsiteY4" fmla="*/ 20800 h 95407"/>
                  <a:gd name="connsiteX5" fmla="*/ 65571 w 118991"/>
                  <a:gd name="connsiteY5" fmla="*/ 4867 h 95407"/>
                  <a:gd name="connsiteX6" fmla="*/ 83967 w 118991"/>
                  <a:gd name="connsiteY6" fmla="*/ -163 h 95407"/>
                  <a:gd name="connsiteX7" fmla="*/ 99023 w 118991"/>
                  <a:gd name="connsiteY7" fmla="*/ 5239 h 95407"/>
                  <a:gd name="connsiteX8" fmla="*/ 104450 w 118991"/>
                  <a:gd name="connsiteY8" fmla="*/ 19962 h 95407"/>
                  <a:gd name="connsiteX9" fmla="*/ 103854 w 118991"/>
                  <a:gd name="connsiteY9" fmla="*/ 27416 h 95407"/>
                  <a:gd name="connsiteX10" fmla="*/ 102423 w 118991"/>
                  <a:gd name="connsiteY10" fmla="*/ 35335 h 95407"/>
                  <a:gd name="connsiteX11" fmla="*/ 95058 w 118991"/>
                  <a:gd name="connsiteY11" fmla="*/ 64404 h 95407"/>
                  <a:gd name="connsiteX12" fmla="*/ 93478 w 118991"/>
                  <a:gd name="connsiteY12" fmla="*/ 75305 h 95407"/>
                  <a:gd name="connsiteX13" fmla="*/ 94670 w 118991"/>
                  <a:gd name="connsiteY13" fmla="*/ 80337 h 95407"/>
                  <a:gd name="connsiteX14" fmla="*/ 98129 w 118991"/>
                  <a:gd name="connsiteY14" fmla="*/ 81736 h 95407"/>
                  <a:gd name="connsiteX15" fmla="*/ 104181 w 118991"/>
                  <a:gd name="connsiteY15" fmla="*/ 79171 h 95407"/>
                  <a:gd name="connsiteX16" fmla="*/ 112112 w 118991"/>
                  <a:gd name="connsiteY16" fmla="*/ 71393 h 95407"/>
                  <a:gd name="connsiteX17" fmla="*/ 118821 w 118991"/>
                  <a:gd name="connsiteY17" fmla="*/ 78101 h 95407"/>
                  <a:gd name="connsiteX18" fmla="*/ 102452 w 118991"/>
                  <a:gd name="connsiteY18" fmla="*/ 91330 h 95407"/>
                  <a:gd name="connsiteX19" fmla="*/ 86561 w 118991"/>
                  <a:gd name="connsiteY19" fmla="*/ 95245 h 95407"/>
                  <a:gd name="connsiteX20" fmla="*/ 72130 w 118991"/>
                  <a:gd name="connsiteY20" fmla="*/ 90352 h 95407"/>
                  <a:gd name="connsiteX21" fmla="*/ 67568 w 118991"/>
                  <a:gd name="connsiteY21" fmla="*/ 75957 h 95407"/>
                  <a:gd name="connsiteX22" fmla="*/ 70282 w 118991"/>
                  <a:gd name="connsiteY22" fmla="*/ 58534 h 95407"/>
                  <a:gd name="connsiteX23" fmla="*/ 74366 w 118991"/>
                  <a:gd name="connsiteY23" fmla="*/ 43069 h 95407"/>
                  <a:gd name="connsiteX24" fmla="*/ 77080 w 118991"/>
                  <a:gd name="connsiteY24" fmla="*/ 31283 h 95407"/>
                  <a:gd name="connsiteX25" fmla="*/ 78183 w 118991"/>
                  <a:gd name="connsiteY25" fmla="*/ 21733 h 95407"/>
                  <a:gd name="connsiteX26" fmla="*/ 76424 w 118991"/>
                  <a:gd name="connsiteY26" fmla="*/ 15490 h 95407"/>
                  <a:gd name="connsiteX27" fmla="*/ 71385 w 118991"/>
                  <a:gd name="connsiteY27" fmla="*/ 13439 h 95407"/>
                  <a:gd name="connsiteX28" fmla="*/ 60950 w 118991"/>
                  <a:gd name="connsiteY28" fmla="*/ 18844 h 95407"/>
                  <a:gd name="connsiteX29" fmla="*/ 51528 w 118991"/>
                  <a:gd name="connsiteY29" fmla="*/ 30257 h 95407"/>
                  <a:gd name="connsiteX30" fmla="*/ 45953 w 118991"/>
                  <a:gd name="connsiteY30" fmla="*/ 45958 h 95407"/>
                  <a:gd name="connsiteX31" fmla="*/ 35517 w 118991"/>
                  <a:gd name="connsiteY31" fmla="*/ 93754 h 95407"/>
                  <a:gd name="connsiteX32" fmla="*/ 8773 w 118991"/>
                  <a:gd name="connsiteY32" fmla="*/ 93754 h 95407"/>
                  <a:gd name="connsiteX33" fmla="*/ 23770 w 118991"/>
                  <a:gd name="connsiteY33" fmla="*/ 28999 h 95407"/>
                  <a:gd name="connsiteX34" fmla="*/ 25172 w 118991"/>
                  <a:gd name="connsiteY34" fmla="*/ 19774 h 95407"/>
                  <a:gd name="connsiteX35" fmla="*/ 24158 w 118991"/>
                  <a:gd name="connsiteY35" fmla="*/ 15025 h 95407"/>
                  <a:gd name="connsiteX36" fmla="*/ 20610 w 118991"/>
                  <a:gd name="connsiteY36" fmla="*/ 13346 h 95407"/>
                  <a:gd name="connsiteX37" fmla="*/ 14379 w 118991"/>
                  <a:gd name="connsiteY37" fmla="*/ 15955 h 95407"/>
                  <a:gd name="connsiteX38" fmla="*/ 6537 w 118991"/>
                  <a:gd name="connsiteY38" fmla="*/ 23689 h 95407"/>
                  <a:gd name="connsiteX39" fmla="*/ -171 w 118991"/>
                  <a:gd name="connsiteY39" fmla="*/ 16981 h 95407"/>
                  <a:gd name="connsiteX40" fmla="*/ 16376 w 118991"/>
                  <a:gd name="connsiteY40" fmla="*/ 3656 h 95407"/>
                  <a:gd name="connsiteX41" fmla="*/ 31612 w 118991"/>
                  <a:gd name="connsiteY41" fmla="*/ -163 h 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991" h="95407">
                    <a:moveTo>
                      <a:pt x="31612" y="-163"/>
                    </a:moveTo>
                    <a:cubicBezTo>
                      <a:pt x="36770" y="-163"/>
                      <a:pt x="40884" y="1280"/>
                      <a:pt x="43955" y="4169"/>
                    </a:cubicBezTo>
                    <a:cubicBezTo>
                      <a:pt x="47026" y="7058"/>
                      <a:pt x="48547" y="10863"/>
                      <a:pt x="48547" y="15582"/>
                    </a:cubicBezTo>
                    <a:cubicBezTo>
                      <a:pt x="48547" y="17136"/>
                      <a:pt x="48368" y="18626"/>
                      <a:pt x="48010" y="20054"/>
                    </a:cubicBezTo>
                    <a:lnTo>
                      <a:pt x="48934" y="20800"/>
                    </a:lnTo>
                    <a:cubicBezTo>
                      <a:pt x="54778" y="13534"/>
                      <a:pt x="60324" y="8221"/>
                      <a:pt x="65571" y="4867"/>
                    </a:cubicBezTo>
                    <a:cubicBezTo>
                      <a:pt x="70818" y="1513"/>
                      <a:pt x="76931" y="-163"/>
                      <a:pt x="83967" y="-163"/>
                    </a:cubicBezTo>
                    <a:cubicBezTo>
                      <a:pt x="90347" y="-163"/>
                      <a:pt x="95386" y="1638"/>
                      <a:pt x="99023" y="5239"/>
                    </a:cubicBezTo>
                    <a:cubicBezTo>
                      <a:pt x="102631" y="8844"/>
                      <a:pt x="104450" y="13752"/>
                      <a:pt x="104450" y="19962"/>
                    </a:cubicBezTo>
                    <a:cubicBezTo>
                      <a:pt x="104450" y="21951"/>
                      <a:pt x="104271" y="24434"/>
                      <a:pt x="103854" y="27416"/>
                    </a:cubicBezTo>
                    <a:cubicBezTo>
                      <a:pt x="103466" y="30397"/>
                      <a:pt x="102959" y="33036"/>
                      <a:pt x="102423" y="35335"/>
                    </a:cubicBezTo>
                    <a:lnTo>
                      <a:pt x="95058" y="64404"/>
                    </a:lnTo>
                    <a:cubicBezTo>
                      <a:pt x="93985" y="68566"/>
                      <a:pt x="93478" y="72201"/>
                      <a:pt x="93478" y="75305"/>
                    </a:cubicBezTo>
                    <a:cubicBezTo>
                      <a:pt x="93478" y="77728"/>
                      <a:pt x="93865" y="79404"/>
                      <a:pt x="94670" y="80337"/>
                    </a:cubicBezTo>
                    <a:cubicBezTo>
                      <a:pt x="95475" y="81267"/>
                      <a:pt x="96638" y="81736"/>
                      <a:pt x="98129" y="81736"/>
                    </a:cubicBezTo>
                    <a:cubicBezTo>
                      <a:pt x="99918" y="81736"/>
                      <a:pt x="101945" y="80880"/>
                      <a:pt x="104181" y="79171"/>
                    </a:cubicBezTo>
                    <a:cubicBezTo>
                      <a:pt x="106417" y="77463"/>
                      <a:pt x="109071" y="74872"/>
                      <a:pt x="112112" y="71393"/>
                    </a:cubicBezTo>
                    <a:lnTo>
                      <a:pt x="118821" y="78101"/>
                    </a:lnTo>
                    <a:cubicBezTo>
                      <a:pt x="112709" y="84312"/>
                      <a:pt x="107282" y="88721"/>
                      <a:pt x="102452" y="91330"/>
                    </a:cubicBezTo>
                    <a:cubicBezTo>
                      <a:pt x="97652" y="93939"/>
                      <a:pt x="92345" y="95245"/>
                      <a:pt x="86561" y="95245"/>
                    </a:cubicBezTo>
                    <a:cubicBezTo>
                      <a:pt x="80002" y="95245"/>
                      <a:pt x="75171" y="93614"/>
                      <a:pt x="72130" y="90352"/>
                    </a:cubicBezTo>
                    <a:cubicBezTo>
                      <a:pt x="69089" y="87093"/>
                      <a:pt x="67568" y="82293"/>
                      <a:pt x="67568" y="75957"/>
                    </a:cubicBezTo>
                    <a:cubicBezTo>
                      <a:pt x="67568" y="71423"/>
                      <a:pt x="68463" y="65615"/>
                      <a:pt x="70282" y="58534"/>
                    </a:cubicBezTo>
                    <a:lnTo>
                      <a:pt x="74366" y="43069"/>
                    </a:lnTo>
                    <a:cubicBezTo>
                      <a:pt x="75410" y="39094"/>
                      <a:pt x="76334" y="35165"/>
                      <a:pt x="77080" y="31283"/>
                    </a:cubicBezTo>
                    <a:cubicBezTo>
                      <a:pt x="77825" y="27401"/>
                      <a:pt x="78183" y="24217"/>
                      <a:pt x="78183" y="21733"/>
                    </a:cubicBezTo>
                    <a:cubicBezTo>
                      <a:pt x="78183" y="18936"/>
                      <a:pt x="77586" y="16855"/>
                      <a:pt x="76424" y="15490"/>
                    </a:cubicBezTo>
                    <a:cubicBezTo>
                      <a:pt x="75231" y="14124"/>
                      <a:pt x="73561" y="13439"/>
                      <a:pt x="71385" y="13439"/>
                    </a:cubicBezTo>
                    <a:cubicBezTo>
                      <a:pt x="68344" y="13439"/>
                      <a:pt x="64855" y="15242"/>
                      <a:pt x="60950" y="18844"/>
                    </a:cubicBezTo>
                    <a:cubicBezTo>
                      <a:pt x="57044" y="22446"/>
                      <a:pt x="53914" y="26250"/>
                      <a:pt x="51528" y="30257"/>
                    </a:cubicBezTo>
                    <a:cubicBezTo>
                      <a:pt x="49173" y="34264"/>
                      <a:pt x="47325" y="39497"/>
                      <a:pt x="45953" y="45958"/>
                    </a:cubicBezTo>
                    <a:lnTo>
                      <a:pt x="35517" y="93754"/>
                    </a:lnTo>
                    <a:lnTo>
                      <a:pt x="8773" y="93754"/>
                    </a:lnTo>
                    <a:lnTo>
                      <a:pt x="23770" y="28999"/>
                    </a:lnTo>
                    <a:cubicBezTo>
                      <a:pt x="24695" y="24962"/>
                      <a:pt x="25172" y="21888"/>
                      <a:pt x="25172" y="19774"/>
                    </a:cubicBezTo>
                    <a:cubicBezTo>
                      <a:pt x="25172" y="17726"/>
                      <a:pt x="24844" y="16143"/>
                      <a:pt x="24158" y="15025"/>
                    </a:cubicBezTo>
                    <a:cubicBezTo>
                      <a:pt x="23473" y="13907"/>
                      <a:pt x="22280" y="13346"/>
                      <a:pt x="20610" y="13346"/>
                    </a:cubicBezTo>
                    <a:cubicBezTo>
                      <a:pt x="18672" y="13346"/>
                      <a:pt x="16615" y="14217"/>
                      <a:pt x="14379" y="15955"/>
                    </a:cubicBezTo>
                    <a:cubicBezTo>
                      <a:pt x="12143" y="17696"/>
                      <a:pt x="9519" y="20272"/>
                      <a:pt x="6537" y="23689"/>
                    </a:cubicBezTo>
                    <a:lnTo>
                      <a:pt x="-171" y="16981"/>
                    </a:lnTo>
                    <a:cubicBezTo>
                      <a:pt x="6031" y="10645"/>
                      <a:pt x="11547" y="6203"/>
                      <a:pt x="16376" y="3656"/>
                    </a:cubicBezTo>
                    <a:cubicBezTo>
                      <a:pt x="21177" y="1110"/>
                      <a:pt x="26245" y="-163"/>
                      <a:pt x="31612" y="-163"/>
                    </a:cubicBezTo>
                    <a:close/>
                  </a:path>
                </a:pathLst>
              </a:custGeom>
              <a:solidFill>
                <a:srgbClr val="000000"/>
              </a:solidFill>
              <a:ln w="2981" cap="flat">
                <a:noFill/>
                <a:prstDash val="solid"/>
                <a:miter/>
              </a:ln>
            </p:spPr>
            <p:txBody>
              <a:bodyPr rtlCol="0" anchor="ctr"/>
              <a:lstStyle/>
              <a:p>
                <a:endParaRPr lang="en-US"/>
              </a:p>
            </p:txBody>
          </p:sp>
          <p:sp>
            <p:nvSpPr>
              <p:cNvPr id="369" name="TextBox 368">
                <a:extLst>
                  <a:ext uri="{FF2B5EF4-FFF2-40B4-BE49-F238E27FC236}">
                    <a16:creationId xmlns:a16="http://schemas.microsoft.com/office/drawing/2014/main" id="{A6C95F03-049C-4A57-9568-6A3CFA25FF5F}"/>
                  </a:ext>
                </a:extLst>
              </p:cNvPr>
              <p:cNvSpPr txBox="1"/>
              <p:nvPr/>
            </p:nvSpPr>
            <p:spPr>
              <a:xfrm>
                <a:off x="8464795" y="3503077"/>
                <a:ext cx="245491"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𝒏</a:t>
                </a:r>
              </a:p>
            </p:txBody>
          </p:sp>
          <p:sp>
            <p:nvSpPr>
              <p:cNvPr id="370" name="Freeform: Shape 369">
                <a:extLst>
                  <a:ext uri="{FF2B5EF4-FFF2-40B4-BE49-F238E27FC236}">
                    <a16:creationId xmlns:a16="http://schemas.microsoft.com/office/drawing/2014/main" id="{5A4ADF71-F120-859A-30FB-8486003F8753}"/>
                  </a:ext>
                </a:extLst>
              </p:cNvPr>
              <p:cNvSpPr/>
              <p:nvPr/>
            </p:nvSpPr>
            <p:spPr>
              <a:xfrm>
                <a:off x="8684797" y="3593200"/>
                <a:ext cx="64251" cy="94489"/>
              </a:xfrm>
              <a:custGeom>
                <a:avLst/>
                <a:gdLst>
                  <a:gd name="connsiteX0" fmla="*/ 33610 w 64251"/>
                  <a:gd name="connsiteY0" fmla="*/ -163 h 94489"/>
                  <a:gd name="connsiteX1" fmla="*/ 50037 w 64251"/>
                  <a:gd name="connsiteY1" fmla="*/ 2538 h 94489"/>
                  <a:gd name="connsiteX2" fmla="*/ 59250 w 64251"/>
                  <a:gd name="connsiteY2" fmla="*/ 9861 h 94489"/>
                  <a:gd name="connsiteX3" fmla="*/ 62082 w 64251"/>
                  <a:gd name="connsiteY3" fmla="*/ 20636 h 94489"/>
                  <a:gd name="connsiteX4" fmla="*/ 60055 w 64251"/>
                  <a:gd name="connsiteY4" fmla="*/ 30695 h 94489"/>
                  <a:gd name="connsiteX5" fmla="*/ 53078 w 64251"/>
                  <a:gd name="connsiteY5" fmla="*/ 41301 h 94489"/>
                  <a:gd name="connsiteX6" fmla="*/ 36352 w 64251"/>
                  <a:gd name="connsiteY6" fmla="*/ 58337 h 94489"/>
                  <a:gd name="connsiteX7" fmla="*/ 27705 w 64251"/>
                  <a:gd name="connsiteY7" fmla="*/ 67335 h 94489"/>
                  <a:gd name="connsiteX8" fmla="*/ 19715 w 64251"/>
                  <a:gd name="connsiteY8" fmla="*/ 76879 h 94489"/>
                  <a:gd name="connsiteX9" fmla="*/ 19715 w 64251"/>
                  <a:gd name="connsiteY9" fmla="*/ 77564 h 94489"/>
                  <a:gd name="connsiteX10" fmla="*/ 44015 w 64251"/>
                  <a:gd name="connsiteY10" fmla="*/ 77564 h 94489"/>
                  <a:gd name="connsiteX11" fmla="*/ 50664 w 64251"/>
                  <a:gd name="connsiteY11" fmla="*/ 76914 h 94489"/>
                  <a:gd name="connsiteX12" fmla="*/ 54122 w 64251"/>
                  <a:gd name="connsiteY12" fmla="*/ 74657 h 94489"/>
                  <a:gd name="connsiteX13" fmla="*/ 56209 w 64251"/>
                  <a:gd name="connsiteY13" fmla="*/ 69833 h 94489"/>
                  <a:gd name="connsiteX14" fmla="*/ 64080 w 64251"/>
                  <a:gd name="connsiteY14" fmla="*/ 69833 h 94489"/>
                  <a:gd name="connsiteX15" fmla="*/ 62500 w 64251"/>
                  <a:gd name="connsiteY15" fmla="*/ 94326 h 94489"/>
                  <a:gd name="connsiteX16" fmla="*/ -171 w 64251"/>
                  <a:gd name="connsiteY16" fmla="*/ 94326 h 94489"/>
                  <a:gd name="connsiteX17" fmla="*/ -171 w 64251"/>
                  <a:gd name="connsiteY17" fmla="*/ 89812 h 94489"/>
                  <a:gd name="connsiteX18" fmla="*/ 21385 w 64251"/>
                  <a:gd name="connsiteY18" fmla="*/ 58611 h 94489"/>
                  <a:gd name="connsiteX19" fmla="*/ 32625 w 64251"/>
                  <a:gd name="connsiteY19" fmla="*/ 44312 h 94489"/>
                  <a:gd name="connsiteX20" fmla="*/ 38409 w 64251"/>
                  <a:gd name="connsiteY20" fmla="*/ 33704 h 94489"/>
                  <a:gd name="connsiteX21" fmla="*/ 40318 w 64251"/>
                  <a:gd name="connsiteY21" fmla="*/ 23373 h 94489"/>
                  <a:gd name="connsiteX22" fmla="*/ 36978 w 64251"/>
                  <a:gd name="connsiteY22" fmla="*/ 11569 h 94489"/>
                  <a:gd name="connsiteX23" fmla="*/ 27795 w 64251"/>
                  <a:gd name="connsiteY23" fmla="*/ 7294 h 94489"/>
                  <a:gd name="connsiteX24" fmla="*/ 13514 w 64251"/>
                  <a:gd name="connsiteY24" fmla="*/ 23373 h 94489"/>
                  <a:gd name="connsiteX25" fmla="*/ 1200 w 64251"/>
                  <a:gd name="connsiteY25" fmla="*/ 23373 h 94489"/>
                  <a:gd name="connsiteX26" fmla="*/ 1200 w 64251"/>
                  <a:gd name="connsiteY26" fmla="*/ 7225 h 94489"/>
                  <a:gd name="connsiteX27" fmla="*/ 19179 w 64251"/>
                  <a:gd name="connsiteY27" fmla="*/ 1271 h 94489"/>
                  <a:gd name="connsiteX28" fmla="*/ 33610 w 64251"/>
                  <a:gd name="connsiteY28" fmla="*/ -163 h 9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51" h="94489">
                    <a:moveTo>
                      <a:pt x="33610" y="-163"/>
                    </a:moveTo>
                    <a:cubicBezTo>
                      <a:pt x="40318" y="-163"/>
                      <a:pt x="45803" y="737"/>
                      <a:pt x="50037" y="2538"/>
                    </a:cubicBezTo>
                    <a:cubicBezTo>
                      <a:pt x="54271" y="4339"/>
                      <a:pt x="57342" y="6781"/>
                      <a:pt x="59250" y="9861"/>
                    </a:cubicBezTo>
                    <a:cubicBezTo>
                      <a:pt x="61129" y="12938"/>
                      <a:pt x="62082" y="16530"/>
                      <a:pt x="62082" y="20636"/>
                    </a:cubicBezTo>
                    <a:cubicBezTo>
                      <a:pt x="62082" y="24240"/>
                      <a:pt x="61396" y="27592"/>
                      <a:pt x="60055" y="30695"/>
                    </a:cubicBezTo>
                    <a:cubicBezTo>
                      <a:pt x="58713" y="33796"/>
                      <a:pt x="56388" y="37332"/>
                      <a:pt x="53078" y="41301"/>
                    </a:cubicBezTo>
                    <a:cubicBezTo>
                      <a:pt x="49769" y="45269"/>
                      <a:pt x="44193" y="50949"/>
                      <a:pt x="36352" y="58337"/>
                    </a:cubicBezTo>
                    <a:cubicBezTo>
                      <a:pt x="33937" y="60618"/>
                      <a:pt x="31045" y="63617"/>
                      <a:pt x="27705" y="67335"/>
                    </a:cubicBezTo>
                    <a:cubicBezTo>
                      <a:pt x="24337" y="71053"/>
                      <a:pt x="21684" y="74234"/>
                      <a:pt x="19715" y="76879"/>
                    </a:cubicBezTo>
                    <a:lnTo>
                      <a:pt x="19715" y="77564"/>
                    </a:lnTo>
                    <a:lnTo>
                      <a:pt x="44015" y="77564"/>
                    </a:lnTo>
                    <a:cubicBezTo>
                      <a:pt x="46996" y="77564"/>
                      <a:pt x="49203" y="77347"/>
                      <a:pt x="50664" y="76914"/>
                    </a:cubicBezTo>
                    <a:cubicBezTo>
                      <a:pt x="52124" y="76482"/>
                      <a:pt x="53257" y="75728"/>
                      <a:pt x="54122" y="74657"/>
                    </a:cubicBezTo>
                    <a:cubicBezTo>
                      <a:pt x="54957" y="73584"/>
                      <a:pt x="55642" y="71977"/>
                      <a:pt x="56209" y="69833"/>
                    </a:cubicBezTo>
                    <a:lnTo>
                      <a:pt x="64080" y="69833"/>
                    </a:lnTo>
                    <a:lnTo>
                      <a:pt x="62500" y="94326"/>
                    </a:lnTo>
                    <a:lnTo>
                      <a:pt x="-171" y="94326"/>
                    </a:lnTo>
                    <a:lnTo>
                      <a:pt x="-171" y="89812"/>
                    </a:lnTo>
                    <a:cubicBezTo>
                      <a:pt x="3317" y="81738"/>
                      <a:pt x="10503" y="71336"/>
                      <a:pt x="21385" y="58611"/>
                    </a:cubicBezTo>
                    <a:cubicBezTo>
                      <a:pt x="26304" y="52818"/>
                      <a:pt x="30061" y="48051"/>
                      <a:pt x="32625" y="44312"/>
                    </a:cubicBezTo>
                    <a:cubicBezTo>
                      <a:pt x="35219" y="40570"/>
                      <a:pt x="37127" y="37034"/>
                      <a:pt x="38409" y="33704"/>
                    </a:cubicBezTo>
                    <a:cubicBezTo>
                      <a:pt x="39691" y="30376"/>
                      <a:pt x="40318" y="26930"/>
                      <a:pt x="40318" y="23373"/>
                    </a:cubicBezTo>
                    <a:cubicBezTo>
                      <a:pt x="40318" y="18355"/>
                      <a:pt x="39214" y="14422"/>
                      <a:pt x="36978" y="11569"/>
                    </a:cubicBezTo>
                    <a:cubicBezTo>
                      <a:pt x="34742" y="8719"/>
                      <a:pt x="31671" y="7294"/>
                      <a:pt x="27795" y="7294"/>
                    </a:cubicBezTo>
                    <a:cubicBezTo>
                      <a:pt x="20371" y="7294"/>
                      <a:pt x="15601" y="12654"/>
                      <a:pt x="13514" y="23373"/>
                    </a:cubicBezTo>
                    <a:lnTo>
                      <a:pt x="1200" y="23373"/>
                    </a:lnTo>
                    <a:lnTo>
                      <a:pt x="1200" y="7225"/>
                    </a:lnTo>
                    <a:cubicBezTo>
                      <a:pt x="8624" y="4214"/>
                      <a:pt x="14617" y="2231"/>
                      <a:pt x="19179" y="1271"/>
                    </a:cubicBezTo>
                    <a:cubicBezTo>
                      <a:pt x="23741" y="314"/>
                      <a:pt x="28570" y="-163"/>
                      <a:pt x="33610" y="-163"/>
                    </a:cubicBezTo>
                    <a:close/>
                  </a:path>
                </a:pathLst>
              </a:custGeom>
              <a:solidFill>
                <a:srgbClr val="000000"/>
              </a:solidFill>
              <a:ln w="2981" cap="flat">
                <a:noFill/>
                <a:prstDash val="solid"/>
                <a:miter/>
              </a:ln>
            </p:spPr>
            <p:txBody>
              <a:bodyPr rtlCol="0" anchor="ctr"/>
              <a:lstStyle/>
              <a:p>
                <a:endParaRPr lang="en-US"/>
              </a:p>
            </p:txBody>
          </p:sp>
          <p:sp>
            <p:nvSpPr>
              <p:cNvPr id="371" name="TextBox 370">
                <a:extLst>
                  <a:ext uri="{FF2B5EF4-FFF2-40B4-BE49-F238E27FC236}">
                    <a16:creationId xmlns:a16="http://schemas.microsoft.com/office/drawing/2014/main" id="{5BE4B71F-AD5C-7C57-6115-5B013D8DE194}"/>
                  </a:ext>
                </a:extLst>
              </p:cNvPr>
              <p:cNvSpPr txBox="1"/>
              <p:nvPr/>
            </p:nvSpPr>
            <p:spPr>
              <a:xfrm>
                <a:off x="8593357" y="3540715"/>
                <a:ext cx="239528"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𝟐</a:t>
                </a:r>
              </a:p>
            </p:txBody>
          </p:sp>
          <p:sp>
            <p:nvSpPr>
              <p:cNvPr id="372" name="Freeform: Shape 371">
                <a:extLst>
                  <a:ext uri="{FF2B5EF4-FFF2-40B4-BE49-F238E27FC236}">
                    <a16:creationId xmlns:a16="http://schemas.microsoft.com/office/drawing/2014/main" id="{D12D6CAA-19CF-C8E9-89C6-ACA7C55BAF9E}"/>
                  </a:ext>
                </a:extLst>
              </p:cNvPr>
              <p:cNvSpPr/>
              <p:nvPr/>
            </p:nvSpPr>
            <p:spPr>
              <a:xfrm>
                <a:off x="8772155" y="3514045"/>
                <a:ext cx="58884" cy="176745"/>
              </a:xfrm>
              <a:custGeom>
                <a:avLst/>
                <a:gdLst>
                  <a:gd name="connsiteX0" fmla="*/ 2333 w 58884"/>
                  <a:gd name="connsiteY0" fmla="*/ -163 h 176745"/>
                  <a:gd name="connsiteX1" fmla="*/ 44134 w 58884"/>
                  <a:gd name="connsiteY1" fmla="*/ 30815 h 176745"/>
                  <a:gd name="connsiteX2" fmla="*/ 58713 w 58884"/>
                  <a:gd name="connsiteY2" fmla="*/ 88256 h 176745"/>
                  <a:gd name="connsiteX3" fmla="*/ 44163 w 58884"/>
                  <a:gd name="connsiteY3" fmla="*/ 145697 h 176745"/>
                  <a:gd name="connsiteX4" fmla="*/ 2333 w 58884"/>
                  <a:gd name="connsiteY4" fmla="*/ 176583 h 176745"/>
                  <a:gd name="connsiteX5" fmla="*/ 97 w 58884"/>
                  <a:gd name="connsiteY5" fmla="*/ 169409 h 176745"/>
                  <a:gd name="connsiteX6" fmla="*/ 32118 w 58884"/>
                  <a:gd name="connsiteY6" fmla="*/ 141085 h 176745"/>
                  <a:gd name="connsiteX7" fmla="*/ 42583 w 58884"/>
                  <a:gd name="connsiteY7" fmla="*/ 87323 h 176745"/>
                  <a:gd name="connsiteX8" fmla="*/ 32148 w 58884"/>
                  <a:gd name="connsiteY8" fmla="*/ 35010 h 176745"/>
                  <a:gd name="connsiteX9" fmla="*/ -171 w 58884"/>
                  <a:gd name="connsiteY9" fmla="*/ 7010 h 17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84" h="176745">
                    <a:moveTo>
                      <a:pt x="2333" y="-163"/>
                    </a:moveTo>
                    <a:cubicBezTo>
                      <a:pt x="20491" y="4619"/>
                      <a:pt x="34414" y="14944"/>
                      <a:pt x="44134" y="30815"/>
                    </a:cubicBezTo>
                    <a:cubicBezTo>
                      <a:pt x="53853" y="46685"/>
                      <a:pt x="58713" y="65832"/>
                      <a:pt x="58713" y="88256"/>
                    </a:cubicBezTo>
                    <a:cubicBezTo>
                      <a:pt x="58713" y="110742"/>
                      <a:pt x="53853" y="129890"/>
                      <a:pt x="44163" y="145697"/>
                    </a:cubicBezTo>
                    <a:cubicBezTo>
                      <a:pt x="34474" y="161505"/>
                      <a:pt x="20550" y="171800"/>
                      <a:pt x="2333" y="176583"/>
                    </a:cubicBezTo>
                    <a:lnTo>
                      <a:pt x="97" y="169409"/>
                    </a:lnTo>
                    <a:cubicBezTo>
                      <a:pt x="14468" y="164627"/>
                      <a:pt x="25112" y="155185"/>
                      <a:pt x="32118" y="141085"/>
                    </a:cubicBezTo>
                    <a:cubicBezTo>
                      <a:pt x="39095" y="126986"/>
                      <a:pt x="42583" y="109064"/>
                      <a:pt x="42583" y="87323"/>
                    </a:cubicBezTo>
                    <a:cubicBezTo>
                      <a:pt x="42583" y="66330"/>
                      <a:pt x="39125" y="48891"/>
                      <a:pt x="32148" y="35010"/>
                    </a:cubicBezTo>
                    <a:cubicBezTo>
                      <a:pt x="25202" y="21125"/>
                      <a:pt x="14408" y="11793"/>
                      <a:pt x="-171" y="7010"/>
                    </a:cubicBezTo>
                    <a:close/>
                  </a:path>
                </a:pathLst>
              </a:custGeom>
              <a:solidFill>
                <a:srgbClr val="000000"/>
              </a:solidFill>
              <a:ln w="2981" cap="flat">
                <a:noFill/>
                <a:prstDash val="solid"/>
                <a:miter/>
              </a:ln>
            </p:spPr>
            <p:txBody>
              <a:bodyPr rtlCol="0" anchor="ctr"/>
              <a:lstStyle/>
              <a:p>
                <a:endParaRPr lang="en-US"/>
              </a:p>
            </p:txBody>
          </p:sp>
          <p:sp>
            <p:nvSpPr>
              <p:cNvPr id="373" name="TextBox 372">
                <a:extLst>
                  <a:ext uri="{FF2B5EF4-FFF2-40B4-BE49-F238E27FC236}">
                    <a16:creationId xmlns:a16="http://schemas.microsoft.com/office/drawing/2014/main" id="{2419BECA-EBF8-DFD9-60AD-359E20771513}"/>
                  </a:ext>
                </a:extLst>
              </p:cNvPr>
              <p:cNvSpPr txBox="1"/>
              <p:nvPr/>
            </p:nvSpPr>
            <p:spPr>
              <a:xfrm>
                <a:off x="8680715" y="3464959"/>
                <a:ext cx="242509" cy="288218"/>
              </a:xfrm>
              <a:prstGeom prst="rect">
                <a:avLst/>
              </a:prstGeom>
              <a:noFill/>
            </p:spPr>
            <p:txBody>
              <a:bodyPr wrap="none" rtlCol="0">
                <a:spAutoFit/>
              </a:bodyPr>
              <a:lstStyle/>
              <a:p>
                <a:pPr algn="l"/>
                <a:r>
                  <a:rPr lang="en-US" sz="1385" spc="0" baseline="0">
                    <a:ln/>
                    <a:solidFill>
                      <a:srgbClr val="000000">
                        <a:alpha val="0"/>
                      </a:srgbClr>
                    </a:solidFill>
                    <a:latin typeface="Arial"/>
                    <a:cs typeface="Arial"/>
                    <a:sym typeface="Arial"/>
                    <a:rtl val="0"/>
                  </a:rPr>
                  <a:t>)</a:t>
                </a:r>
              </a:p>
            </p:txBody>
          </p:sp>
          <p:sp>
            <p:nvSpPr>
              <p:cNvPr id="374" name="TextBox 373">
                <a:extLst>
                  <a:ext uri="{FF2B5EF4-FFF2-40B4-BE49-F238E27FC236}">
                    <a16:creationId xmlns:a16="http://schemas.microsoft.com/office/drawing/2014/main" id="{1087B810-9AD3-EECE-4642-20A2D66AD9ED}"/>
                  </a:ext>
                </a:extLst>
              </p:cNvPr>
              <p:cNvSpPr txBox="1"/>
              <p:nvPr/>
            </p:nvSpPr>
            <p:spPr>
              <a:xfrm>
                <a:off x="8755759" y="3420514"/>
                <a:ext cx="1229382"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’s embedding</a:t>
                </a:r>
              </a:p>
            </p:txBody>
          </p:sp>
          <p:sp>
            <p:nvSpPr>
              <p:cNvPr id="375" name="TextBox 374">
                <a:extLst>
                  <a:ext uri="{FF2B5EF4-FFF2-40B4-BE49-F238E27FC236}">
                    <a16:creationId xmlns:a16="http://schemas.microsoft.com/office/drawing/2014/main" id="{ACCBA3DE-8550-7331-76D3-28369A6F67CA}"/>
                  </a:ext>
                </a:extLst>
              </p:cNvPr>
              <p:cNvSpPr txBox="1"/>
              <p:nvPr/>
            </p:nvSpPr>
            <p:spPr>
              <a:xfrm>
                <a:off x="7688269" y="3948237"/>
                <a:ext cx="597307"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Edge </a:t>
                </a:r>
              </a:p>
            </p:txBody>
          </p:sp>
          <p:sp>
            <p:nvSpPr>
              <p:cNvPr id="376" name="Freeform: Shape 375">
                <a:extLst>
                  <a:ext uri="{FF2B5EF4-FFF2-40B4-BE49-F238E27FC236}">
                    <a16:creationId xmlns:a16="http://schemas.microsoft.com/office/drawing/2014/main" id="{9C6D1FE9-F72D-BE0F-DF9D-CB8CAA6DBE6F}"/>
                  </a:ext>
                </a:extLst>
              </p:cNvPr>
              <p:cNvSpPr/>
              <p:nvPr/>
            </p:nvSpPr>
            <p:spPr>
              <a:xfrm>
                <a:off x="8215719" y="4039875"/>
                <a:ext cx="58884" cy="176745"/>
              </a:xfrm>
              <a:custGeom>
                <a:avLst/>
                <a:gdLst>
                  <a:gd name="connsiteX0" fmla="*/ 56180 w 58884"/>
                  <a:gd name="connsiteY0" fmla="*/ -163 h 176745"/>
                  <a:gd name="connsiteX1" fmla="*/ 58713 w 58884"/>
                  <a:gd name="connsiteY1" fmla="*/ 7010 h 176745"/>
                  <a:gd name="connsiteX2" fmla="*/ 26424 w 58884"/>
                  <a:gd name="connsiteY2" fmla="*/ 35010 h 176745"/>
                  <a:gd name="connsiteX3" fmla="*/ 15929 w 58884"/>
                  <a:gd name="connsiteY3" fmla="*/ 87326 h 176745"/>
                  <a:gd name="connsiteX4" fmla="*/ 26424 w 58884"/>
                  <a:gd name="connsiteY4" fmla="*/ 141085 h 176745"/>
                  <a:gd name="connsiteX5" fmla="*/ 58416 w 58884"/>
                  <a:gd name="connsiteY5" fmla="*/ 169409 h 176745"/>
                  <a:gd name="connsiteX6" fmla="*/ 56180 w 58884"/>
                  <a:gd name="connsiteY6" fmla="*/ 176583 h 176745"/>
                  <a:gd name="connsiteX7" fmla="*/ 14349 w 58884"/>
                  <a:gd name="connsiteY7" fmla="*/ 145697 h 176745"/>
                  <a:gd name="connsiteX8" fmla="*/ -171 w 58884"/>
                  <a:gd name="connsiteY8" fmla="*/ 88256 h 176745"/>
                  <a:gd name="connsiteX9" fmla="*/ 14409 w 58884"/>
                  <a:gd name="connsiteY9" fmla="*/ 30818 h 176745"/>
                  <a:gd name="connsiteX10" fmla="*/ 56180 w 58884"/>
                  <a:gd name="connsiteY10" fmla="*/ -163 h 17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84" h="176745">
                    <a:moveTo>
                      <a:pt x="56180" y="-163"/>
                    </a:moveTo>
                    <a:lnTo>
                      <a:pt x="58713" y="7010"/>
                    </a:lnTo>
                    <a:cubicBezTo>
                      <a:pt x="44164" y="11793"/>
                      <a:pt x="33401" y="21128"/>
                      <a:pt x="26424" y="35010"/>
                    </a:cubicBezTo>
                    <a:cubicBezTo>
                      <a:pt x="19447" y="48891"/>
                      <a:pt x="15929" y="66330"/>
                      <a:pt x="15929" y="87326"/>
                    </a:cubicBezTo>
                    <a:cubicBezTo>
                      <a:pt x="15929" y="109064"/>
                      <a:pt x="19447" y="126986"/>
                      <a:pt x="26424" y="141085"/>
                    </a:cubicBezTo>
                    <a:cubicBezTo>
                      <a:pt x="33401" y="155185"/>
                      <a:pt x="44075" y="164627"/>
                      <a:pt x="58416" y="169409"/>
                    </a:cubicBezTo>
                    <a:lnTo>
                      <a:pt x="56180" y="176583"/>
                    </a:lnTo>
                    <a:cubicBezTo>
                      <a:pt x="37992" y="171800"/>
                      <a:pt x="24039" y="161505"/>
                      <a:pt x="14349" y="145697"/>
                    </a:cubicBezTo>
                    <a:cubicBezTo>
                      <a:pt x="4659" y="129890"/>
                      <a:pt x="-171" y="110742"/>
                      <a:pt x="-171" y="88256"/>
                    </a:cubicBezTo>
                    <a:cubicBezTo>
                      <a:pt x="-171" y="65832"/>
                      <a:pt x="4689" y="46688"/>
                      <a:pt x="14409" y="30818"/>
                    </a:cubicBezTo>
                    <a:cubicBezTo>
                      <a:pt x="24129" y="14947"/>
                      <a:pt x="38052" y="4619"/>
                      <a:pt x="56180" y="-163"/>
                    </a:cubicBezTo>
                    <a:close/>
                  </a:path>
                </a:pathLst>
              </a:custGeom>
              <a:solidFill>
                <a:srgbClr val="000000"/>
              </a:solidFill>
              <a:ln w="2981" cap="flat">
                <a:noFill/>
                <a:prstDash val="solid"/>
                <a:miter/>
              </a:ln>
            </p:spPr>
            <p:txBody>
              <a:bodyPr rtlCol="0" anchor="ctr"/>
              <a:lstStyle/>
              <a:p>
                <a:endParaRPr lang="en-US"/>
              </a:p>
            </p:txBody>
          </p:sp>
          <p:sp>
            <p:nvSpPr>
              <p:cNvPr id="377" name="TextBox 376">
                <a:extLst>
                  <a:ext uri="{FF2B5EF4-FFF2-40B4-BE49-F238E27FC236}">
                    <a16:creationId xmlns:a16="http://schemas.microsoft.com/office/drawing/2014/main" id="{92C86E81-6A19-FF44-E7EC-B6BCCC988E9D}"/>
                  </a:ext>
                </a:extLst>
              </p:cNvPr>
              <p:cNvSpPr txBox="1"/>
              <p:nvPr/>
            </p:nvSpPr>
            <p:spPr>
              <a:xfrm>
                <a:off x="8124279" y="3990789"/>
                <a:ext cx="242509" cy="288218"/>
              </a:xfrm>
              <a:prstGeom prst="rect">
                <a:avLst/>
              </a:prstGeom>
              <a:noFill/>
            </p:spPr>
            <p:txBody>
              <a:bodyPr wrap="none" rtlCol="0">
                <a:spAutoFit/>
              </a:bodyPr>
              <a:lstStyle/>
              <a:p>
                <a:pPr algn="l"/>
                <a:r>
                  <a:rPr lang="en-US" sz="1385" spc="0" baseline="0">
                    <a:ln/>
                    <a:solidFill>
                      <a:srgbClr val="000000">
                        <a:alpha val="0"/>
                      </a:srgbClr>
                    </a:solidFill>
                    <a:latin typeface="Arial"/>
                    <a:cs typeface="Arial"/>
                    <a:sym typeface="Arial"/>
                    <a:rtl val="0"/>
                  </a:rPr>
                  <a:t>(</a:t>
                </a:r>
              </a:p>
            </p:txBody>
          </p:sp>
          <p:sp>
            <p:nvSpPr>
              <p:cNvPr id="378" name="Freeform: Shape 377">
                <a:extLst>
                  <a:ext uri="{FF2B5EF4-FFF2-40B4-BE49-F238E27FC236}">
                    <a16:creationId xmlns:a16="http://schemas.microsoft.com/office/drawing/2014/main" id="{84AC3DC8-B64D-EBB4-7527-E9D5B20F829F}"/>
                  </a:ext>
                </a:extLst>
              </p:cNvPr>
              <p:cNvSpPr/>
              <p:nvPr/>
            </p:nvSpPr>
            <p:spPr>
              <a:xfrm>
                <a:off x="8279762" y="4080590"/>
                <a:ext cx="118961" cy="95407"/>
              </a:xfrm>
              <a:custGeom>
                <a:avLst/>
                <a:gdLst>
                  <a:gd name="connsiteX0" fmla="*/ 31582 w 118961"/>
                  <a:gd name="connsiteY0" fmla="*/ -163 h 95407"/>
                  <a:gd name="connsiteX1" fmla="*/ 43925 w 118961"/>
                  <a:gd name="connsiteY1" fmla="*/ 4169 h 95407"/>
                  <a:gd name="connsiteX2" fmla="*/ 48547 w 118961"/>
                  <a:gd name="connsiteY2" fmla="*/ 15582 h 95407"/>
                  <a:gd name="connsiteX3" fmla="*/ 47980 w 118961"/>
                  <a:gd name="connsiteY3" fmla="*/ 20054 h 95407"/>
                  <a:gd name="connsiteX4" fmla="*/ 48934 w 118961"/>
                  <a:gd name="connsiteY4" fmla="*/ 20800 h 95407"/>
                  <a:gd name="connsiteX5" fmla="*/ 65541 w 118961"/>
                  <a:gd name="connsiteY5" fmla="*/ 4870 h 95407"/>
                  <a:gd name="connsiteX6" fmla="*/ 83967 w 118961"/>
                  <a:gd name="connsiteY6" fmla="*/ -163 h 95407"/>
                  <a:gd name="connsiteX7" fmla="*/ 98993 w 118961"/>
                  <a:gd name="connsiteY7" fmla="*/ 5242 h 95407"/>
                  <a:gd name="connsiteX8" fmla="*/ 104450 w 118961"/>
                  <a:gd name="connsiteY8" fmla="*/ 19962 h 95407"/>
                  <a:gd name="connsiteX9" fmla="*/ 103854 w 118961"/>
                  <a:gd name="connsiteY9" fmla="*/ 27416 h 95407"/>
                  <a:gd name="connsiteX10" fmla="*/ 102393 w 118961"/>
                  <a:gd name="connsiteY10" fmla="*/ 35335 h 95407"/>
                  <a:gd name="connsiteX11" fmla="*/ 95058 w 118961"/>
                  <a:gd name="connsiteY11" fmla="*/ 64404 h 95407"/>
                  <a:gd name="connsiteX12" fmla="*/ 93448 w 118961"/>
                  <a:gd name="connsiteY12" fmla="*/ 75307 h 95407"/>
                  <a:gd name="connsiteX13" fmla="*/ 94670 w 118961"/>
                  <a:gd name="connsiteY13" fmla="*/ 80337 h 95407"/>
                  <a:gd name="connsiteX14" fmla="*/ 98129 w 118961"/>
                  <a:gd name="connsiteY14" fmla="*/ 81736 h 95407"/>
                  <a:gd name="connsiteX15" fmla="*/ 104181 w 118961"/>
                  <a:gd name="connsiteY15" fmla="*/ 79174 h 95407"/>
                  <a:gd name="connsiteX16" fmla="*/ 112083 w 118961"/>
                  <a:gd name="connsiteY16" fmla="*/ 71393 h 95407"/>
                  <a:gd name="connsiteX17" fmla="*/ 118791 w 118961"/>
                  <a:gd name="connsiteY17" fmla="*/ 78101 h 95407"/>
                  <a:gd name="connsiteX18" fmla="*/ 102452 w 118961"/>
                  <a:gd name="connsiteY18" fmla="*/ 91333 h 95407"/>
                  <a:gd name="connsiteX19" fmla="*/ 86561 w 118961"/>
                  <a:gd name="connsiteY19" fmla="*/ 95245 h 95407"/>
                  <a:gd name="connsiteX20" fmla="*/ 72130 w 118961"/>
                  <a:gd name="connsiteY20" fmla="*/ 90355 h 95407"/>
                  <a:gd name="connsiteX21" fmla="*/ 67568 w 118961"/>
                  <a:gd name="connsiteY21" fmla="*/ 75957 h 95407"/>
                  <a:gd name="connsiteX22" fmla="*/ 70252 w 118961"/>
                  <a:gd name="connsiteY22" fmla="*/ 58537 h 95407"/>
                  <a:gd name="connsiteX23" fmla="*/ 74366 w 118961"/>
                  <a:gd name="connsiteY23" fmla="*/ 43069 h 95407"/>
                  <a:gd name="connsiteX24" fmla="*/ 77050 w 118961"/>
                  <a:gd name="connsiteY24" fmla="*/ 31283 h 95407"/>
                  <a:gd name="connsiteX25" fmla="*/ 78183 w 118961"/>
                  <a:gd name="connsiteY25" fmla="*/ 21733 h 95407"/>
                  <a:gd name="connsiteX26" fmla="*/ 76394 w 118961"/>
                  <a:gd name="connsiteY26" fmla="*/ 15490 h 95407"/>
                  <a:gd name="connsiteX27" fmla="*/ 71385 w 118961"/>
                  <a:gd name="connsiteY27" fmla="*/ 13442 h 95407"/>
                  <a:gd name="connsiteX28" fmla="*/ 60950 w 118961"/>
                  <a:gd name="connsiteY28" fmla="*/ 18844 h 95407"/>
                  <a:gd name="connsiteX29" fmla="*/ 51528 w 118961"/>
                  <a:gd name="connsiteY29" fmla="*/ 30257 h 95407"/>
                  <a:gd name="connsiteX30" fmla="*/ 45953 w 118961"/>
                  <a:gd name="connsiteY30" fmla="*/ 45958 h 95407"/>
                  <a:gd name="connsiteX31" fmla="*/ 35517 w 118961"/>
                  <a:gd name="connsiteY31" fmla="*/ 93754 h 95407"/>
                  <a:gd name="connsiteX32" fmla="*/ 8773 w 118961"/>
                  <a:gd name="connsiteY32" fmla="*/ 93754 h 95407"/>
                  <a:gd name="connsiteX33" fmla="*/ 23770 w 118961"/>
                  <a:gd name="connsiteY33" fmla="*/ 28999 h 95407"/>
                  <a:gd name="connsiteX34" fmla="*/ 25172 w 118961"/>
                  <a:gd name="connsiteY34" fmla="*/ 19777 h 95407"/>
                  <a:gd name="connsiteX35" fmla="*/ 24129 w 118961"/>
                  <a:gd name="connsiteY35" fmla="*/ 15025 h 95407"/>
                  <a:gd name="connsiteX36" fmla="*/ 20610 w 118961"/>
                  <a:gd name="connsiteY36" fmla="*/ 13346 h 95407"/>
                  <a:gd name="connsiteX37" fmla="*/ 14349 w 118961"/>
                  <a:gd name="connsiteY37" fmla="*/ 15955 h 95407"/>
                  <a:gd name="connsiteX38" fmla="*/ 6537 w 118961"/>
                  <a:gd name="connsiteY38" fmla="*/ 23689 h 95407"/>
                  <a:gd name="connsiteX39" fmla="*/ -171 w 118961"/>
                  <a:gd name="connsiteY39" fmla="*/ 16981 h 95407"/>
                  <a:gd name="connsiteX40" fmla="*/ 16347 w 118961"/>
                  <a:gd name="connsiteY40" fmla="*/ 3656 h 95407"/>
                  <a:gd name="connsiteX41" fmla="*/ 31582 w 118961"/>
                  <a:gd name="connsiteY41" fmla="*/ -163 h 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961" h="95407">
                    <a:moveTo>
                      <a:pt x="31582" y="-163"/>
                    </a:moveTo>
                    <a:cubicBezTo>
                      <a:pt x="36740" y="-163"/>
                      <a:pt x="40854" y="1283"/>
                      <a:pt x="43925" y="4169"/>
                    </a:cubicBezTo>
                    <a:cubicBezTo>
                      <a:pt x="47026" y="7058"/>
                      <a:pt x="48547" y="10863"/>
                      <a:pt x="48547" y="15582"/>
                    </a:cubicBezTo>
                    <a:cubicBezTo>
                      <a:pt x="48547" y="17136"/>
                      <a:pt x="48368" y="18626"/>
                      <a:pt x="47980" y="20054"/>
                    </a:cubicBezTo>
                    <a:lnTo>
                      <a:pt x="48934" y="20800"/>
                    </a:lnTo>
                    <a:cubicBezTo>
                      <a:pt x="54749" y="13534"/>
                      <a:pt x="60294" y="8224"/>
                      <a:pt x="65541" y="4870"/>
                    </a:cubicBezTo>
                    <a:cubicBezTo>
                      <a:pt x="70789" y="1516"/>
                      <a:pt x="76931" y="-163"/>
                      <a:pt x="83967" y="-163"/>
                    </a:cubicBezTo>
                    <a:cubicBezTo>
                      <a:pt x="90347" y="-163"/>
                      <a:pt x="95356" y="1638"/>
                      <a:pt x="98993" y="5242"/>
                    </a:cubicBezTo>
                    <a:cubicBezTo>
                      <a:pt x="102631" y="8844"/>
                      <a:pt x="104450" y="13752"/>
                      <a:pt x="104450" y="19962"/>
                    </a:cubicBezTo>
                    <a:cubicBezTo>
                      <a:pt x="104450" y="21951"/>
                      <a:pt x="104241" y="24434"/>
                      <a:pt x="103854" y="27416"/>
                    </a:cubicBezTo>
                    <a:cubicBezTo>
                      <a:pt x="103436" y="30397"/>
                      <a:pt x="102959" y="33039"/>
                      <a:pt x="102393" y="35335"/>
                    </a:cubicBezTo>
                    <a:lnTo>
                      <a:pt x="95058" y="64404"/>
                    </a:lnTo>
                    <a:cubicBezTo>
                      <a:pt x="93985" y="68566"/>
                      <a:pt x="93448" y="72201"/>
                      <a:pt x="93448" y="75307"/>
                    </a:cubicBezTo>
                    <a:cubicBezTo>
                      <a:pt x="93448" y="77728"/>
                      <a:pt x="93865" y="79407"/>
                      <a:pt x="94670" y="80337"/>
                    </a:cubicBezTo>
                    <a:cubicBezTo>
                      <a:pt x="95475" y="81270"/>
                      <a:pt x="96638" y="81736"/>
                      <a:pt x="98129" y="81736"/>
                    </a:cubicBezTo>
                    <a:cubicBezTo>
                      <a:pt x="99918" y="81736"/>
                      <a:pt x="101945" y="80883"/>
                      <a:pt x="104181" y="79174"/>
                    </a:cubicBezTo>
                    <a:cubicBezTo>
                      <a:pt x="106417" y="77466"/>
                      <a:pt x="109041" y="74872"/>
                      <a:pt x="112083" y="71393"/>
                    </a:cubicBezTo>
                    <a:lnTo>
                      <a:pt x="118791" y="78101"/>
                    </a:lnTo>
                    <a:cubicBezTo>
                      <a:pt x="112709" y="84314"/>
                      <a:pt x="107252" y="88724"/>
                      <a:pt x="102452" y="91333"/>
                    </a:cubicBezTo>
                    <a:cubicBezTo>
                      <a:pt x="97622" y="93942"/>
                      <a:pt x="92345" y="95245"/>
                      <a:pt x="86561" y="95245"/>
                    </a:cubicBezTo>
                    <a:cubicBezTo>
                      <a:pt x="79972" y="95245"/>
                      <a:pt x="75171" y="93614"/>
                      <a:pt x="72130" y="90355"/>
                    </a:cubicBezTo>
                    <a:cubicBezTo>
                      <a:pt x="69089" y="87093"/>
                      <a:pt x="67568" y="82293"/>
                      <a:pt x="67568" y="75957"/>
                    </a:cubicBezTo>
                    <a:cubicBezTo>
                      <a:pt x="67568" y="71426"/>
                      <a:pt x="68463" y="65618"/>
                      <a:pt x="70252" y="58537"/>
                    </a:cubicBezTo>
                    <a:lnTo>
                      <a:pt x="74366" y="43069"/>
                    </a:lnTo>
                    <a:cubicBezTo>
                      <a:pt x="75410" y="39094"/>
                      <a:pt x="76305" y="35165"/>
                      <a:pt x="77050" y="31283"/>
                    </a:cubicBezTo>
                    <a:cubicBezTo>
                      <a:pt x="77795" y="27401"/>
                      <a:pt x="78183" y="24217"/>
                      <a:pt x="78183" y="21733"/>
                    </a:cubicBezTo>
                    <a:cubicBezTo>
                      <a:pt x="78183" y="18936"/>
                      <a:pt x="77586" y="16858"/>
                      <a:pt x="76394" y="15490"/>
                    </a:cubicBezTo>
                    <a:cubicBezTo>
                      <a:pt x="75231" y="14124"/>
                      <a:pt x="73561" y="13442"/>
                      <a:pt x="71385" y="13442"/>
                    </a:cubicBezTo>
                    <a:cubicBezTo>
                      <a:pt x="68344" y="13442"/>
                      <a:pt x="64855" y="15242"/>
                      <a:pt x="60950" y="18844"/>
                    </a:cubicBezTo>
                    <a:cubicBezTo>
                      <a:pt x="57015" y="22449"/>
                      <a:pt x="53884" y="26253"/>
                      <a:pt x="51528" y="30257"/>
                    </a:cubicBezTo>
                    <a:cubicBezTo>
                      <a:pt x="49173" y="34264"/>
                      <a:pt x="47295" y="39497"/>
                      <a:pt x="45953" y="45958"/>
                    </a:cubicBezTo>
                    <a:lnTo>
                      <a:pt x="35517" y="93754"/>
                    </a:lnTo>
                    <a:lnTo>
                      <a:pt x="8773" y="93754"/>
                    </a:lnTo>
                    <a:lnTo>
                      <a:pt x="23770" y="28999"/>
                    </a:lnTo>
                    <a:cubicBezTo>
                      <a:pt x="24695" y="24962"/>
                      <a:pt x="25172" y="21888"/>
                      <a:pt x="25172" y="19777"/>
                    </a:cubicBezTo>
                    <a:cubicBezTo>
                      <a:pt x="25172" y="17726"/>
                      <a:pt x="24814" y="16143"/>
                      <a:pt x="24129" y="15025"/>
                    </a:cubicBezTo>
                    <a:cubicBezTo>
                      <a:pt x="23443" y="13907"/>
                      <a:pt x="22280" y="13346"/>
                      <a:pt x="20610" y="13346"/>
                    </a:cubicBezTo>
                    <a:cubicBezTo>
                      <a:pt x="18672" y="13346"/>
                      <a:pt x="16585" y="14217"/>
                      <a:pt x="14349" y="15955"/>
                    </a:cubicBezTo>
                    <a:cubicBezTo>
                      <a:pt x="12113" y="17696"/>
                      <a:pt x="9519" y="20272"/>
                      <a:pt x="6537" y="23689"/>
                    </a:cubicBezTo>
                    <a:lnTo>
                      <a:pt x="-171" y="16981"/>
                    </a:lnTo>
                    <a:cubicBezTo>
                      <a:pt x="6031" y="10645"/>
                      <a:pt x="11547" y="6205"/>
                      <a:pt x="16347" y="3656"/>
                    </a:cubicBezTo>
                    <a:cubicBezTo>
                      <a:pt x="21177" y="1110"/>
                      <a:pt x="26245" y="-163"/>
                      <a:pt x="31582" y="-163"/>
                    </a:cubicBezTo>
                    <a:close/>
                  </a:path>
                </a:pathLst>
              </a:custGeom>
              <a:solidFill>
                <a:srgbClr val="000000"/>
              </a:solidFill>
              <a:ln w="2981" cap="flat">
                <a:noFill/>
                <a:prstDash val="solid"/>
                <a:miter/>
              </a:ln>
            </p:spPr>
            <p:txBody>
              <a:bodyPr rtlCol="0" anchor="ctr"/>
              <a:lstStyle/>
              <a:p>
                <a:endParaRPr lang="en-US"/>
              </a:p>
            </p:txBody>
          </p:sp>
          <p:sp>
            <p:nvSpPr>
              <p:cNvPr id="379" name="TextBox 378">
                <a:extLst>
                  <a:ext uri="{FF2B5EF4-FFF2-40B4-BE49-F238E27FC236}">
                    <a16:creationId xmlns:a16="http://schemas.microsoft.com/office/drawing/2014/main" id="{E5B3D32A-81B9-7D90-BF93-72E51C9658B9}"/>
                  </a:ext>
                </a:extLst>
              </p:cNvPr>
              <p:cNvSpPr txBox="1"/>
              <p:nvPr/>
            </p:nvSpPr>
            <p:spPr>
              <a:xfrm>
                <a:off x="8188322" y="4028908"/>
                <a:ext cx="245491"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𝒏</a:t>
                </a:r>
              </a:p>
            </p:txBody>
          </p:sp>
          <p:sp>
            <p:nvSpPr>
              <p:cNvPr id="380" name="Freeform: Shape 379">
                <a:extLst>
                  <a:ext uri="{FF2B5EF4-FFF2-40B4-BE49-F238E27FC236}">
                    <a16:creationId xmlns:a16="http://schemas.microsoft.com/office/drawing/2014/main" id="{3B47E05C-A204-E21E-C942-3BFE599D249E}"/>
                  </a:ext>
                </a:extLst>
              </p:cNvPr>
              <p:cNvSpPr/>
              <p:nvPr/>
            </p:nvSpPr>
            <p:spPr>
              <a:xfrm>
                <a:off x="8411723" y="4119031"/>
                <a:ext cx="63147" cy="94492"/>
              </a:xfrm>
              <a:custGeom>
                <a:avLst/>
                <a:gdLst>
                  <a:gd name="connsiteX0" fmla="*/ 35547 w 63147"/>
                  <a:gd name="connsiteY0" fmla="*/ -163 h 94492"/>
                  <a:gd name="connsiteX1" fmla="*/ 44313 w 63147"/>
                  <a:gd name="connsiteY1" fmla="*/ -163 h 94492"/>
                  <a:gd name="connsiteX2" fmla="*/ 43896 w 63147"/>
                  <a:gd name="connsiteY2" fmla="*/ 18036 h 94492"/>
                  <a:gd name="connsiteX3" fmla="*/ 43896 w 63147"/>
                  <a:gd name="connsiteY3" fmla="*/ 75239 h 94492"/>
                  <a:gd name="connsiteX4" fmla="*/ 44342 w 63147"/>
                  <a:gd name="connsiteY4" fmla="*/ 81226 h 94492"/>
                  <a:gd name="connsiteX5" fmla="*/ 45923 w 63147"/>
                  <a:gd name="connsiteY5" fmla="*/ 84508 h 94492"/>
                  <a:gd name="connsiteX6" fmla="*/ 49173 w 63147"/>
                  <a:gd name="connsiteY6" fmla="*/ 86494 h 94492"/>
                  <a:gd name="connsiteX7" fmla="*/ 54510 w 63147"/>
                  <a:gd name="connsiteY7" fmla="*/ 87588 h 94492"/>
                  <a:gd name="connsiteX8" fmla="*/ 62977 w 63147"/>
                  <a:gd name="connsiteY8" fmla="*/ 88101 h 94492"/>
                  <a:gd name="connsiteX9" fmla="*/ 62977 w 63147"/>
                  <a:gd name="connsiteY9" fmla="*/ 94329 h 94492"/>
                  <a:gd name="connsiteX10" fmla="*/ 3944 w 63147"/>
                  <a:gd name="connsiteY10" fmla="*/ 94329 h 94492"/>
                  <a:gd name="connsiteX11" fmla="*/ 3944 w 63147"/>
                  <a:gd name="connsiteY11" fmla="*/ 88101 h 94492"/>
                  <a:gd name="connsiteX12" fmla="*/ 14796 w 63147"/>
                  <a:gd name="connsiteY12" fmla="*/ 87177 h 94492"/>
                  <a:gd name="connsiteX13" fmla="*/ 19745 w 63147"/>
                  <a:gd name="connsiteY13" fmla="*/ 85433 h 94492"/>
                  <a:gd name="connsiteX14" fmla="*/ 22250 w 63147"/>
                  <a:gd name="connsiteY14" fmla="*/ 82150 h 94492"/>
                  <a:gd name="connsiteX15" fmla="*/ 23025 w 63147"/>
                  <a:gd name="connsiteY15" fmla="*/ 75239 h 94492"/>
                  <a:gd name="connsiteX16" fmla="*/ 23025 w 63147"/>
                  <a:gd name="connsiteY16" fmla="*/ 25770 h 94492"/>
                  <a:gd name="connsiteX17" fmla="*/ 21981 w 63147"/>
                  <a:gd name="connsiteY17" fmla="*/ 21733 h 94492"/>
                  <a:gd name="connsiteX18" fmla="*/ 19059 w 63147"/>
                  <a:gd name="connsiteY18" fmla="*/ 20499 h 94492"/>
                  <a:gd name="connsiteX19" fmla="*/ 14230 w 63147"/>
                  <a:gd name="connsiteY19" fmla="*/ 22073 h 94492"/>
                  <a:gd name="connsiteX20" fmla="*/ 4004 w 63147"/>
                  <a:gd name="connsiteY20" fmla="*/ 28504 h 94492"/>
                  <a:gd name="connsiteX21" fmla="*/ -171 w 63147"/>
                  <a:gd name="connsiteY21" fmla="*/ 21253 h 9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147" h="94492">
                    <a:moveTo>
                      <a:pt x="35547" y="-163"/>
                    </a:moveTo>
                    <a:lnTo>
                      <a:pt x="44313" y="-163"/>
                    </a:lnTo>
                    <a:cubicBezTo>
                      <a:pt x="44045" y="4217"/>
                      <a:pt x="43896" y="10281"/>
                      <a:pt x="43896" y="18036"/>
                    </a:cubicBezTo>
                    <a:lnTo>
                      <a:pt x="43896" y="75239"/>
                    </a:lnTo>
                    <a:cubicBezTo>
                      <a:pt x="43896" y="77883"/>
                      <a:pt x="44045" y="79881"/>
                      <a:pt x="44342" y="81226"/>
                    </a:cubicBezTo>
                    <a:cubicBezTo>
                      <a:pt x="44641" y="82570"/>
                      <a:pt x="45177" y="83664"/>
                      <a:pt x="45923" y="84508"/>
                    </a:cubicBezTo>
                    <a:cubicBezTo>
                      <a:pt x="46668" y="85352"/>
                      <a:pt x="47742" y="86014"/>
                      <a:pt x="49173" y="86494"/>
                    </a:cubicBezTo>
                    <a:cubicBezTo>
                      <a:pt x="50574" y="86974"/>
                      <a:pt x="52363" y="87338"/>
                      <a:pt x="54510" y="87588"/>
                    </a:cubicBezTo>
                    <a:cubicBezTo>
                      <a:pt x="56656" y="87839"/>
                      <a:pt x="59489" y="88012"/>
                      <a:pt x="62977" y="88101"/>
                    </a:cubicBezTo>
                    <a:lnTo>
                      <a:pt x="62977" y="94329"/>
                    </a:lnTo>
                    <a:lnTo>
                      <a:pt x="3944" y="94329"/>
                    </a:lnTo>
                    <a:lnTo>
                      <a:pt x="3944" y="88101"/>
                    </a:lnTo>
                    <a:cubicBezTo>
                      <a:pt x="9012" y="87874"/>
                      <a:pt x="12620" y="87567"/>
                      <a:pt x="14796" y="87177"/>
                    </a:cubicBezTo>
                    <a:cubicBezTo>
                      <a:pt x="16943" y="86789"/>
                      <a:pt x="18613" y="86208"/>
                      <a:pt x="19745" y="85433"/>
                    </a:cubicBezTo>
                    <a:cubicBezTo>
                      <a:pt x="20878" y="84657"/>
                      <a:pt x="21713" y="83563"/>
                      <a:pt x="22250" y="82150"/>
                    </a:cubicBezTo>
                    <a:cubicBezTo>
                      <a:pt x="22756" y="80734"/>
                      <a:pt x="23025" y="78432"/>
                      <a:pt x="23025" y="75239"/>
                    </a:cubicBezTo>
                    <a:lnTo>
                      <a:pt x="23025" y="25770"/>
                    </a:lnTo>
                    <a:cubicBezTo>
                      <a:pt x="23025" y="23898"/>
                      <a:pt x="22668" y="22553"/>
                      <a:pt x="21981" y="21733"/>
                    </a:cubicBezTo>
                    <a:cubicBezTo>
                      <a:pt x="21266" y="20910"/>
                      <a:pt x="20282" y="20499"/>
                      <a:pt x="19059" y="20499"/>
                    </a:cubicBezTo>
                    <a:cubicBezTo>
                      <a:pt x="17927" y="20499"/>
                      <a:pt x="16317" y="21024"/>
                      <a:pt x="14230" y="22073"/>
                    </a:cubicBezTo>
                    <a:cubicBezTo>
                      <a:pt x="12173" y="23122"/>
                      <a:pt x="8744" y="25266"/>
                      <a:pt x="4004" y="28504"/>
                    </a:cubicBezTo>
                    <a:lnTo>
                      <a:pt x="-171" y="21253"/>
                    </a:lnTo>
                    <a:close/>
                  </a:path>
                </a:pathLst>
              </a:custGeom>
              <a:solidFill>
                <a:srgbClr val="000000"/>
              </a:solidFill>
              <a:ln w="2981" cap="flat">
                <a:noFill/>
                <a:prstDash val="solid"/>
                <a:miter/>
              </a:ln>
            </p:spPr>
            <p:txBody>
              <a:bodyPr rtlCol="0" anchor="ctr"/>
              <a:lstStyle/>
              <a:p>
                <a:endParaRPr lang="en-US"/>
              </a:p>
            </p:txBody>
          </p:sp>
          <p:sp>
            <p:nvSpPr>
              <p:cNvPr id="381" name="TextBox 380">
                <a:extLst>
                  <a:ext uri="{FF2B5EF4-FFF2-40B4-BE49-F238E27FC236}">
                    <a16:creationId xmlns:a16="http://schemas.microsoft.com/office/drawing/2014/main" id="{77E45F85-E505-35FD-802A-204DBEFA2E55}"/>
                  </a:ext>
                </a:extLst>
              </p:cNvPr>
              <p:cNvSpPr txBox="1"/>
              <p:nvPr/>
            </p:nvSpPr>
            <p:spPr>
              <a:xfrm>
                <a:off x="8320283" y="4066546"/>
                <a:ext cx="239528"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𝟏</a:t>
                </a:r>
              </a:p>
            </p:txBody>
          </p:sp>
          <p:sp>
            <p:nvSpPr>
              <p:cNvPr id="382" name="Freeform: Shape 381">
                <a:extLst>
                  <a:ext uri="{FF2B5EF4-FFF2-40B4-BE49-F238E27FC236}">
                    <a16:creationId xmlns:a16="http://schemas.microsoft.com/office/drawing/2014/main" id="{CA26091D-B864-9E91-93E1-8EE151FD2339}"/>
                  </a:ext>
                </a:extLst>
              </p:cNvPr>
              <p:cNvSpPr/>
              <p:nvPr/>
            </p:nvSpPr>
            <p:spPr>
              <a:xfrm>
                <a:off x="8494369" y="4152892"/>
                <a:ext cx="27847" cy="47331"/>
              </a:xfrm>
              <a:custGeom>
                <a:avLst/>
                <a:gdLst>
                  <a:gd name="connsiteX0" fmla="*/ 10086 w 27847"/>
                  <a:gd name="connsiteY0" fmla="*/ -163 h 47331"/>
                  <a:gd name="connsiteX1" fmla="*/ 26365 w 27847"/>
                  <a:gd name="connsiteY1" fmla="*/ -163 h 47331"/>
                  <a:gd name="connsiteX2" fmla="*/ 27676 w 27847"/>
                  <a:gd name="connsiteY2" fmla="*/ 12696 h 47331"/>
                  <a:gd name="connsiteX3" fmla="*/ 25440 w 27847"/>
                  <a:gd name="connsiteY3" fmla="*/ 24622 h 47331"/>
                  <a:gd name="connsiteX4" fmla="*/ 18315 w 27847"/>
                  <a:gd name="connsiteY4" fmla="*/ 35382 h 47331"/>
                  <a:gd name="connsiteX5" fmla="*/ 4868 w 27847"/>
                  <a:gd name="connsiteY5" fmla="*/ 47168 h 47331"/>
                  <a:gd name="connsiteX6" fmla="*/ -171 w 27847"/>
                  <a:gd name="connsiteY6" fmla="*/ 41485 h 47331"/>
                  <a:gd name="connsiteX7" fmla="*/ 6716 w 27847"/>
                  <a:gd name="connsiteY7" fmla="*/ 33426 h 47331"/>
                  <a:gd name="connsiteX8" fmla="*/ 9787 w 27847"/>
                  <a:gd name="connsiteY8" fmla="*/ 25272 h 47331"/>
                  <a:gd name="connsiteX9" fmla="*/ 10712 w 27847"/>
                  <a:gd name="connsiteY9" fmla="*/ 13814 h 47331"/>
                  <a:gd name="connsiteX10" fmla="*/ 10086 w 27847"/>
                  <a:gd name="connsiteY10" fmla="*/ -163 h 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7" h="47331">
                    <a:moveTo>
                      <a:pt x="10086" y="-163"/>
                    </a:moveTo>
                    <a:lnTo>
                      <a:pt x="26365" y="-163"/>
                    </a:lnTo>
                    <a:cubicBezTo>
                      <a:pt x="27259" y="4187"/>
                      <a:pt x="27676" y="8471"/>
                      <a:pt x="27676" y="12696"/>
                    </a:cubicBezTo>
                    <a:cubicBezTo>
                      <a:pt x="27676" y="17043"/>
                      <a:pt x="26931" y="21018"/>
                      <a:pt x="25440" y="24622"/>
                    </a:cubicBezTo>
                    <a:cubicBezTo>
                      <a:pt x="23950" y="28224"/>
                      <a:pt x="21594" y="31810"/>
                      <a:pt x="18315" y="35382"/>
                    </a:cubicBezTo>
                    <a:cubicBezTo>
                      <a:pt x="15065" y="38954"/>
                      <a:pt x="10563" y="42884"/>
                      <a:pt x="4868" y="47168"/>
                    </a:cubicBezTo>
                    <a:lnTo>
                      <a:pt x="-171" y="41485"/>
                    </a:lnTo>
                    <a:cubicBezTo>
                      <a:pt x="2990" y="38504"/>
                      <a:pt x="5285" y="35818"/>
                      <a:pt x="6716" y="33426"/>
                    </a:cubicBezTo>
                    <a:cubicBezTo>
                      <a:pt x="8147" y="31035"/>
                      <a:pt x="9161" y="28316"/>
                      <a:pt x="9787" y="25272"/>
                    </a:cubicBezTo>
                    <a:cubicBezTo>
                      <a:pt x="10413" y="22231"/>
                      <a:pt x="10712" y="18409"/>
                      <a:pt x="10712" y="13814"/>
                    </a:cubicBezTo>
                    <a:cubicBezTo>
                      <a:pt x="10712" y="9092"/>
                      <a:pt x="10503" y="4434"/>
                      <a:pt x="10086" y="-163"/>
                    </a:cubicBezTo>
                    <a:close/>
                  </a:path>
                </a:pathLst>
              </a:custGeom>
              <a:solidFill>
                <a:srgbClr val="000000"/>
              </a:solidFill>
              <a:ln w="2981" cap="flat">
                <a:noFill/>
                <a:prstDash val="solid"/>
                <a:miter/>
              </a:ln>
            </p:spPr>
            <p:txBody>
              <a:bodyPr rtlCol="0" anchor="ctr"/>
              <a:lstStyle/>
              <a:p>
                <a:endParaRPr lang="en-US"/>
              </a:p>
            </p:txBody>
          </p:sp>
          <p:sp>
            <p:nvSpPr>
              <p:cNvPr id="383" name="TextBox 382">
                <a:extLst>
                  <a:ext uri="{FF2B5EF4-FFF2-40B4-BE49-F238E27FC236}">
                    <a16:creationId xmlns:a16="http://schemas.microsoft.com/office/drawing/2014/main" id="{BD900A57-D97C-0E2F-484E-D9C3B2060018}"/>
                  </a:ext>
                </a:extLst>
              </p:cNvPr>
              <p:cNvSpPr txBox="1"/>
              <p:nvPr/>
            </p:nvSpPr>
            <p:spPr>
              <a:xfrm>
                <a:off x="8402929" y="4106847"/>
                <a:ext cx="194805" cy="142125"/>
              </a:xfrm>
              <a:prstGeom prst="rect">
                <a:avLst/>
              </a:prstGeom>
              <a:noFill/>
            </p:spPr>
            <p:txBody>
              <a:bodyPr wrap="none" rtlCol="0">
                <a:spAutoFit/>
              </a:bodyPr>
              <a:lstStyle/>
              <a:p>
                <a:pPr algn="l"/>
                <a:r>
                  <a:rPr lang="en-US" sz="376" spc="0" baseline="0">
                    <a:ln/>
                    <a:solidFill>
                      <a:srgbClr val="000000">
                        <a:alpha val="0"/>
                      </a:srgbClr>
                    </a:solidFill>
                    <a:latin typeface="Arial"/>
                    <a:cs typeface="Arial"/>
                    <a:sym typeface="Arial"/>
                    <a:rtl val="0"/>
                  </a:rPr>
                  <a:t>,</a:t>
                </a:r>
              </a:p>
            </p:txBody>
          </p:sp>
          <p:sp>
            <p:nvSpPr>
              <p:cNvPr id="384" name="Freeform: Shape 383">
                <a:extLst>
                  <a:ext uri="{FF2B5EF4-FFF2-40B4-BE49-F238E27FC236}">
                    <a16:creationId xmlns:a16="http://schemas.microsoft.com/office/drawing/2014/main" id="{A80EE179-618E-B90B-5C83-4EC232C9A6E0}"/>
                  </a:ext>
                </a:extLst>
              </p:cNvPr>
              <p:cNvSpPr/>
              <p:nvPr/>
            </p:nvSpPr>
            <p:spPr>
              <a:xfrm>
                <a:off x="8565568" y="4080590"/>
                <a:ext cx="118961" cy="95407"/>
              </a:xfrm>
              <a:custGeom>
                <a:avLst/>
                <a:gdLst>
                  <a:gd name="connsiteX0" fmla="*/ 31582 w 118961"/>
                  <a:gd name="connsiteY0" fmla="*/ -163 h 95407"/>
                  <a:gd name="connsiteX1" fmla="*/ 43925 w 118961"/>
                  <a:gd name="connsiteY1" fmla="*/ 4169 h 95407"/>
                  <a:gd name="connsiteX2" fmla="*/ 48546 w 118961"/>
                  <a:gd name="connsiteY2" fmla="*/ 15582 h 95407"/>
                  <a:gd name="connsiteX3" fmla="*/ 47980 w 118961"/>
                  <a:gd name="connsiteY3" fmla="*/ 20054 h 95407"/>
                  <a:gd name="connsiteX4" fmla="*/ 48934 w 118961"/>
                  <a:gd name="connsiteY4" fmla="*/ 20800 h 95407"/>
                  <a:gd name="connsiteX5" fmla="*/ 65541 w 118961"/>
                  <a:gd name="connsiteY5" fmla="*/ 4870 h 95407"/>
                  <a:gd name="connsiteX6" fmla="*/ 83967 w 118961"/>
                  <a:gd name="connsiteY6" fmla="*/ -163 h 95407"/>
                  <a:gd name="connsiteX7" fmla="*/ 98993 w 118961"/>
                  <a:gd name="connsiteY7" fmla="*/ 5242 h 95407"/>
                  <a:gd name="connsiteX8" fmla="*/ 104449 w 118961"/>
                  <a:gd name="connsiteY8" fmla="*/ 19962 h 95407"/>
                  <a:gd name="connsiteX9" fmla="*/ 103853 w 118961"/>
                  <a:gd name="connsiteY9" fmla="*/ 27416 h 95407"/>
                  <a:gd name="connsiteX10" fmla="*/ 102392 w 118961"/>
                  <a:gd name="connsiteY10" fmla="*/ 35335 h 95407"/>
                  <a:gd name="connsiteX11" fmla="*/ 95058 w 118961"/>
                  <a:gd name="connsiteY11" fmla="*/ 64404 h 95407"/>
                  <a:gd name="connsiteX12" fmla="*/ 93447 w 118961"/>
                  <a:gd name="connsiteY12" fmla="*/ 75307 h 95407"/>
                  <a:gd name="connsiteX13" fmla="*/ 94670 w 118961"/>
                  <a:gd name="connsiteY13" fmla="*/ 80337 h 95407"/>
                  <a:gd name="connsiteX14" fmla="*/ 98129 w 118961"/>
                  <a:gd name="connsiteY14" fmla="*/ 81736 h 95407"/>
                  <a:gd name="connsiteX15" fmla="*/ 104181 w 118961"/>
                  <a:gd name="connsiteY15" fmla="*/ 79174 h 95407"/>
                  <a:gd name="connsiteX16" fmla="*/ 112082 w 118961"/>
                  <a:gd name="connsiteY16" fmla="*/ 71393 h 95407"/>
                  <a:gd name="connsiteX17" fmla="*/ 118790 w 118961"/>
                  <a:gd name="connsiteY17" fmla="*/ 78101 h 95407"/>
                  <a:gd name="connsiteX18" fmla="*/ 102452 w 118961"/>
                  <a:gd name="connsiteY18" fmla="*/ 91333 h 95407"/>
                  <a:gd name="connsiteX19" fmla="*/ 86560 w 118961"/>
                  <a:gd name="connsiteY19" fmla="*/ 95245 h 95407"/>
                  <a:gd name="connsiteX20" fmla="*/ 72130 w 118961"/>
                  <a:gd name="connsiteY20" fmla="*/ 90355 h 95407"/>
                  <a:gd name="connsiteX21" fmla="*/ 67568 w 118961"/>
                  <a:gd name="connsiteY21" fmla="*/ 75957 h 95407"/>
                  <a:gd name="connsiteX22" fmla="*/ 70251 w 118961"/>
                  <a:gd name="connsiteY22" fmla="*/ 58537 h 95407"/>
                  <a:gd name="connsiteX23" fmla="*/ 74366 w 118961"/>
                  <a:gd name="connsiteY23" fmla="*/ 43069 h 95407"/>
                  <a:gd name="connsiteX24" fmla="*/ 77049 w 118961"/>
                  <a:gd name="connsiteY24" fmla="*/ 31283 h 95407"/>
                  <a:gd name="connsiteX25" fmla="*/ 78183 w 118961"/>
                  <a:gd name="connsiteY25" fmla="*/ 21733 h 95407"/>
                  <a:gd name="connsiteX26" fmla="*/ 76423 w 118961"/>
                  <a:gd name="connsiteY26" fmla="*/ 15490 h 95407"/>
                  <a:gd name="connsiteX27" fmla="*/ 71385 w 118961"/>
                  <a:gd name="connsiteY27" fmla="*/ 13442 h 95407"/>
                  <a:gd name="connsiteX28" fmla="*/ 60950 w 118961"/>
                  <a:gd name="connsiteY28" fmla="*/ 18844 h 95407"/>
                  <a:gd name="connsiteX29" fmla="*/ 51528 w 118961"/>
                  <a:gd name="connsiteY29" fmla="*/ 30257 h 95407"/>
                  <a:gd name="connsiteX30" fmla="*/ 45953 w 118961"/>
                  <a:gd name="connsiteY30" fmla="*/ 45958 h 95407"/>
                  <a:gd name="connsiteX31" fmla="*/ 35517 w 118961"/>
                  <a:gd name="connsiteY31" fmla="*/ 93754 h 95407"/>
                  <a:gd name="connsiteX32" fmla="*/ 8773 w 118961"/>
                  <a:gd name="connsiteY32" fmla="*/ 93754 h 95407"/>
                  <a:gd name="connsiteX33" fmla="*/ 23770 w 118961"/>
                  <a:gd name="connsiteY33" fmla="*/ 28999 h 95407"/>
                  <a:gd name="connsiteX34" fmla="*/ 25172 w 118961"/>
                  <a:gd name="connsiteY34" fmla="*/ 19777 h 95407"/>
                  <a:gd name="connsiteX35" fmla="*/ 24128 w 118961"/>
                  <a:gd name="connsiteY35" fmla="*/ 15025 h 95407"/>
                  <a:gd name="connsiteX36" fmla="*/ 20610 w 118961"/>
                  <a:gd name="connsiteY36" fmla="*/ 13346 h 95407"/>
                  <a:gd name="connsiteX37" fmla="*/ 14348 w 118961"/>
                  <a:gd name="connsiteY37" fmla="*/ 15955 h 95407"/>
                  <a:gd name="connsiteX38" fmla="*/ 6537 w 118961"/>
                  <a:gd name="connsiteY38" fmla="*/ 23689 h 95407"/>
                  <a:gd name="connsiteX39" fmla="*/ -171 w 118961"/>
                  <a:gd name="connsiteY39" fmla="*/ 16981 h 95407"/>
                  <a:gd name="connsiteX40" fmla="*/ 16347 w 118961"/>
                  <a:gd name="connsiteY40" fmla="*/ 3656 h 95407"/>
                  <a:gd name="connsiteX41" fmla="*/ 31582 w 118961"/>
                  <a:gd name="connsiteY41" fmla="*/ -163 h 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961" h="95407">
                    <a:moveTo>
                      <a:pt x="31582" y="-163"/>
                    </a:moveTo>
                    <a:cubicBezTo>
                      <a:pt x="36739" y="-163"/>
                      <a:pt x="40854" y="1283"/>
                      <a:pt x="43925" y="4169"/>
                    </a:cubicBezTo>
                    <a:cubicBezTo>
                      <a:pt x="47025" y="7058"/>
                      <a:pt x="48546" y="10863"/>
                      <a:pt x="48546" y="15582"/>
                    </a:cubicBezTo>
                    <a:cubicBezTo>
                      <a:pt x="48546" y="17136"/>
                      <a:pt x="48368" y="18626"/>
                      <a:pt x="47980" y="20054"/>
                    </a:cubicBezTo>
                    <a:lnTo>
                      <a:pt x="48934" y="20800"/>
                    </a:lnTo>
                    <a:cubicBezTo>
                      <a:pt x="54748" y="13534"/>
                      <a:pt x="60294" y="8224"/>
                      <a:pt x="65541" y="4870"/>
                    </a:cubicBezTo>
                    <a:cubicBezTo>
                      <a:pt x="70818" y="1516"/>
                      <a:pt x="76930" y="-163"/>
                      <a:pt x="83967" y="-163"/>
                    </a:cubicBezTo>
                    <a:cubicBezTo>
                      <a:pt x="90347" y="-163"/>
                      <a:pt x="95356" y="1638"/>
                      <a:pt x="98993" y="5242"/>
                    </a:cubicBezTo>
                    <a:cubicBezTo>
                      <a:pt x="102631" y="8844"/>
                      <a:pt x="104449" y="13752"/>
                      <a:pt x="104449" y="19962"/>
                    </a:cubicBezTo>
                    <a:cubicBezTo>
                      <a:pt x="104449" y="21951"/>
                      <a:pt x="104241" y="24434"/>
                      <a:pt x="103853" y="27416"/>
                    </a:cubicBezTo>
                    <a:cubicBezTo>
                      <a:pt x="103436" y="30397"/>
                      <a:pt x="102958" y="33039"/>
                      <a:pt x="102392" y="35335"/>
                    </a:cubicBezTo>
                    <a:lnTo>
                      <a:pt x="95058" y="64404"/>
                    </a:lnTo>
                    <a:cubicBezTo>
                      <a:pt x="93984" y="68566"/>
                      <a:pt x="93447" y="72201"/>
                      <a:pt x="93447" y="75307"/>
                    </a:cubicBezTo>
                    <a:cubicBezTo>
                      <a:pt x="93447" y="77728"/>
                      <a:pt x="93865" y="79407"/>
                      <a:pt x="94670" y="80337"/>
                    </a:cubicBezTo>
                    <a:cubicBezTo>
                      <a:pt x="95475" y="81270"/>
                      <a:pt x="96638" y="81736"/>
                      <a:pt x="98129" y="81736"/>
                    </a:cubicBezTo>
                    <a:cubicBezTo>
                      <a:pt x="99918" y="81736"/>
                      <a:pt x="101945" y="80883"/>
                      <a:pt x="104181" y="79174"/>
                    </a:cubicBezTo>
                    <a:cubicBezTo>
                      <a:pt x="106417" y="77466"/>
                      <a:pt x="109041" y="74872"/>
                      <a:pt x="112082" y="71393"/>
                    </a:cubicBezTo>
                    <a:lnTo>
                      <a:pt x="118790" y="78101"/>
                    </a:lnTo>
                    <a:cubicBezTo>
                      <a:pt x="112708" y="84314"/>
                      <a:pt x="107252" y="88724"/>
                      <a:pt x="102452" y="91333"/>
                    </a:cubicBezTo>
                    <a:cubicBezTo>
                      <a:pt x="97652" y="93942"/>
                      <a:pt x="92345" y="95245"/>
                      <a:pt x="86560" y="95245"/>
                    </a:cubicBezTo>
                    <a:cubicBezTo>
                      <a:pt x="79971" y="95245"/>
                      <a:pt x="75171" y="93614"/>
                      <a:pt x="72130" y="90355"/>
                    </a:cubicBezTo>
                    <a:cubicBezTo>
                      <a:pt x="69089" y="87093"/>
                      <a:pt x="67568" y="82293"/>
                      <a:pt x="67568" y="75957"/>
                    </a:cubicBezTo>
                    <a:cubicBezTo>
                      <a:pt x="67568" y="71426"/>
                      <a:pt x="68463" y="65618"/>
                      <a:pt x="70251" y="58537"/>
                    </a:cubicBezTo>
                    <a:lnTo>
                      <a:pt x="74366" y="43069"/>
                    </a:lnTo>
                    <a:cubicBezTo>
                      <a:pt x="75409" y="39094"/>
                      <a:pt x="76304" y="35165"/>
                      <a:pt x="77049" y="31283"/>
                    </a:cubicBezTo>
                    <a:cubicBezTo>
                      <a:pt x="77795" y="27401"/>
                      <a:pt x="78183" y="24217"/>
                      <a:pt x="78183" y="21733"/>
                    </a:cubicBezTo>
                    <a:cubicBezTo>
                      <a:pt x="78183" y="18936"/>
                      <a:pt x="77586" y="16858"/>
                      <a:pt x="76423" y="15490"/>
                    </a:cubicBezTo>
                    <a:cubicBezTo>
                      <a:pt x="75231" y="14124"/>
                      <a:pt x="73561" y="13442"/>
                      <a:pt x="71385" y="13442"/>
                    </a:cubicBezTo>
                    <a:cubicBezTo>
                      <a:pt x="68344" y="13442"/>
                      <a:pt x="64855" y="15242"/>
                      <a:pt x="60950" y="18844"/>
                    </a:cubicBezTo>
                    <a:cubicBezTo>
                      <a:pt x="57044" y="22449"/>
                      <a:pt x="53883" y="26253"/>
                      <a:pt x="51528" y="30257"/>
                    </a:cubicBezTo>
                    <a:cubicBezTo>
                      <a:pt x="49173" y="34264"/>
                      <a:pt x="47294" y="39497"/>
                      <a:pt x="45953" y="45958"/>
                    </a:cubicBezTo>
                    <a:lnTo>
                      <a:pt x="35517" y="93754"/>
                    </a:lnTo>
                    <a:lnTo>
                      <a:pt x="8773" y="93754"/>
                    </a:lnTo>
                    <a:lnTo>
                      <a:pt x="23770" y="28999"/>
                    </a:lnTo>
                    <a:cubicBezTo>
                      <a:pt x="24694" y="24962"/>
                      <a:pt x="25172" y="21888"/>
                      <a:pt x="25172" y="19777"/>
                    </a:cubicBezTo>
                    <a:cubicBezTo>
                      <a:pt x="25172" y="17726"/>
                      <a:pt x="24814" y="16143"/>
                      <a:pt x="24128" y="15025"/>
                    </a:cubicBezTo>
                    <a:cubicBezTo>
                      <a:pt x="23442" y="13907"/>
                      <a:pt x="22280" y="13346"/>
                      <a:pt x="20610" y="13346"/>
                    </a:cubicBezTo>
                    <a:cubicBezTo>
                      <a:pt x="18672" y="13346"/>
                      <a:pt x="16585" y="14217"/>
                      <a:pt x="14348" y="15955"/>
                    </a:cubicBezTo>
                    <a:cubicBezTo>
                      <a:pt x="12112" y="17696"/>
                      <a:pt x="9519" y="20272"/>
                      <a:pt x="6537" y="23689"/>
                    </a:cubicBezTo>
                    <a:lnTo>
                      <a:pt x="-171" y="16981"/>
                    </a:lnTo>
                    <a:cubicBezTo>
                      <a:pt x="6030" y="10645"/>
                      <a:pt x="11546" y="6205"/>
                      <a:pt x="16347" y="3656"/>
                    </a:cubicBezTo>
                    <a:cubicBezTo>
                      <a:pt x="21176" y="1110"/>
                      <a:pt x="26245" y="-163"/>
                      <a:pt x="31582" y="-163"/>
                    </a:cubicBezTo>
                    <a:close/>
                  </a:path>
                </a:pathLst>
              </a:custGeom>
              <a:solidFill>
                <a:srgbClr val="000000"/>
              </a:solidFill>
              <a:ln w="2981" cap="flat">
                <a:noFill/>
                <a:prstDash val="solid"/>
                <a:miter/>
              </a:ln>
            </p:spPr>
            <p:txBody>
              <a:bodyPr rtlCol="0" anchor="ctr"/>
              <a:lstStyle/>
              <a:p>
                <a:endParaRPr lang="en-US"/>
              </a:p>
            </p:txBody>
          </p:sp>
          <p:sp>
            <p:nvSpPr>
              <p:cNvPr id="385" name="TextBox 384">
                <a:extLst>
                  <a:ext uri="{FF2B5EF4-FFF2-40B4-BE49-F238E27FC236}">
                    <a16:creationId xmlns:a16="http://schemas.microsoft.com/office/drawing/2014/main" id="{89B4B4D6-D82C-BDDF-F58F-BE6BC97392DF}"/>
                  </a:ext>
                </a:extLst>
              </p:cNvPr>
              <p:cNvSpPr txBox="1"/>
              <p:nvPr/>
            </p:nvSpPr>
            <p:spPr>
              <a:xfrm>
                <a:off x="8474128" y="4028908"/>
                <a:ext cx="245491"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𝒏</a:t>
                </a:r>
              </a:p>
            </p:txBody>
          </p:sp>
          <p:sp>
            <p:nvSpPr>
              <p:cNvPr id="386" name="Freeform: Shape 385">
                <a:extLst>
                  <a:ext uri="{FF2B5EF4-FFF2-40B4-BE49-F238E27FC236}">
                    <a16:creationId xmlns:a16="http://schemas.microsoft.com/office/drawing/2014/main" id="{1D33D34D-27DB-8219-F0E8-D4880197D946}"/>
                  </a:ext>
                </a:extLst>
              </p:cNvPr>
              <p:cNvSpPr/>
              <p:nvPr/>
            </p:nvSpPr>
            <p:spPr>
              <a:xfrm>
                <a:off x="8695412" y="4119031"/>
                <a:ext cx="62879" cy="95586"/>
              </a:xfrm>
              <a:custGeom>
                <a:avLst/>
                <a:gdLst>
                  <a:gd name="connsiteX0" fmla="*/ 32536 w 62879"/>
                  <a:gd name="connsiteY0" fmla="*/ -163 h 95586"/>
                  <a:gd name="connsiteX1" fmla="*/ 53197 w 62879"/>
                  <a:gd name="connsiteY1" fmla="*/ 5105 h 95586"/>
                  <a:gd name="connsiteX2" fmla="*/ 60920 w 62879"/>
                  <a:gd name="connsiteY2" fmla="*/ 19816 h 95586"/>
                  <a:gd name="connsiteX3" fmla="*/ 56388 w 62879"/>
                  <a:gd name="connsiteY3" fmla="*/ 33501 h 95586"/>
                  <a:gd name="connsiteX4" fmla="*/ 41152 w 62879"/>
                  <a:gd name="connsiteY4" fmla="*/ 44175 h 95586"/>
                  <a:gd name="connsiteX5" fmla="*/ 41152 w 62879"/>
                  <a:gd name="connsiteY5" fmla="*/ 44789 h 95586"/>
                  <a:gd name="connsiteX6" fmla="*/ 56924 w 62879"/>
                  <a:gd name="connsiteY6" fmla="*/ 52794 h 95586"/>
                  <a:gd name="connsiteX7" fmla="*/ 62708 w 62879"/>
                  <a:gd name="connsiteY7" fmla="*/ 68053 h 95586"/>
                  <a:gd name="connsiteX8" fmla="*/ 58832 w 62879"/>
                  <a:gd name="connsiteY8" fmla="*/ 82183 h 95586"/>
                  <a:gd name="connsiteX9" fmla="*/ 47115 w 62879"/>
                  <a:gd name="connsiteY9" fmla="*/ 91899 h 95586"/>
                  <a:gd name="connsiteX10" fmla="*/ 28034 w 62879"/>
                  <a:gd name="connsiteY10" fmla="*/ 95424 h 95586"/>
                  <a:gd name="connsiteX11" fmla="*/ 12828 w 62879"/>
                  <a:gd name="connsiteY11" fmla="*/ 94019 h 95586"/>
                  <a:gd name="connsiteX12" fmla="*/ -171 w 62879"/>
                  <a:gd name="connsiteY12" fmla="*/ 90087 h 95586"/>
                  <a:gd name="connsiteX13" fmla="*/ -171 w 62879"/>
                  <a:gd name="connsiteY13" fmla="*/ 72913 h 95586"/>
                  <a:gd name="connsiteX14" fmla="*/ 12142 w 62879"/>
                  <a:gd name="connsiteY14" fmla="*/ 72913 h 95586"/>
                  <a:gd name="connsiteX15" fmla="*/ 17748 w 62879"/>
                  <a:gd name="connsiteY15" fmla="*/ 84237 h 95586"/>
                  <a:gd name="connsiteX16" fmla="*/ 27259 w 62879"/>
                  <a:gd name="connsiteY16" fmla="*/ 87761 h 95586"/>
                  <a:gd name="connsiteX17" fmla="*/ 41778 w 62879"/>
                  <a:gd name="connsiteY17" fmla="*/ 69833 h 95586"/>
                  <a:gd name="connsiteX18" fmla="*/ 36680 w 62879"/>
                  <a:gd name="connsiteY18" fmla="*/ 55463 h 95586"/>
                  <a:gd name="connsiteX19" fmla="*/ 21176 w 62879"/>
                  <a:gd name="connsiteY19" fmla="*/ 50743 h 95586"/>
                  <a:gd name="connsiteX20" fmla="*/ 15780 w 62879"/>
                  <a:gd name="connsiteY20" fmla="*/ 50743 h 95586"/>
                  <a:gd name="connsiteX21" fmla="*/ 15780 w 62879"/>
                  <a:gd name="connsiteY21" fmla="*/ 42943 h 95586"/>
                  <a:gd name="connsiteX22" fmla="*/ 33848 w 62879"/>
                  <a:gd name="connsiteY22" fmla="*/ 37365 h 95586"/>
                  <a:gd name="connsiteX23" fmla="*/ 39990 w 62879"/>
                  <a:gd name="connsiteY23" fmla="*/ 22621 h 95586"/>
                  <a:gd name="connsiteX24" fmla="*/ 36919 w 62879"/>
                  <a:gd name="connsiteY24" fmla="*/ 11161 h 95586"/>
                  <a:gd name="connsiteX25" fmla="*/ 27944 w 62879"/>
                  <a:gd name="connsiteY25" fmla="*/ 7294 h 95586"/>
                  <a:gd name="connsiteX26" fmla="*/ 18523 w 62879"/>
                  <a:gd name="connsiteY26" fmla="*/ 11399 h 95586"/>
                  <a:gd name="connsiteX27" fmla="*/ 13454 w 62879"/>
                  <a:gd name="connsiteY27" fmla="*/ 23441 h 95586"/>
                  <a:gd name="connsiteX28" fmla="*/ 1141 w 62879"/>
                  <a:gd name="connsiteY28" fmla="*/ 23441 h 95586"/>
                  <a:gd name="connsiteX29" fmla="*/ 1141 w 62879"/>
                  <a:gd name="connsiteY29" fmla="*/ 7225 h 95586"/>
                  <a:gd name="connsiteX30" fmla="*/ 32536 w 62879"/>
                  <a:gd name="connsiteY30" fmla="*/ -163 h 9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79" h="95586">
                    <a:moveTo>
                      <a:pt x="32536" y="-163"/>
                    </a:moveTo>
                    <a:cubicBezTo>
                      <a:pt x="41152" y="-163"/>
                      <a:pt x="48039" y="1593"/>
                      <a:pt x="53197" y="5105"/>
                    </a:cubicBezTo>
                    <a:cubicBezTo>
                      <a:pt x="58355" y="8618"/>
                      <a:pt x="60920" y="13522"/>
                      <a:pt x="60920" y="19816"/>
                    </a:cubicBezTo>
                    <a:cubicBezTo>
                      <a:pt x="60920" y="25108"/>
                      <a:pt x="59399" y="29670"/>
                      <a:pt x="56388" y="33501"/>
                    </a:cubicBezTo>
                    <a:cubicBezTo>
                      <a:pt x="53347" y="37332"/>
                      <a:pt x="48278" y="40889"/>
                      <a:pt x="41152" y="44175"/>
                    </a:cubicBezTo>
                    <a:lnTo>
                      <a:pt x="41152" y="44789"/>
                    </a:lnTo>
                    <a:cubicBezTo>
                      <a:pt x="47831" y="46020"/>
                      <a:pt x="53078" y="48692"/>
                      <a:pt x="56924" y="52794"/>
                    </a:cubicBezTo>
                    <a:cubicBezTo>
                      <a:pt x="60770" y="56900"/>
                      <a:pt x="62708" y="61986"/>
                      <a:pt x="62708" y="68053"/>
                    </a:cubicBezTo>
                    <a:cubicBezTo>
                      <a:pt x="62708" y="73346"/>
                      <a:pt x="61426" y="78056"/>
                      <a:pt x="58832" y="82183"/>
                    </a:cubicBezTo>
                    <a:cubicBezTo>
                      <a:pt x="56268" y="86312"/>
                      <a:pt x="52362" y="89550"/>
                      <a:pt x="47115" y="91899"/>
                    </a:cubicBezTo>
                    <a:cubicBezTo>
                      <a:pt x="41868" y="94249"/>
                      <a:pt x="35488" y="95424"/>
                      <a:pt x="28034" y="95424"/>
                    </a:cubicBezTo>
                    <a:cubicBezTo>
                      <a:pt x="22876" y="95424"/>
                      <a:pt x="17807" y="94956"/>
                      <a:pt x="12828" y="94019"/>
                    </a:cubicBezTo>
                    <a:cubicBezTo>
                      <a:pt x="7849" y="93086"/>
                      <a:pt x="3526" y="91774"/>
                      <a:pt x="-171" y="90087"/>
                    </a:cubicBezTo>
                    <a:lnTo>
                      <a:pt x="-171" y="72913"/>
                    </a:lnTo>
                    <a:lnTo>
                      <a:pt x="12142" y="72913"/>
                    </a:lnTo>
                    <a:cubicBezTo>
                      <a:pt x="13454" y="78113"/>
                      <a:pt x="15333" y="81887"/>
                      <a:pt x="17748" y="84237"/>
                    </a:cubicBezTo>
                    <a:cubicBezTo>
                      <a:pt x="20162" y="86586"/>
                      <a:pt x="23353" y="87761"/>
                      <a:pt x="27259" y="87761"/>
                    </a:cubicBezTo>
                    <a:cubicBezTo>
                      <a:pt x="36948" y="87761"/>
                      <a:pt x="41778" y="81783"/>
                      <a:pt x="41778" y="69833"/>
                    </a:cubicBezTo>
                    <a:cubicBezTo>
                      <a:pt x="41778" y="63402"/>
                      <a:pt x="40079" y="58611"/>
                      <a:pt x="36680" y="55463"/>
                    </a:cubicBezTo>
                    <a:cubicBezTo>
                      <a:pt x="33281" y="52317"/>
                      <a:pt x="28123" y="50743"/>
                      <a:pt x="21176" y="50743"/>
                    </a:cubicBezTo>
                    <a:lnTo>
                      <a:pt x="15780" y="50743"/>
                    </a:lnTo>
                    <a:lnTo>
                      <a:pt x="15780" y="42943"/>
                    </a:lnTo>
                    <a:cubicBezTo>
                      <a:pt x="23711" y="42624"/>
                      <a:pt x="29733" y="40764"/>
                      <a:pt x="33848" y="37365"/>
                    </a:cubicBezTo>
                    <a:cubicBezTo>
                      <a:pt x="37932" y="33969"/>
                      <a:pt x="39990" y="29053"/>
                      <a:pt x="39990" y="22621"/>
                    </a:cubicBezTo>
                    <a:cubicBezTo>
                      <a:pt x="39990" y="17559"/>
                      <a:pt x="38976" y="13737"/>
                      <a:pt x="36919" y="11161"/>
                    </a:cubicBezTo>
                    <a:cubicBezTo>
                      <a:pt x="34862" y="8582"/>
                      <a:pt x="31880" y="7294"/>
                      <a:pt x="27944" y="7294"/>
                    </a:cubicBezTo>
                    <a:cubicBezTo>
                      <a:pt x="24128" y="7294"/>
                      <a:pt x="20967" y="8662"/>
                      <a:pt x="18523" y="11399"/>
                    </a:cubicBezTo>
                    <a:cubicBezTo>
                      <a:pt x="16048" y="14136"/>
                      <a:pt x="14348" y="18152"/>
                      <a:pt x="13454" y="23441"/>
                    </a:cubicBezTo>
                    <a:lnTo>
                      <a:pt x="1141" y="23441"/>
                    </a:lnTo>
                    <a:lnTo>
                      <a:pt x="1141" y="7225"/>
                    </a:lnTo>
                    <a:cubicBezTo>
                      <a:pt x="12679" y="2300"/>
                      <a:pt x="23144" y="-163"/>
                      <a:pt x="32536" y="-163"/>
                    </a:cubicBezTo>
                    <a:close/>
                  </a:path>
                </a:pathLst>
              </a:custGeom>
              <a:solidFill>
                <a:srgbClr val="000000"/>
              </a:solidFill>
              <a:ln w="2981" cap="flat">
                <a:noFill/>
                <a:prstDash val="solid"/>
                <a:miter/>
              </a:ln>
            </p:spPr>
            <p:txBody>
              <a:bodyPr rtlCol="0" anchor="ctr"/>
              <a:lstStyle/>
              <a:p>
                <a:endParaRPr lang="en-US"/>
              </a:p>
            </p:txBody>
          </p:sp>
          <p:sp>
            <p:nvSpPr>
              <p:cNvPr id="387" name="TextBox 386">
                <a:extLst>
                  <a:ext uri="{FF2B5EF4-FFF2-40B4-BE49-F238E27FC236}">
                    <a16:creationId xmlns:a16="http://schemas.microsoft.com/office/drawing/2014/main" id="{DCFB45F5-C32A-37CD-7919-4C30617DC0A4}"/>
                  </a:ext>
                </a:extLst>
              </p:cNvPr>
              <p:cNvSpPr txBox="1"/>
              <p:nvPr/>
            </p:nvSpPr>
            <p:spPr>
              <a:xfrm>
                <a:off x="8603972" y="4067503"/>
                <a:ext cx="239528"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𝟑</a:t>
                </a:r>
              </a:p>
            </p:txBody>
          </p:sp>
          <p:sp>
            <p:nvSpPr>
              <p:cNvPr id="388" name="Freeform: Shape 387">
                <a:extLst>
                  <a:ext uri="{FF2B5EF4-FFF2-40B4-BE49-F238E27FC236}">
                    <a16:creationId xmlns:a16="http://schemas.microsoft.com/office/drawing/2014/main" id="{1895D56C-A44E-B48B-0252-0693483AA498}"/>
                  </a:ext>
                </a:extLst>
              </p:cNvPr>
              <p:cNvSpPr/>
              <p:nvPr/>
            </p:nvSpPr>
            <p:spPr>
              <a:xfrm>
                <a:off x="8781487" y="4039875"/>
                <a:ext cx="58884" cy="176745"/>
              </a:xfrm>
              <a:custGeom>
                <a:avLst/>
                <a:gdLst>
                  <a:gd name="connsiteX0" fmla="*/ 2334 w 58884"/>
                  <a:gd name="connsiteY0" fmla="*/ -163 h 176745"/>
                  <a:gd name="connsiteX1" fmla="*/ 44134 w 58884"/>
                  <a:gd name="connsiteY1" fmla="*/ 30818 h 176745"/>
                  <a:gd name="connsiteX2" fmla="*/ 58713 w 58884"/>
                  <a:gd name="connsiteY2" fmla="*/ 88256 h 176745"/>
                  <a:gd name="connsiteX3" fmla="*/ 44164 w 58884"/>
                  <a:gd name="connsiteY3" fmla="*/ 145697 h 176745"/>
                  <a:gd name="connsiteX4" fmla="*/ 2334 w 58884"/>
                  <a:gd name="connsiteY4" fmla="*/ 176583 h 176745"/>
                  <a:gd name="connsiteX5" fmla="*/ 98 w 58884"/>
                  <a:gd name="connsiteY5" fmla="*/ 169409 h 176745"/>
                  <a:gd name="connsiteX6" fmla="*/ 32089 w 58884"/>
                  <a:gd name="connsiteY6" fmla="*/ 141085 h 176745"/>
                  <a:gd name="connsiteX7" fmla="*/ 42584 w 58884"/>
                  <a:gd name="connsiteY7" fmla="*/ 87326 h 176745"/>
                  <a:gd name="connsiteX8" fmla="*/ 32149 w 58884"/>
                  <a:gd name="connsiteY8" fmla="*/ 35010 h 176745"/>
                  <a:gd name="connsiteX9" fmla="*/ -171 w 58884"/>
                  <a:gd name="connsiteY9" fmla="*/ 7010 h 17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84" h="176745">
                    <a:moveTo>
                      <a:pt x="2334" y="-163"/>
                    </a:moveTo>
                    <a:cubicBezTo>
                      <a:pt x="20461" y="4619"/>
                      <a:pt x="34415" y="14947"/>
                      <a:pt x="44134" y="30818"/>
                    </a:cubicBezTo>
                    <a:cubicBezTo>
                      <a:pt x="53854" y="46688"/>
                      <a:pt x="58713" y="65832"/>
                      <a:pt x="58713" y="88256"/>
                    </a:cubicBezTo>
                    <a:cubicBezTo>
                      <a:pt x="58713" y="110742"/>
                      <a:pt x="53854" y="129890"/>
                      <a:pt x="44164" y="145697"/>
                    </a:cubicBezTo>
                    <a:cubicBezTo>
                      <a:pt x="34474" y="161505"/>
                      <a:pt x="20520" y="171800"/>
                      <a:pt x="2334" y="176583"/>
                    </a:cubicBezTo>
                    <a:lnTo>
                      <a:pt x="98" y="169409"/>
                    </a:lnTo>
                    <a:cubicBezTo>
                      <a:pt x="14439" y="164627"/>
                      <a:pt x="25112" y="155185"/>
                      <a:pt x="32089" y="141085"/>
                    </a:cubicBezTo>
                    <a:cubicBezTo>
                      <a:pt x="39095" y="126986"/>
                      <a:pt x="42584" y="109064"/>
                      <a:pt x="42584" y="87326"/>
                    </a:cubicBezTo>
                    <a:cubicBezTo>
                      <a:pt x="42584" y="66330"/>
                      <a:pt x="39095" y="48891"/>
                      <a:pt x="32149" y="35010"/>
                    </a:cubicBezTo>
                    <a:cubicBezTo>
                      <a:pt x="25202" y="21128"/>
                      <a:pt x="14409" y="11793"/>
                      <a:pt x="-171" y="7010"/>
                    </a:cubicBezTo>
                    <a:close/>
                  </a:path>
                </a:pathLst>
              </a:custGeom>
              <a:solidFill>
                <a:srgbClr val="000000"/>
              </a:solidFill>
              <a:ln w="2981" cap="flat">
                <a:noFill/>
                <a:prstDash val="solid"/>
                <a:miter/>
              </a:ln>
            </p:spPr>
            <p:txBody>
              <a:bodyPr rtlCol="0" anchor="ctr"/>
              <a:lstStyle/>
              <a:p>
                <a:endParaRPr lang="en-US"/>
              </a:p>
            </p:txBody>
          </p:sp>
          <p:sp>
            <p:nvSpPr>
              <p:cNvPr id="389" name="TextBox 388">
                <a:extLst>
                  <a:ext uri="{FF2B5EF4-FFF2-40B4-BE49-F238E27FC236}">
                    <a16:creationId xmlns:a16="http://schemas.microsoft.com/office/drawing/2014/main" id="{C0793616-A889-30A2-A667-D81D416F1D23}"/>
                  </a:ext>
                </a:extLst>
              </p:cNvPr>
              <p:cNvSpPr txBox="1"/>
              <p:nvPr/>
            </p:nvSpPr>
            <p:spPr>
              <a:xfrm>
                <a:off x="8690047" y="3990789"/>
                <a:ext cx="242509" cy="288218"/>
              </a:xfrm>
              <a:prstGeom prst="rect">
                <a:avLst/>
              </a:prstGeom>
              <a:noFill/>
            </p:spPr>
            <p:txBody>
              <a:bodyPr wrap="none" rtlCol="0">
                <a:spAutoFit/>
              </a:bodyPr>
              <a:lstStyle/>
              <a:p>
                <a:pPr algn="l"/>
                <a:r>
                  <a:rPr lang="en-US" sz="1385" spc="0" baseline="0">
                    <a:ln/>
                    <a:solidFill>
                      <a:srgbClr val="000000">
                        <a:alpha val="0"/>
                      </a:srgbClr>
                    </a:solidFill>
                    <a:latin typeface="Arial"/>
                    <a:cs typeface="Arial"/>
                    <a:sym typeface="Arial"/>
                    <a:rtl val="0"/>
                  </a:rPr>
                  <a:t>)</a:t>
                </a:r>
              </a:p>
            </p:txBody>
          </p:sp>
          <p:sp>
            <p:nvSpPr>
              <p:cNvPr id="390" name="TextBox 389">
                <a:extLst>
                  <a:ext uri="{FF2B5EF4-FFF2-40B4-BE49-F238E27FC236}">
                    <a16:creationId xmlns:a16="http://schemas.microsoft.com/office/drawing/2014/main" id="{A5A70869-AB0F-A9CD-6FD9-7A25236EF7E6}"/>
                  </a:ext>
                </a:extLst>
              </p:cNvPr>
              <p:cNvSpPr txBox="1"/>
              <p:nvPr/>
            </p:nvSpPr>
            <p:spPr>
              <a:xfrm>
                <a:off x="8765061" y="3948237"/>
                <a:ext cx="1229382"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’s embedding</a:t>
                </a:r>
              </a:p>
            </p:txBody>
          </p:sp>
          <p:sp>
            <p:nvSpPr>
              <p:cNvPr id="391" name="TextBox 390">
                <a:extLst>
                  <a:ext uri="{FF2B5EF4-FFF2-40B4-BE49-F238E27FC236}">
                    <a16:creationId xmlns:a16="http://schemas.microsoft.com/office/drawing/2014/main" id="{E51AF9E3-8645-DAFE-2D93-A6F14E41447F}"/>
                  </a:ext>
                </a:extLst>
              </p:cNvPr>
              <p:cNvSpPr txBox="1"/>
              <p:nvPr/>
            </p:nvSpPr>
            <p:spPr>
              <a:xfrm>
                <a:off x="7678919" y="4472979"/>
                <a:ext cx="597307"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Edge </a:t>
                </a:r>
              </a:p>
            </p:txBody>
          </p:sp>
          <p:sp>
            <p:nvSpPr>
              <p:cNvPr id="392" name="Freeform: Shape 391">
                <a:extLst>
                  <a:ext uri="{FF2B5EF4-FFF2-40B4-BE49-F238E27FC236}">
                    <a16:creationId xmlns:a16="http://schemas.microsoft.com/office/drawing/2014/main" id="{21CDE83F-BD0D-BFF0-65F2-BC9AEAC8D83C}"/>
                  </a:ext>
                </a:extLst>
              </p:cNvPr>
              <p:cNvSpPr/>
              <p:nvPr/>
            </p:nvSpPr>
            <p:spPr>
              <a:xfrm>
                <a:off x="8206388" y="4564555"/>
                <a:ext cx="58884" cy="176742"/>
              </a:xfrm>
              <a:custGeom>
                <a:avLst/>
                <a:gdLst>
                  <a:gd name="connsiteX0" fmla="*/ 56209 w 58884"/>
                  <a:gd name="connsiteY0" fmla="*/ -163 h 176742"/>
                  <a:gd name="connsiteX1" fmla="*/ 58713 w 58884"/>
                  <a:gd name="connsiteY1" fmla="*/ 7022 h 176742"/>
                  <a:gd name="connsiteX2" fmla="*/ 26424 w 58884"/>
                  <a:gd name="connsiteY2" fmla="*/ 35019 h 176742"/>
                  <a:gd name="connsiteX3" fmla="*/ 15959 w 58884"/>
                  <a:gd name="connsiteY3" fmla="*/ 87314 h 176742"/>
                  <a:gd name="connsiteX4" fmla="*/ 26424 w 58884"/>
                  <a:gd name="connsiteY4" fmla="*/ 141070 h 176742"/>
                  <a:gd name="connsiteX5" fmla="*/ 58445 w 58884"/>
                  <a:gd name="connsiteY5" fmla="*/ 169394 h 176742"/>
                  <a:gd name="connsiteX6" fmla="*/ 56209 w 58884"/>
                  <a:gd name="connsiteY6" fmla="*/ 176580 h 176742"/>
                  <a:gd name="connsiteX7" fmla="*/ 14378 w 58884"/>
                  <a:gd name="connsiteY7" fmla="*/ 145692 h 176742"/>
                  <a:gd name="connsiteX8" fmla="*/ -171 w 58884"/>
                  <a:gd name="connsiteY8" fmla="*/ 88268 h 176742"/>
                  <a:gd name="connsiteX9" fmla="*/ 14408 w 58884"/>
                  <a:gd name="connsiteY9" fmla="*/ 30815 h 176742"/>
                  <a:gd name="connsiteX10" fmla="*/ 56209 w 58884"/>
                  <a:gd name="connsiteY10" fmla="*/ -163 h 1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84" h="176742">
                    <a:moveTo>
                      <a:pt x="56209" y="-163"/>
                    </a:moveTo>
                    <a:lnTo>
                      <a:pt x="58713" y="7022"/>
                    </a:lnTo>
                    <a:cubicBezTo>
                      <a:pt x="44193" y="11793"/>
                      <a:pt x="33430" y="21125"/>
                      <a:pt x="26424" y="35019"/>
                    </a:cubicBezTo>
                    <a:cubicBezTo>
                      <a:pt x="19447" y="48882"/>
                      <a:pt x="15959" y="66324"/>
                      <a:pt x="15959" y="87314"/>
                    </a:cubicBezTo>
                    <a:cubicBezTo>
                      <a:pt x="15959" y="109049"/>
                      <a:pt x="19447" y="126968"/>
                      <a:pt x="26424" y="141070"/>
                    </a:cubicBezTo>
                    <a:cubicBezTo>
                      <a:pt x="33430" y="155173"/>
                      <a:pt x="44074" y="164624"/>
                      <a:pt x="58445" y="169394"/>
                    </a:cubicBezTo>
                    <a:lnTo>
                      <a:pt x="56209" y="176580"/>
                    </a:lnTo>
                    <a:cubicBezTo>
                      <a:pt x="37991" y="171809"/>
                      <a:pt x="24068" y="161493"/>
                      <a:pt x="14378" y="145692"/>
                    </a:cubicBezTo>
                    <a:cubicBezTo>
                      <a:pt x="4688" y="129890"/>
                      <a:pt x="-171" y="110748"/>
                      <a:pt x="-171" y="88268"/>
                    </a:cubicBezTo>
                    <a:cubicBezTo>
                      <a:pt x="-171" y="65817"/>
                      <a:pt x="4688" y="46676"/>
                      <a:pt x="14408" y="30815"/>
                    </a:cubicBezTo>
                    <a:cubicBezTo>
                      <a:pt x="24128" y="14953"/>
                      <a:pt x="38051" y="4607"/>
                      <a:pt x="56209" y="-163"/>
                    </a:cubicBezTo>
                    <a:close/>
                  </a:path>
                </a:pathLst>
              </a:custGeom>
              <a:solidFill>
                <a:srgbClr val="000000"/>
              </a:solidFill>
              <a:ln w="2981" cap="flat">
                <a:noFill/>
                <a:prstDash val="solid"/>
                <a:miter/>
              </a:ln>
            </p:spPr>
            <p:txBody>
              <a:bodyPr rtlCol="0" anchor="ctr"/>
              <a:lstStyle/>
              <a:p>
                <a:endParaRPr lang="en-US"/>
              </a:p>
            </p:txBody>
          </p:sp>
          <p:sp>
            <p:nvSpPr>
              <p:cNvPr id="393" name="TextBox 392">
                <a:extLst>
                  <a:ext uri="{FF2B5EF4-FFF2-40B4-BE49-F238E27FC236}">
                    <a16:creationId xmlns:a16="http://schemas.microsoft.com/office/drawing/2014/main" id="{3CB387F5-B475-EB7C-D40F-E2742A0EF90F}"/>
                  </a:ext>
                </a:extLst>
              </p:cNvPr>
              <p:cNvSpPr txBox="1"/>
              <p:nvPr/>
            </p:nvSpPr>
            <p:spPr>
              <a:xfrm>
                <a:off x="8114948" y="4515466"/>
                <a:ext cx="242509" cy="288218"/>
              </a:xfrm>
              <a:prstGeom prst="rect">
                <a:avLst/>
              </a:prstGeom>
              <a:noFill/>
            </p:spPr>
            <p:txBody>
              <a:bodyPr wrap="none" rtlCol="0">
                <a:spAutoFit/>
              </a:bodyPr>
              <a:lstStyle/>
              <a:p>
                <a:pPr algn="l"/>
                <a:r>
                  <a:rPr lang="en-US" sz="1385" spc="0" baseline="0">
                    <a:ln/>
                    <a:solidFill>
                      <a:srgbClr val="000000">
                        <a:alpha val="0"/>
                      </a:srgbClr>
                    </a:solidFill>
                    <a:latin typeface="Arial"/>
                    <a:cs typeface="Arial"/>
                    <a:sym typeface="Arial"/>
                    <a:rtl val="0"/>
                  </a:rPr>
                  <a:t>(</a:t>
                </a:r>
              </a:p>
            </p:txBody>
          </p:sp>
          <p:sp>
            <p:nvSpPr>
              <p:cNvPr id="394" name="Freeform: Shape 393">
                <a:extLst>
                  <a:ext uri="{FF2B5EF4-FFF2-40B4-BE49-F238E27FC236}">
                    <a16:creationId xmlns:a16="http://schemas.microsoft.com/office/drawing/2014/main" id="{43B8228D-C77D-6953-0D3C-A8DE84D986A3}"/>
                  </a:ext>
                </a:extLst>
              </p:cNvPr>
              <p:cNvSpPr/>
              <p:nvPr/>
            </p:nvSpPr>
            <p:spPr>
              <a:xfrm>
                <a:off x="8270430" y="4605282"/>
                <a:ext cx="118990" cy="95407"/>
              </a:xfrm>
              <a:custGeom>
                <a:avLst/>
                <a:gdLst>
                  <a:gd name="connsiteX0" fmla="*/ 31611 w 118990"/>
                  <a:gd name="connsiteY0" fmla="*/ -163 h 95407"/>
                  <a:gd name="connsiteX1" fmla="*/ 43955 w 118990"/>
                  <a:gd name="connsiteY1" fmla="*/ 4160 h 95407"/>
                  <a:gd name="connsiteX2" fmla="*/ 48546 w 118990"/>
                  <a:gd name="connsiteY2" fmla="*/ 15579 h 95407"/>
                  <a:gd name="connsiteX3" fmla="*/ 48010 w 118990"/>
                  <a:gd name="connsiteY3" fmla="*/ 20051 h 95407"/>
                  <a:gd name="connsiteX4" fmla="*/ 48934 w 118990"/>
                  <a:gd name="connsiteY4" fmla="*/ 20797 h 95407"/>
                  <a:gd name="connsiteX5" fmla="*/ 65571 w 118990"/>
                  <a:gd name="connsiteY5" fmla="*/ 4846 h 95407"/>
                  <a:gd name="connsiteX6" fmla="*/ 83967 w 118990"/>
                  <a:gd name="connsiteY6" fmla="*/ -163 h 95407"/>
                  <a:gd name="connsiteX7" fmla="*/ 99023 w 118990"/>
                  <a:gd name="connsiteY7" fmla="*/ 5233 h 95407"/>
                  <a:gd name="connsiteX8" fmla="*/ 104449 w 118990"/>
                  <a:gd name="connsiteY8" fmla="*/ 19962 h 95407"/>
                  <a:gd name="connsiteX9" fmla="*/ 103853 w 118990"/>
                  <a:gd name="connsiteY9" fmla="*/ 27416 h 95407"/>
                  <a:gd name="connsiteX10" fmla="*/ 102422 w 118990"/>
                  <a:gd name="connsiteY10" fmla="*/ 35316 h 95407"/>
                  <a:gd name="connsiteX11" fmla="*/ 95058 w 118990"/>
                  <a:gd name="connsiteY11" fmla="*/ 64386 h 95407"/>
                  <a:gd name="connsiteX12" fmla="*/ 93477 w 118990"/>
                  <a:gd name="connsiteY12" fmla="*/ 75298 h 95407"/>
                  <a:gd name="connsiteX13" fmla="*/ 94670 w 118990"/>
                  <a:gd name="connsiteY13" fmla="*/ 80337 h 95407"/>
                  <a:gd name="connsiteX14" fmla="*/ 98129 w 118990"/>
                  <a:gd name="connsiteY14" fmla="*/ 81709 h 95407"/>
                  <a:gd name="connsiteX15" fmla="*/ 104181 w 118990"/>
                  <a:gd name="connsiteY15" fmla="*/ 79145 h 95407"/>
                  <a:gd name="connsiteX16" fmla="*/ 112112 w 118990"/>
                  <a:gd name="connsiteY16" fmla="*/ 71393 h 95407"/>
                  <a:gd name="connsiteX17" fmla="*/ 118820 w 118990"/>
                  <a:gd name="connsiteY17" fmla="*/ 78101 h 95407"/>
                  <a:gd name="connsiteX18" fmla="*/ 102452 w 118990"/>
                  <a:gd name="connsiteY18" fmla="*/ 91309 h 95407"/>
                  <a:gd name="connsiteX19" fmla="*/ 86560 w 118990"/>
                  <a:gd name="connsiteY19" fmla="*/ 95245 h 95407"/>
                  <a:gd name="connsiteX20" fmla="*/ 72130 w 118990"/>
                  <a:gd name="connsiteY20" fmla="*/ 90325 h 95407"/>
                  <a:gd name="connsiteX21" fmla="*/ 67568 w 118990"/>
                  <a:gd name="connsiteY21" fmla="*/ 75954 h 95407"/>
                  <a:gd name="connsiteX22" fmla="*/ 70251 w 118990"/>
                  <a:gd name="connsiteY22" fmla="*/ 58513 h 95407"/>
                  <a:gd name="connsiteX23" fmla="*/ 74366 w 118990"/>
                  <a:gd name="connsiteY23" fmla="*/ 43069 h 95407"/>
                  <a:gd name="connsiteX24" fmla="*/ 77079 w 118990"/>
                  <a:gd name="connsiteY24" fmla="*/ 31262 h 95407"/>
                  <a:gd name="connsiteX25" fmla="*/ 78183 w 118990"/>
                  <a:gd name="connsiteY25" fmla="*/ 21721 h 95407"/>
                  <a:gd name="connsiteX26" fmla="*/ 76423 w 118990"/>
                  <a:gd name="connsiteY26" fmla="*/ 15490 h 95407"/>
                  <a:gd name="connsiteX27" fmla="*/ 71385 w 118990"/>
                  <a:gd name="connsiteY27" fmla="*/ 13432 h 95407"/>
                  <a:gd name="connsiteX28" fmla="*/ 60950 w 118990"/>
                  <a:gd name="connsiteY28" fmla="*/ 18829 h 95407"/>
                  <a:gd name="connsiteX29" fmla="*/ 51528 w 118990"/>
                  <a:gd name="connsiteY29" fmla="*/ 30248 h 95407"/>
                  <a:gd name="connsiteX30" fmla="*/ 45953 w 118990"/>
                  <a:gd name="connsiteY30" fmla="*/ 45931 h 95407"/>
                  <a:gd name="connsiteX31" fmla="*/ 35517 w 118990"/>
                  <a:gd name="connsiteY31" fmla="*/ 93754 h 95407"/>
                  <a:gd name="connsiteX32" fmla="*/ 8773 w 118990"/>
                  <a:gd name="connsiteY32" fmla="*/ 93754 h 95407"/>
                  <a:gd name="connsiteX33" fmla="*/ 23770 w 118990"/>
                  <a:gd name="connsiteY33" fmla="*/ 28996 h 95407"/>
                  <a:gd name="connsiteX34" fmla="*/ 25172 w 118990"/>
                  <a:gd name="connsiteY34" fmla="*/ 19753 h 95407"/>
                  <a:gd name="connsiteX35" fmla="*/ 24158 w 118990"/>
                  <a:gd name="connsiteY35" fmla="*/ 15013 h 95407"/>
                  <a:gd name="connsiteX36" fmla="*/ 20610 w 118990"/>
                  <a:gd name="connsiteY36" fmla="*/ 13343 h 95407"/>
                  <a:gd name="connsiteX37" fmla="*/ 14348 w 118990"/>
                  <a:gd name="connsiteY37" fmla="*/ 15937 h 95407"/>
                  <a:gd name="connsiteX38" fmla="*/ 6537 w 118990"/>
                  <a:gd name="connsiteY38" fmla="*/ 23689 h 95407"/>
                  <a:gd name="connsiteX39" fmla="*/ -171 w 118990"/>
                  <a:gd name="connsiteY39" fmla="*/ 16981 h 95407"/>
                  <a:gd name="connsiteX40" fmla="*/ 16376 w 118990"/>
                  <a:gd name="connsiteY40" fmla="*/ 3653 h 95407"/>
                  <a:gd name="connsiteX41" fmla="*/ 31611 w 118990"/>
                  <a:gd name="connsiteY41" fmla="*/ -163 h 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990" h="95407">
                    <a:moveTo>
                      <a:pt x="31611" y="-163"/>
                    </a:moveTo>
                    <a:cubicBezTo>
                      <a:pt x="36769" y="-163"/>
                      <a:pt x="40884" y="1268"/>
                      <a:pt x="43955" y="4160"/>
                    </a:cubicBezTo>
                    <a:cubicBezTo>
                      <a:pt x="47025" y="7052"/>
                      <a:pt x="48546" y="10839"/>
                      <a:pt x="48546" y="15579"/>
                    </a:cubicBezTo>
                    <a:cubicBezTo>
                      <a:pt x="48546" y="17129"/>
                      <a:pt x="48368" y="18620"/>
                      <a:pt x="48010" y="20051"/>
                    </a:cubicBezTo>
                    <a:lnTo>
                      <a:pt x="48934" y="20797"/>
                    </a:lnTo>
                    <a:cubicBezTo>
                      <a:pt x="54778" y="13522"/>
                      <a:pt x="60324" y="8215"/>
                      <a:pt x="65571" y="4846"/>
                    </a:cubicBezTo>
                    <a:cubicBezTo>
                      <a:pt x="70818" y="1506"/>
                      <a:pt x="76930" y="-163"/>
                      <a:pt x="83967" y="-163"/>
                    </a:cubicBezTo>
                    <a:cubicBezTo>
                      <a:pt x="90347" y="-163"/>
                      <a:pt x="95386" y="1626"/>
                      <a:pt x="99023" y="5233"/>
                    </a:cubicBezTo>
                    <a:cubicBezTo>
                      <a:pt x="102631" y="8841"/>
                      <a:pt x="104449" y="13730"/>
                      <a:pt x="104449" y="19962"/>
                    </a:cubicBezTo>
                    <a:cubicBezTo>
                      <a:pt x="104449" y="21930"/>
                      <a:pt x="104271" y="24434"/>
                      <a:pt x="103853" y="27416"/>
                    </a:cubicBezTo>
                    <a:cubicBezTo>
                      <a:pt x="103436" y="30397"/>
                      <a:pt x="102958" y="33021"/>
                      <a:pt x="102422" y="35316"/>
                    </a:cubicBezTo>
                    <a:lnTo>
                      <a:pt x="95058" y="64386"/>
                    </a:lnTo>
                    <a:cubicBezTo>
                      <a:pt x="93984" y="68560"/>
                      <a:pt x="93477" y="72198"/>
                      <a:pt x="93477" y="75298"/>
                    </a:cubicBezTo>
                    <a:cubicBezTo>
                      <a:pt x="93477" y="77713"/>
                      <a:pt x="93865" y="79383"/>
                      <a:pt x="94670" y="80337"/>
                    </a:cubicBezTo>
                    <a:cubicBezTo>
                      <a:pt x="95475" y="81261"/>
                      <a:pt x="96638" y="81709"/>
                      <a:pt x="98129" y="81709"/>
                    </a:cubicBezTo>
                    <a:cubicBezTo>
                      <a:pt x="99917" y="81709"/>
                      <a:pt x="101945" y="80874"/>
                      <a:pt x="104181" y="79145"/>
                    </a:cubicBezTo>
                    <a:cubicBezTo>
                      <a:pt x="106417" y="77445"/>
                      <a:pt x="109070" y="74851"/>
                      <a:pt x="112112" y="71393"/>
                    </a:cubicBezTo>
                    <a:lnTo>
                      <a:pt x="118820" y="78101"/>
                    </a:lnTo>
                    <a:cubicBezTo>
                      <a:pt x="112708" y="84302"/>
                      <a:pt x="107282" y="88715"/>
                      <a:pt x="102452" y="91309"/>
                    </a:cubicBezTo>
                    <a:cubicBezTo>
                      <a:pt x="97652" y="93933"/>
                      <a:pt x="92345" y="95245"/>
                      <a:pt x="86560" y="95245"/>
                    </a:cubicBezTo>
                    <a:cubicBezTo>
                      <a:pt x="80001" y="95245"/>
                      <a:pt x="75171" y="93605"/>
                      <a:pt x="72130" y="90325"/>
                    </a:cubicBezTo>
                    <a:cubicBezTo>
                      <a:pt x="69089" y="87075"/>
                      <a:pt x="67568" y="82275"/>
                      <a:pt x="67568" y="75954"/>
                    </a:cubicBezTo>
                    <a:cubicBezTo>
                      <a:pt x="67568" y="71423"/>
                      <a:pt x="68463" y="65608"/>
                      <a:pt x="70251" y="58513"/>
                    </a:cubicBezTo>
                    <a:lnTo>
                      <a:pt x="74366" y="43069"/>
                    </a:lnTo>
                    <a:cubicBezTo>
                      <a:pt x="75409" y="39073"/>
                      <a:pt x="76334" y="35138"/>
                      <a:pt x="77079" y="31262"/>
                    </a:cubicBezTo>
                    <a:cubicBezTo>
                      <a:pt x="77825" y="27386"/>
                      <a:pt x="78183" y="24196"/>
                      <a:pt x="78183" y="21721"/>
                    </a:cubicBezTo>
                    <a:cubicBezTo>
                      <a:pt x="78183" y="18918"/>
                      <a:pt x="77586" y="16831"/>
                      <a:pt x="76423" y="15490"/>
                    </a:cubicBezTo>
                    <a:cubicBezTo>
                      <a:pt x="75231" y="14118"/>
                      <a:pt x="73561" y="13432"/>
                      <a:pt x="71385" y="13432"/>
                    </a:cubicBezTo>
                    <a:cubicBezTo>
                      <a:pt x="68344" y="13432"/>
                      <a:pt x="64855" y="15221"/>
                      <a:pt x="60950" y="18829"/>
                    </a:cubicBezTo>
                    <a:cubicBezTo>
                      <a:pt x="57044" y="22437"/>
                      <a:pt x="53913" y="26223"/>
                      <a:pt x="51528" y="30248"/>
                    </a:cubicBezTo>
                    <a:cubicBezTo>
                      <a:pt x="49173" y="34243"/>
                      <a:pt x="47324" y="39491"/>
                      <a:pt x="45953" y="45931"/>
                    </a:cubicBezTo>
                    <a:lnTo>
                      <a:pt x="35517" y="93754"/>
                    </a:lnTo>
                    <a:lnTo>
                      <a:pt x="8773" y="93754"/>
                    </a:lnTo>
                    <a:lnTo>
                      <a:pt x="23770" y="28996"/>
                    </a:lnTo>
                    <a:cubicBezTo>
                      <a:pt x="24694" y="24941"/>
                      <a:pt x="25172" y="21870"/>
                      <a:pt x="25172" y="19753"/>
                    </a:cubicBezTo>
                    <a:cubicBezTo>
                      <a:pt x="25172" y="17726"/>
                      <a:pt x="24843" y="16116"/>
                      <a:pt x="24158" y="15013"/>
                    </a:cubicBezTo>
                    <a:cubicBezTo>
                      <a:pt x="23472" y="13880"/>
                      <a:pt x="22280" y="13343"/>
                      <a:pt x="20610" y="13343"/>
                    </a:cubicBezTo>
                    <a:cubicBezTo>
                      <a:pt x="18671" y="13343"/>
                      <a:pt x="16585" y="14208"/>
                      <a:pt x="14348" y="15937"/>
                    </a:cubicBezTo>
                    <a:cubicBezTo>
                      <a:pt x="12112" y="17666"/>
                      <a:pt x="9519" y="20260"/>
                      <a:pt x="6537" y="23689"/>
                    </a:cubicBezTo>
                    <a:lnTo>
                      <a:pt x="-171" y="16981"/>
                    </a:lnTo>
                    <a:cubicBezTo>
                      <a:pt x="6030" y="10630"/>
                      <a:pt x="11546" y="6188"/>
                      <a:pt x="16376" y="3653"/>
                    </a:cubicBezTo>
                    <a:cubicBezTo>
                      <a:pt x="21176" y="1089"/>
                      <a:pt x="26245" y="-163"/>
                      <a:pt x="31611" y="-163"/>
                    </a:cubicBezTo>
                    <a:close/>
                  </a:path>
                </a:pathLst>
              </a:custGeom>
              <a:solidFill>
                <a:srgbClr val="000000"/>
              </a:solidFill>
              <a:ln w="2981" cap="flat">
                <a:noFill/>
                <a:prstDash val="solid"/>
                <a:miter/>
              </a:ln>
            </p:spPr>
            <p:txBody>
              <a:bodyPr rtlCol="0" anchor="ctr"/>
              <a:lstStyle/>
              <a:p>
                <a:endParaRPr lang="en-US"/>
              </a:p>
            </p:txBody>
          </p:sp>
          <p:sp>
            <p:nvSpPr>
              <p:cNvPr id="395" name="TextBox 394">
                <a:extLst>
                  <a:ext uri="{FF2B5EF4-FFF2-40B4-BE49-F238E27FC236}">
                    <a16:creationId xmlns:a16="http://schemas.microsoft.com/office/drawing/2014/main" id="{D0F0F02F-616A-7856-1416-855750BED5A3}"/>
                  </a:ext>
                </a:extLst>
              </p:cNvPr>
              <p:cNvSpPr txBox="1"/>
              <p:nvPr/>
            </p:nvSpPr>
            <p:spPr>
              <a:xfrm>
                <a:off x="8178990" y="4553599"/>
                <a:ext cx="245491"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𝒏</a:t>
                </a:r>
              </a:p>
            </p:txBody>
          </p:sp>
          <p:sp>
            <p:nvSpPr>
              <p:cNvPr id="396" name="Freeform: Shape 395">
                <a:extLst>
                  <a:ext uri="{FF2B5EF4-FFF2-40B4-BE49-F238E27FC236}">
                    <a16:creationId xmlns:a16="http://schemas.microsoft.com/office/drawing/2014/main" id="{E8835CC2-93A8-02E4-EEBB-0D8728614DB7}"/>
                  </a:ext>
                </a:extLst>
              </p:cNvPr>
              <p:cNvSpPr/>
              <p:nvPr/>
            </p:nvSpPr>
            <p:spPr>
              <a:xfrm>
                <a:off x="8402391" y="4643714"/>
                <a:ext cx="63177" cy="94483"/>
              </a:xfrm>
              <a:custGeom>
                <a:avLst/>
                <a:gdLst>
                  <a:gd name="connsiteX0" fmla="*/ 35547 w 63177"/>
                  <a:gd name="connsiteY0" fmla="*/ -163 h 94483"/>
                  <a:gd name="connsiteX1" fmla="*/ 44313 w 63177"/>
                  <a:gd name="connsiteY1" fmla="*/ -163 h 94483"/>
                  <a:gd name="connsiteX2" fmla="*/ 43896 w 63177"/>
                  <a:gd name="connsiteY2" fmla="*/ 18024 h 94483"/>
                  <a:gd name="connsiteX3" fmla="*/ 43896 w 63177"/>
                  <a:gd name="connsiteY3" fmla="*/ 75239 h 94483"/>
                  <a:gd name="connsiteX4" fmla="*/ 44342 w 63177"/>
                  <a:gd name="connsiteY4" fmla="*/ 81231 h 94483"/>
                  <a:gd name="connsiteX5" fmla="*/ 45923 w 63177"/>
                  <a:gd name="connsiteY5" fmla="*/ 84511 h 94483"/>
                  <a:gd name="connsiteX6" fmla="*/ 49173 w 63177"/>
                  <a:gd name="connsiteY6" fmla="*/ 86479 h 94483"/>
                  <a:gd name="connsiteX7" fmla="*/ 54509 w 63177"/>
                  <a:gd name="connsiteY7" fmla="*/ 87582 h 94483"/>
                  <a:gd name="connsiteX8" fmla="*/ 63007 w 63177"/>
                  <a:gd name="connsiteY8" fmla="*/ 88089 h 94483"/>
                  <a:gd name="connsiteX9" fmla="*/ 63007 w 63177"/>
                  <a:gd name="connsiteY9" fmla="*/ 94320 h 94483"/>
                  <a:gd name="connsiteX10" fmla="*/ 3943 w 63177"/>
                  <a:gd name="connsiteY10" fmla="*/ 94320 h 94483"/>
                  <a:gd name="connsiteX11" fmla="*/ 3943 w 63177"/>
                  <a:gd name="connsiteY11" fmla="*/ 88089 h 94483"/>
                  <a:gd name="connsiteX12" fmla="*/ 14796 w 63177"/>
                  <a:gd name="connsiteY12" fmla="*/ 87165 h 94483"/>
                  <a:gd name="connsiteX13" fmla="*/ 19745 w 63177"/>
                  <a:gd name="connsiteY13" fmla="*/ 85435 h 94483"/>
                  <a:gd name="connsiteX14" fmla="*/ 22250 w 63177"/>
                  <a:gd name="connsiteY14" fmla="*/ 82156 h 94483"/>
                  <a:gd name="connsiteX15" fmla="*/ 23025 w 63177"/>
                  <a:gd name="connsiteY15" fmla="*/ 75239 h 94483"/>
                  <a:gd name="connsiteX16" fmla="*/ 23025 w 63177"/>
                  <a:gd name="connsiteY16" fmla="*/ 25776 h 94483"/>
                  <a:gd name="connsiteX17" fmla="*/ 21981 w 63177"/>
                  <a:gd name="connsiteY17" fmla="*/ 21721 h 94483"/>
                  <a:gd name="connsiteX18" fmla="*/ 19059 w 63177"/>
                  <a:gd name="connsiteY18" fmla="*/ 20499 h 94483"/>
                  <a:gd name="connsiteX19" fmla="*/ 14229 w 63177"/>
                  <a:gd name="connsiteY19" fmla="*/ 22079 h 94483"/>
                  <a:gd name="connsiteX20" fmla="*/ 4003 w 63177"/>
                  <a:gd name="connsiteY20" fmla="*/ 28489 h 94483"/>
                  <a:gd name="connsiteX21" fmla="*/ -171 w 63177"/>
                  <a:gd name="connsiteY21" fmla="*/ 21244 h 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177" h="94483">
                    <a:moveTo>
                      <a:pt x="35547" y="-163"/>
                    </a:moveTo>
                    <a:lnTo>
                      <a:pt x="44313" y="-163"/>
                    </a:lnTo>
                    <a:cubicBezTo>
                      <a:pt x="44044" y="4220"/>
                      <a:pt x="43896" y="10272"/>
                      <a:pt x="43896" y="18024"/>
                    </a:cubicBezTo>
                    <a:lnTo>
                      <a:pt x="43896" y="75239"/>
                    </a:lnTo>
                    <a:cubicBezTo>
                      <a:pt x="43896" y="77892"/>
                      <a:pt x="44044" y="79860"/>
                      <a:pt x="44342" y="81231"/>
                    </a:cubicBezTo>
                    <a:cubicBezTo>
                      <a:pt x="44641" y="82573"/>
                      <a:pt x="45177" y="83647"/>
                      <a:pt x="45923" y="84511"/>
                    </a:cubicBezTo>
                    <a:cubicBezTo>
                      <a:pt x="46668" y="85346"/>
                      <a:pt x="47771" y="86002"/>
                      <a:pt x="49173" y="86479"/>
                    </a:cubicBezTo>
                    <a:cubicBezTo>
                      <a:pt x="50574" y="86956"/>
                      <a:pt x="52362" y="87344"/>
                      <a:pt x="54509" y="87582"/>
                    </a:cubicBezTo>
                    <a:cubicBezTo>
                      <a:pt x="56656" y="87820"/>
                      <a:pt x="59489" y="87999"/>
                      <a:pt x="63007" y="88089"/>
                    </a:cubicBezTo>
                    <a:lnTo>
                      <a:pt x="63007" y="94320"/>
                    </a:lnTo>
                    <a:lnTo>
                      <a:pt x="3943" y="94320"/>
                    </a:lnTo>
                    <a:lnTo>
                      <a:pt x="3943" y="88089"/>
                    </a:lnTo>
                    <a:cubicBezTo>
                      <a:pt x="9011" y="87880"/>
                      <a:pt x="12620" y="87552"/>
                      <a:pt x="14796" y="87165"/>
                    </a:cubicBezTo>
                    <a:cubicBezTo>
                      <a:pt x="16943" y="86777"/>
                      <a:pt x="18613" y="86211"/>
                      <a:pt x="19745" y="85435"/>
                    </a:cubicBezTo>
                    <a:cubicBezTo>
                      <a:pt x="20878" y="84660"/>
                      <a:pt x="21713" y="83557"/>
                      <a:pt x="22250" y="82156"/>
                    </a:cubicBezTo>
                    <a:cubicBezTo>
                      <a:pt x="22786" y="80725"/>
                      <a:pt x="23025" y="78429"/>
                      <a:pt x="23025" y="75239"/>
                    </a:cubicBezTo>
                    <a:lnTo>
                      <a:pt x="23025" y="25776"/>
                    </a:lnTo>
                    <a:cubicBezTo>
                      <a:pt x="23025" y="23897"/>
                      <a:pt x="22667" y="22556"/>
                      <a:pt x="21981" y="21721"/>
                    </a:cubicBezTo>
                    <a:cubicBezTo>
                      <a:pt x="21266" y="20916"/>
                      <a:pt x="20311" y="20499"/>
                      <a:pt x="19059" y="20499"/>
                    </a:cubicBezTo>
                    <a:cubicBezTo>
                      <a:pt x="17926" y="20499"/>
                      <a:pt x="16317" y="21006"/>
                      <a:pt x="14229" y="22079"/>
                    </a:cubicBezTo>
                    <a:cubicBezTo>
                      <a:pt x="12172" y="23122"/>
                      <a:pt x="8744" y="25269"/>
                      <a:pt x="4003" y="28489"/>
                    </a:cubicBezTo>
                    <a:lnTo>
                      <a:pt x="-171" y="21244"/>
                    </a:lnTo>
                    <a:close/>
                  </a:path>
                </a:pathLst>
              </a:custGeom>
              <a:solidFill>
                <a:srgbClr val="000000"/>
              </a:solidFill>
              <a:ln w="2981" cap="flat">
                <a:noFill/>
                <a:prstDash val="solid"/>
                <a:miter/>
              </a:ln>
            </p:spPr>
            <p:txBody>
              <a:bodyPr rtlCol="0" anchor="ctr"/>
              <a:lstStyle/>
              <a:p>
                <a:endParaRPr lang="en-US"/>
              </a:p>
            </p:txBody>
          </p:sp>
          <p:sp>
            <p:nvSpPr>
              <p:cNvPr id="397" name="TextBox 396">
                <a:extLst>
                  <a:ext uri="{FF2B5EF4-FFF2-40B4-BE49-F238E27FC236}">
                    <a16:creationId xmlns:a16="http://schemas.microsoft.com/office/drawing/2014/main" id="{C4978BBB-32B0-CA1A-7368-EA8B24E4D1C2}"/>
                  </a:ext>
                </a:extLst>
              </p:cNvPr>
              <p:cNvSpPr txBox="1"/>
              <p:nvPr/>
            </p:nvSpPr>
            <p:spPr>
              <a:xfrm>
                <a:off x="8310951" y="4591225"/>
                <a:ext cx="239528"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𝟏</a:t>
                </a:r>
              </a:p>
            </p:txBody>
          </p:sp>
          <p:sp>
            <p:nvSpPr>
              <p:cNvPr id="398" name="Freeform: Shape 397">
                <a:extLst>
                  <a:ext uri="{FF2B5EF4-FFF2-40B4-BE49-F238E27FC236}">
                    <a16:creationId xmlns:a16="http://schemas.microsoft.com/office/drawing/2014/main" id="{5F92D658-5FC6-3D9F-93C1-F2A3A8DA8DAD}"/>
                  </a:ext>
                </a:extLst>
              </p:cNvPr>
              <p:cNvSpPr/>
              <p:nvPr/>
            </p:nvSpPr>
            <p:spPr>
              <a:xfrm>
                <a:off x="8485038" y="4677583"/>
                <a:ext cx="27846" cy="47316"/>
              </a:xfrm>
              <a:custGeom>
                <a:avLst/>
                <a:gdLst>
                  <a:gd name="connsiteX0" fmla="*/ 10085 w 27846"/>
                  <a:gd name="connsiteY0" fmla="*/ -163 h 47316"/>
                  <a:gd name="connsiteX1" fmla="*/ 26394 w 27846"/>
                  <a:gd name="connsiteY1" fmla="*/ -163 h 47316"/>
                  <a:gd name="connsiteX2" fmla="*/ 27676 w 27846"/>
                  <a:gd name="connsiteY2" fmla="*/ 12687 h 47316"/>
                  <a:gd name="connsiteX3" fmla="*/ 25440 w 27846"/>
                  <a:gd name="connsiteY3" fmla="*/ 24613 h 47316"/>
                  <a:gd name="connsiteX4" fmla="*/ 18314 w 27846"/>
                  <a:gd name="connsiteY4" fmla="*/ 35376 h 47316"/>
                  <a:gd name="connsiteX5" fmla="*/ 4868 w 27846"/>
                  <a:gd name="connsiteY5" fmla="*/ 47153 h 47316"/>
                  <a:gd name="connsiteX6" fmla="*/ -171 w 27846"/>
                  <a:gd name="connsiteY6" fmla="*/ 41458 h 47316"/>
                  <a:gd name="connsiteX7" fmla="*/ 6716 w 27846"/>
                  <a:gd name="connsiteY7" fmla="*/ 33409 h 47316"/>
                  <a:gd name="connsiteX8" fmla="*/ 9787 w 27846"/>
                  <a:gd name="connsiteY8" fmla="*/ 25269 h 47316"/>
                  <a:gd name="connsiteX9" fmla="*/ 10741 w 27846"/>
                  <a:gd name="connsiteY9" fmla="*/ 13790 h 47316"/>
                  <a:gd name="connsiteX10" fmla="*/ 10085 w 27846"/>
                  <a:gd name="connsiteY10" fmla="*/ -163 h 4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6" h="47316">
                    <a:moveTo>
                      <a:pt x="10085" y="-163"/>
                    </a:moveTo>
                    <a:lnTo>
                      <a:pt x="26394" y="-163"/>
                    </a:lnTo>
                    <a:cubicBezTo>
                      <a:pt x="27259" y="4160"/>
                      <a:pt x="27676" y="8454"/>
                      <a:pt x="27676" y="12687"/>
                    </a:cubicBezTo>
                    <a:cubicBezTo>
                      <a:pt x="27676" y="17040"/>
                      <a:pt x="26930" y="21006"/>
                      <a:pt x="25440" y="24613"/>
                    </a:cubicBezTo>
                    <a:cubicBezTo>
                      <a:pt x="23949" y="28221"/>
                      <a:pt x="21594" y="31798"/>
                      <a:pt x="18314" y="35376"/>
                    </a:cubicBezTo>
                    <a:cubicBezTo>
                      <a:pt x="15064" y="38924"/>
                      <a:pt x="10592" y="42860"/>
                      <a:pt x="4868" y="47153"/>
                    </a:cubicBezTo>
                    <a:lnTo>
                      <a:pt x="-171" y="41458"/>
                    </a:lnTo>
                    <a:cubicBezTo>
                      <a:pt x="2990" y="38477"/>
                      <a:pt x="5285" y="35794"/>
                      <a:pt x="6716" y="33409"/>
                    </a:cubicBezTo>
                    <a:cubicBezTo>
                      <a:pt x="8147" y="31023"/>
                      <a:pt x="9191" y="28310"/>
                      <a:pt x="9787" y="25269"/>
                    </a:cubicBezTo>
                    <a:cubicBezTo>
                      <a:pt x="10413" y="22228"/>
                      <a:pt x="10741" y="18382"/>
                      <a:pt x="10741" y="13790"/>
                    </a:cubicBezTo>
                    <a:cubicBezTo>
                      <a:pt x="10741" y="9080"/>
                      <a:pt x="10503" y="4428"/>
                      <a:pt x="10085" y="-163"/>
                    </a:cubicBezTo>
                    <a:close/>
                  </a:path>
                </a:pathLst>
              </a:custGeom>
              <a:solidFill>
                <a:srgbClr val="000000"/>
              </a:solidFill>
              <a:ln w="2981" cap="flat">
                <a:noFill/>
                <a:prstDash val="solid"/>
                <a:miter/>
              </a:ln>
            </p:spPr>
            <p:txBody>
              <a:bodyPr rtlCol="0" anchor="ctr"/>
              <a:lstStyle/>
              <a:p>
                <a:endParaRPr lang="en-US"/>
              </a:p>
            </p:txBody>
          </p:sp>
          <p:sp>
            <p:nvSpPr>
              <p:cNvPr id="399" name="TextBox 398">
                <a:extLst>
                  <a:ext uri="{FF2B5EF4-FFF2-40B4-BE49-F238E27FC236}">
                    <a16:creationId xmlns:a16="http://schemas.microsoft.com/office/drawing/2014/main" id="{5CA0273E-C3E0-35E4-0F4A-70984721B13C}"/>
                  </a:ext>
                </a:extLst>
              </p:cNvPr>
              <p:cNvSpPr txBox="1"/>
              <p:nvPr/>
            </p:nvSpPr>
            <p:spPr>
              <a:xfrm>
                <a:off x="8393598" y="4631535"/>
                <a:ext cx="194805" cy="142125"/>
              </a:xfrm>
              <a:prstGeom prst="rect">
                <a:avLst/>
              </a:prstGeom>
              <a:noFill/>
            </p:spPr>
            <p:txBody>
              <a:bodyPr wrap="none" rtlCol="0">
                <a:spAutoFit/>
              </a:bodyPr>
              <a:lstStyle/>
              <a:p>
                <a:pPr algn="l"/>
                <a:r>
                  <a:rPr lang="en-US" sz="376" spc="0" baseline="0">
                    <a:ln/>
                    <a:solidFill>
                      <a:srgbClr val="000000">
                        <a:alpha val="0"/>
                      </a:srgbClr>
                    </a:solidFill>
                    <a:latin typeface="Arial"/>
                    <a:cs typeface="Arial"/>
                    <a:sym typeface="Arial"/>
                    <a:rtl val="0"/>
                  </a:rPr>
                  <a:t>,</a:t>
                </a:r>
              </a:p>
            </p:txBody>
          </p:sp>
          <p:sp>
            <p:nvSpPr>
              <p:cNvPr id="400" name="Freeform: Shape 399">
                <a:extLst>
                  <a:ext uri="{FF2B5EF4-FFF2-40B4-BE49-F238E27FC236}">
                    <a16:creationId xmlns:a16="http://schemas.microsoft.com/office/drawing/2014/main" id="{089FE7B9-4E72-C3FB-DC29-CBA9D5157BB5}"/>
                  </a:ext>
                </a:extLst>
              </p:cNvPr>
              <p:cNvSpPr/>
              <p:nvPr/>
            </p:nvSpPr>
            <p:spPr>
              <a:xfrm>
                <a:off x="8556235" y="4605282"/>
                <a:ext cx="118991" cy="95407"/>
              </a:xfrm>
              <a:custGeom>
                <a:avLst/>
                <a:gdLst>
                  <a:gd name="connsiteX0" fmla="*/ 31612 w 118991"/>
                  <a:gd name="connsiteY0" fmla="*/ -163 h 95407"/>
                  <a:gd name="connsiteX1" fmla="*/ 43955 w 118991"/>
                  <a:gd name="connsiteY1" fmla="*/ 4160 h 95407"/>
                  <a:gd name="connsiteX2" fmla="*/ 48547 w 118991"/>
                  <a:gd name="connsiteY2" fmla="*/ 15579 h 95407"/>
                  <a:gd name="connsiteX3" fmla="*/ 48010 w 118991"/>
                  <a:gd name="connsiteY3" fmla="*/ 20051 h 95407"/>
                  <a:gd name="connsiteX4" fmla="*/ 48934 w 118991"/>
                  <a:gd name="connsiteY4" fmla="*/ 20797 h 95407"/>
                  <a:gd name="connsiteX5" fmla="*/ 65571 w 118991"/>
                  <a:gd name="connsiteY5" fmla="*/ 4846 h 95407"/>
                  <a:gd name="connsiteX6" fmla="*/ 83967 w 118991"/>
                  <a:gd name="connsiteY6" fmla="*/ -163 h 95407"/>
                  <a:gd name="connsiteX7" fmla="*/ 99023 w 118991"/>
                  <a:gd name="connsiteY7" fmla="*/ 5233 h 95407"/>
                  <a:gd name="connsiteX8" fmla="*/ 104450 w 118991"/>
                  <a:gd name="connsiteY8" fmla="*/ 19962 h 95407"/>
                  <a:gd name="connsiteX9" fmla="*/ 103854 w 118991"/>
                  <a:gd name="connsiteY9" fmla="*/ 27416 h 95407"/>
                  <a:gd name="connsiteX10" fmla="*/ 102423 w 118991"/>
                  <a:gd name="connsiteY10" fmla="*/ 35316 h 95407"/>
                  <a:gd name="connsiteX11" fmla="*/ 95058 w 118991"/>
                  <a:gd name="connsiteY11" fmla="*/ 64386 h 95407"/>
                  <a:gd name="connsiteX12" fmla="*/ 93478 w 118991"/>
                  <a:gd name="connsiteY12" fmla="*/ 75298 h 95407"/>
                  <a:gd name="connsiteX13" fmla="*/ 94670 w 118991"/>
                  <a:gd name="connsiteY13" fmla="*/ 80337 h 95407"/>
                  <a:gd name="connsiteX14" fmla="*/ 98129 w 118991"/>
                  <a:gd name="connsiteY14" fmla="*/ 81709 h 95407"/>
                  <a:gd name="connsiteX15" fmla="*/ 104181 w 118991"/>
                  <a:gd name="connsiteY15" fmla="*/ 79145 h 95407"/>
                  <a:gd name="connsiteX16" fmla="*/ 112112 w 118991"/>
                  <a:gd name="connsiteY16" fmla="*/ 71393 h 95407"/>
                  <a:gd name="connsiteX17" fmla="*/ 118821 w 118991"/>
                  <a:gd name="connsiteY17" fmla="*/ 78101 h 95407"/>
                  <a:gd name="connsiteX18" fmla="*/ 102452 w 118991"/>
                  <a:gd name="connsiteY18" fmla="*/ 91309 h 95407"/>
                  <a:gd name="connsiteX19" fmla="*/ 86561 w 118991"/>
                  <a:gd name="connsiteY19" fmla="*/ 95245 h 95407"/>
                  <a:gd name="connsiteX20" fmla="*/ 72130 w 118991"/>
                  <a:gd name="connsiteY20" fmla="*/ 90325 h 95407"/>
                  <a:gd name="connsiteX21" fmla="*/ 67568 w 118991"/>
                  <a:gd name="connsiteY21" fmla="*/ 75954 h 95407"/>
                  <a:gd name="connsiteX22" fmla="*/ 70252 w 118991"/>
                  <a:gd name="connsiteY22" fmla="*/ 58513 h 95407"/>
                  <a:gd name="connsiteX23" fmla="*/ 74366 w 118991"/>
                  <a:gd name="connsiteY23" fmla="*/ 43069 h 95407"/>
                  <a:gd name="connsiteX24" fmla="*/ 77080 w 118991"/>
                  <a:gd name="connsiteY24" fmla="*/ 31262 h 95407"/>
                  <a:gd name="connsiteX25" fmla="*/ 78183 w 118991"/>
                  <a:gd name="connsiteY25" fmla="*/ 21721 h 95407"/>
                  <a:gd name="connsiteX26" fmla="*/ 76424 w 118991"/>
                  <a:gd name="connsiteY26" fmla="*/ 15490 h 95407"/>
                  <a:gd name="connsiteX27" fmla="*/ 71385 w 118991"/>
                  <a:gd name="connsiteY27" fmla="*/ 13432 h 95407"/>
                  <a:gd name="connsiteX28" fmla="*/ 60950 w 118991"/>
                  <a:gd name="connsiteY28" fmla="*/ 18829 h 95407"/>
                  <a:gd name="connsiteX29" fmla="*/ 51528 w 118991"/>
                  <a:gd name="connsiteY29" fmla="*/ 30248 h 95407"/>
                  <a:gd name="connsiteX30" fmla="*/ 45953 w 118991"/>
                  <a:gd name="connsiteY30" fmla="*/ 45931 h 95407"/>
                  <a:gd name="connsiteX31" fmla="*/ 35517 w 118991"/>
                  <a:gd name="connsiteY31" fmla="*/ 93754 h 95407"/>
                  <a:gd name="connsiteX32" fmla="*/ 8773 w 118991"/>
                  <a:gd name="connsiteY32" fmla="*/ 93754 h 95407"/>
                  <a:gd name="connsiteX33" fmla="*/ 23770 w 118991"/>
                  <a:gd name="connsiteY33" fmla="*/ 28996 h 95407"/>
                  <a:gd name="connsiteX34" fmla="*/ 25172 w 118991"/>
                  <a:gd name="connsiteY34" fmla="*/ 19753 h 95407"/>
                  <a:gd name="connsiteX35" fmla="*/ 24158 w 118991"/>
                  <a:gd name="connsiteY35" fmla="*/ 15013 h 95407"/>
                  <a:gd name="connsiteX36" fmla="*/ 20610 w 118991"/>
                  <a:gd name="connsiteY36" fmla="*/ 13343 h 95407"/>
                  <a:gd name="connsiteX37" fmla="*/ 14349 w 118991"/>
                  <a:gd name="connsiteY37" fmla="*/ 15937 h 95407"/>
                  <a:gd name="connsiteX38" fmla="*/ 6537 w 118991"/>
                  <a:gd name="connsiteY38" fmla="*/ 23689 h 95407"/>
                  <a:gd name="connsiteX39" fmla="*/ -171 w 118991"/>
                  <a:gd name="connsiteY39" fmla="*/ 16981 h 95407"/>
                  <a:gd name="connsiteX40" fmla="*/ 16376 w 118991"/>
                  <a:gd name="connsiteY40" fmla="*/ 3653 h 95407"/>
                  <a:gd name="connsiteX41" fmla="*/ 31612 w 118991"/>
                  <a:gd name="connsiteY41" fmla="*/ -163 h 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991" h="95407">
                    <a:moveTo>
                      <a:pt x="31612" y="-163"/>
                    </a:moveTo>
                    <a:cubicBezTo>
                      <a:pt x="36770" y="-163"/>
                      <a:pt x="40884" y="1268"/>
                      <a:pt x="43955" y="4160"/>
                    </a:cubicBezTo>
                    <a:cubicBezTo>
                      <a:pt x="47026" y="7052"/>
                      <a:pt x="48547" y="10839"/>
                      <a:pt x="48547" y="15579"/>
                    </a:cubicBezTo>
                    <a:cubicBezTo>
                      <a:pt x="48547" y="17129"/>
                      <a:pt x="48368" y="18620"/>
                      <a:pt x="48010" y="20051"/>
                    </a:cubicBezTo>
                    <a:lnTo>
                      <a:pt x="48934" y="20797"/>
                    </a:lnTo>
                    <a:cubicBezTo>
                      <a:pt x="54778" y="13522"/>
                      <a:pt x="60324" y="8215"/>
                      <a:pt x="65571" y="4846"/>
                    </a:cubicBezTo>
                    <a:cubicBezTo>
                      <a:pt x="70818" y="1506"/>
                      <a:pt x="76931" y="-163"/>
                      <a:pt x="83967" y="-163"/>
                    </a:cubicBezTo>
                    <a:cubicBezTo>
                      <a:pt x="90347" y="-163"/>
                      <a:pt x="95386" y="1626"/>
                      <a:pt x="99023" y="5233"/>
                    </a:cubicBezTo>
                    <a:cubicBezTo>
                      <a:pt x="102631" y="8841"/>
                      <a:pt x="104450" y="13730"/>
                      <a:pt x="104450" y="19962"/>
                    </a:cubicBezTo>
                    <a:cubicBezTo>
                      <a:pt x="104450" y="21930"/>
                      <a:pt x="104271" y="24434"/>
                      <a:pt x="103854" y="27416"/>
                    </a:cubicBezTo>
                    <a:cubicBezTo>
                      <a:pt x="103466" y="30397"/>
                      <a:pt x="102959" y="33021"/>
                      <a:pt x="102423" y="35316"/>
                    </a:cubicBezTo>
                    <a:lnTo>
                      <a:pt x="95058" y="64386"/>
                    </a:lnTo>
                    <a:cubicBezTo>
                      <a:pt x="93985" y="68560"/>
                      <a:pt x="93478" y="72198"/>
                      <a:pt x="93478" y="75298"/>
                    </a:cubicBezTo>
                    <a:cubicBezTo>
                      <a:pt x="93478" y="77713"/>
                      <a:pt x="93865" y="79383"/>
                      <a:pt x="94670" y="80337"/>
                    </a:cubicBezTo>
                    <a:cubicBezTo>
                      <a:pt x="95475" y="81261"/>
                      <a:pt x="96638" y="81709"/>
                      <a:pt x="98129" y="81709"/>
                    </a:cubicBezTo>
                    <a:cubicBezTo>
                      <a:pt x="99918" y="81709"/>
                      <a:pt x="101945" y="80874"/>
                      <a:pt x="104181" y="79145"/>
                    </a:cubicBezTo>
                    <a:cubicBezTo>
                      <a:pt x="106417" y="77445"/>
                      <a:pt x="109071" y="74851"/>
                      <a:pt x="112112" y="71393"/>
                    </a:cubicBezTo>
                    <a:lnTo>
                      <a:pt x="118821" y="78101"/>
                    </a:lnTo>
                    <a:cubicBezTo>
                      <a:pt x="112709" y="84302"/>
                      <a:pt x="107282" y="88715"/>
                      <a:pt x="102452" y="91309"/>
                    </a:cubicBezTo>
                    <a:cubicBezTo>
                      <a:pt x="97652" y="93933"/>
                      <a:pt x="92345" y="95245"/>
                      <a:pt x="86561" y="95245"/>
                    </a:cubicBezTo>
                    <a:cubicBezTo>
                      <a:pt x="80002" y="95245"/>
                      <a:pt x="75171" y="93605"/>
                      <a:pt x="72130" y="90325"/>
                    </a:cubicBezTo>
                    <a:cubicBezTo>
                      <a:pt x="69089" y="87075"/>
                      <a:pt x="67568" y="82275"/>
                      <a:pt x="67568" y="75954"/>
                    </a:cubicBezTo>
                    <a:cubicBezTo>
                      <a:pt x="67568" y="71423"/>
                      <a:pt x="68463" y="65608"/>
                      <a:pt x="70252" y="58513"/>
                    </a:cubicBezTo>
                    <a:lnTo>
                      <a:pt x="74366" y="43069"/>
                    </a:lnTo>
                    <a:cubicBezTo>
                      <a:pt x="75410" y="39073"/>
                      <a:pt x="76334" y="35138"/>
                      <a:pt x="77080" y="31262"/>
                    </a:cubicBezTo>
                    <a:cubicBezTo>
                      <a:pt x="77825" y="27386"/>
                      <a:pt x="78183" y="24196"/>
                      <a:pt x="78183" y="21721"/>
                    </a:cubicBezTo>
                    <a:cubicBezTo>
                      <a:pt x="78183" y="18918"/>
                      <a:pt x="77586" y="16831"/>
                      <a:pt x="76424" y="15490"/>
                    </a:cubicBezTo>
                    <a:cubicBezTo>
                      <a:pt x="75231" y="14118"/>
                      <a:pt x="73561" y="13432"/>
                      <a:pt x="71385" y="13432"/>
                    </a:cubicBezTo>
                    <a:cubicBezTo>
                      <a:pt x="68344" y="13432"/>
                      <a:pt x="64855" y="15221"/>
                      <a:pt x="60950" y="18829"/>
                    </a:cubicBezTo>
                    <a:cubicBezTo>
                      <a:pt x="57044" y="22437"/>
                      <a:pt x="53914" y="26223"/>
                      <a:pt x="51528" y="30248"/>
                    </a:cubicBezTo>
                    <a:cubicBezTo>
                      <a:pt x="49173" y="34243"/>
                      <a:pt x="47325" y="39491"/>
                      <a:pt x="45953" y="45931"/>
                    </a:cubicBezTo>
                    <a:lnTo>
                      <a:pt x="35517" y="93754"/>
                    </a:lnTo>
                    <a:lnTo>
                      <a:pt x="8773" y="93754"/>
                    </a:lnTo>
                    <a:lnTo>
                      <a:pt x="23770" y="28996"/>
                    </a:lnTo>
                    <a:cubicBezTo>
                      <a:pt x="24695" y="24941"/>
                      <a:pt x="25172" y="21870"/>
                      <a:pt x="25172" y="19753"/>
                    </a:cubicBezTo>
                    <a:cubicBezTo>
                      <a:pt x="25172" y="17726"/>
                      <a:pt x="24844" y="16116"/>
                      <a:pt x="24158" y="15013"/>
                    </a:cubicBezTo>
                    <a:cubicBezTo>
                      <a:pt x="23473" y="13880"/>
                      <a:pt x="22280" y="13343"/>
                      <a:pt x="20610" y="13343"/>
                    </a:cubicBezTo>
                    <a:cubicBezTo>
                      <a:pt x="18672" y="13343"/>
                      <a:pt x="16585" y="14208"/>
                      <a:pt x="14349" y="15937"/>
                    </a:cubicBezTo>
                    <a:cubicBezTo>
                      <a:pt x="12113" y="17666"/>
                      <a:pt x="9519" y="20260"/>
                      <a:pt x="6537" y="23689"/>
                    </a:cubicBezTo>
                    <a:lnTo>
                      <a:pt x="-171" y="16981"/>
                    </a:lnTo>
                    <a:cubicBezTo>
                      <a:pt x="6031" y="10630"/>
                      <a:pt x="11547" y="6188"/>
                      <a:pt x="16376" y="3653"/>
                    </a:cubicBezTo>
                    <a:cubicBezTo>
                      <a:pt x="21177" y="1089"/>
                      <a:pt x="26245" y="-163"/>
                      <a:pt x="31612" y="-163"/>
                    </a:cubicBezTo>
                    <a:close/>
                  </a:path>
                </a:pathLst>
              </a:custGeom>
              <a:solidFill>
                <a:srgbClr val="000000"/>
              </a:solidFill>
              <a:ln w="2981" cap="flat">
                <a:noFill/>
                <a:prstDash val="solid"/>
                <a:miter/>
              </a:ln>
            </p:spPr>
            <p:txBody>
              <a:bodyPr rtlCol="0" anchor="ctr"/>
              <a:lstStyle/>
              <a:p>
                <a:endParaRPr lang="en-US"/>
              </a:p>
            </p:txBody>
          </p:sp>
          <p:sp>
            <p:nvSpPr>
              <p:cNvPr id="401" name="TextBox 400">
                <a:extLst>
                  <a:ext uri="{FF2B5EF4-FFF2-40B4-BE49-F238E27FC236}">
                    <a16:creationId xmlns:a16="http://schemas.microsoft.com/office/drawing/2014/main" id="{42A0AB45-4471-7D3A-A680-808BD5B52562}"/>
                  </a:ext>
                </a:extLst>
              </p:cNvPr>
              <p:cNvSpPr txBox="1"/>
              <p:nvPr/>
            </p:nvSpPr>
            <p:spPr>
              <a:xfrm>
                <a:off x="8464795" y="4553599"/>
                <a:ext cx="245491" cy="201755"/>
              </a:xfrm>
              <a:prstGeom prst="rect">
                <a:avLst/>
              </a:prstGeom>
              <a:noFill/>
            </p:spPr>
            <p:txBody>
              <a:bodyPr wrap="none" rtlCol="0">
                <a:spAutoFit/>
              </a:bodyPr>
              <a:lstStyle/>
              <a:p>
                <a:pPr algn="l"/>
                <a:r>
                  <a:rPr lang="en-US" sz="751" spc="0" baseline="0">
                    <a:ln/>
                    <a:solidFill>
                      <a:srgbClr val="000000">
                        <a:alpha val="0"/>
                      </a:srgbClr>
                    </a:solidFill>
                    <a:latin typeface="Cambria Math"/>
                    <a:ea typeface="Cambria Math"/>
                    <a:sym typeface="Cambria Math"/>
                    <a:rtl val="0"/>
                  </a:rPr>
                  <a:t>𝒏</a:t>
                </a:r>
              </a:p>
            </p:txBody>
          </p:sp>
          <p:sp>
            <p:nvSpPr>
              <p:cNvPr id="402" name="Freeform: Shape 401">
                <a:extLst>
                  <a:ext uri="{FF2B5EF4-FFF2-40B4-BE49-F238E27FC236}">
                    <a16:creationId xmlns:a16="http://schemas.microsoft.com/office/drawing/2014/main" id="{90EE4C50-6471-A1C9-A53A-E143FB987201}"/>
                  </a:ext>
                </a:extLst>
              </p:cNvPr>
              <p:cNvSpPr/>
              <p:nvPr/>
            </p:nvSpPr>
            <p:spPr>
              <a:xfrm>
                <a:off x="8680951" y="4644310"/>
                <a:ext cx="75193" cy="93887"/>
              </a:xfrm>
              <a:custGeom>
                <a:avLst/>
                <a:gdLst>
                  <a:gd name="connsiteX0" fmla="*/ 36501 w 75193"/>
                  <a:gd name="connsiteY0" fmla="*/ 21602 h 93887"/>
                  <a:gd name="connsiteX1" fmla="*/ 13096 w 75193"/>
                  <a:gd name="connsiteY1" fmla="*/ 56843 h 93887"/>
                  <a:gd name="connsiteX2" fmla="*/ 13096 w 75193"/>
                  <a:gd name="connsiteY2" fmla="*/ 58006 h 93887"/>
                  <a:gd name="connsiteX3" fmla="*/ 36501 w 75193"/>
                  <a:gd name="connsiteY3" fmla="*/ 58006 h 93887"/>
                  <a:gd name="connsiteX4" fmla="*/ 36501 w 75193"/>
                  <a:gd name="connsiteY4" fmla="*/ 42353 h 93887"/>
                  <a:gd name="connsiteX5" fmla="*/ 37187 w 75193"/>
                  <a:gd name="connsiteY5" fmla="*/ 21602 h 93887"/>
                  <a:gd name="connsiteX6" fmla="*/ 41361 w 75193"/>
                  <a:gd name="connsiteY6" fmla="*/ -163 h 93887"/>
                  <a:gd name="connsiteX7" fmla="*/ 56746 w 75193"/>
                  <a:gd name="connsiteY7" fmla="*/ -163 h 93887"/>
                  <a:gd name="connsiteX8" fmla="*/ 56746 w 75193"/>
                  <a:gd name="connsiteY8" fmla="*/ 58006 h 93887"/>
                  <a:gd name="connsiteX9" fmla="*/ 58892 w 75193"/>
                  <a:gd name="connsiteY9" fmla="*/ 58006 h 93887"/>
                  <a:gd name="connsiteX10" fmla="*/ 63603 w 75193"/>
                  <a:gd name="connsiteY10" fmla="*/ 57559 h 93887"/>
                  <a:gd name="connsiteX11" fmla="*/ 65958 w 75193"/>
                  <a:gd name="connsiteY11" fmla="*/ 55889 h 93887"/>
                  <a:gd name="connsiteX12" fmla="*/ 67837 w 75193"/>
                  <a:gd name="connsiteY12" fmla="*/ 51506 h 93887"/>
                  <a:gd name="connsiteX13" fmla="*/ 75022 w 75193"/>
                  <a:gd name="connsiteY13" fmla="*/ 51506 h 93887"/>
                  <a:gd name="connsiteX14" fmla="*/ 74217 w 75193"/>
                  <a:gd name="connsiteY14" fmla="*/ 66622 h 93887"/>
                  <a:gd name="connsiteX15" fmla="*/ 56746 w 75193"/>
                  <a:gd name="connsiteY15" fmla="*/ 66622 h 93887"/>
                  <a:gd name="connsiteX16" fmla="*/ 56746 w 75193"/>
                  <a:gd name="connsiteY16" fmla="*/ 76819 h 93887"/>
                  <a:gd name="connsiteX17" fmla="*/ 57372 w 75193"/>
                  <a:gd name="connsiteY17" fmla="*/ 84034 h 93887"/>
                  <a:gd name="connsiteX18" fmla="*/ 59250 w 75193"/>
                  <a:gd name="connsiteY18" fmla="*/ 87165 h 93887"/>
                  <a:gd name="connsiteX19" fmla="*/ 64140 w 75193"/>
                  <a:gd name="connsiteY19" fmla="*/ 89222 h 93887"/>
                  <a:gd name="connsiteX20" fmla="*/ 64140 w 75193"/>
                  <a:gd name="connsiteY20" fmla="*/ 93724 h 93887"/>
                  <a:gd name="connsiteX21" fmla="*/ 29197 w 75193"/>
                  <a:gd name="connsiteY21" fmla="*/ 93724 h 93887"/>
                  <a:gd name="connsiteX22" fmla="*/ 29197 w 75193"/>
                  <a:gd name="connsiteY22" fmla="*/ 89222 h 93887"/>
                  <a:gd name="connsiteX23" fmla="*/ 34146 w 75193"/>
                  <a:gd name="connsiteY23" fmla="*/ 87046 h 93887"/>
                  <a:gd name="connsiteX24" fmla="*/ 35994 w 75193"/>
                  <a:gd name="connsiteY24" fmla="*/ 83885 h 93887"/>
                  <a:gd name="connsiteX25" fmla="*/ 36501 w 75193"/>
                  <a:gd name="connsiteY25" fmla="*/ 76819 h 93887"/>
                  <a:gd name="connsiteX26" fmla="*/ 36501 w 75193"/>
                  <a:gd name="connsiteY26" fmla="*/ 66622 h 93887"/>
                  <a:gd name="connsiteX27" fmla="*/ -171 w 75193"/>
                  <a:gd name="connsiteY27" fmla="*/ 66622 h 93887"/>
                  <a:gd name="connsiteX28" fmla="*/ -171 w 75193"/>
                  <a:gd name="connsiteY28" fmla="*/ 59228 h 9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93" h="93887">
                    <a:moveTo>
                      <a:pt x="36501" y="21602"/>
                    </a:moveTo>
                    <a:lnTo>
                      <a:pt x="13096" y="56843"/>
                    </a:lnTo>
                    <a:lnTo>
                      <a:pt x="13096" y="58006"/>
                    </a:lnTo>
                    <a:lnTo>
                      <a:pt x="36501" y="58006"/>
                    </a:lnTo>
                    <a:lnTo>
                      <a:pt x="36501" y="42353"/>
                    </a:lnTo>
                    <a:cubicBezTo>
                      <a:pt x="36501" y="35764"/>
                      <a:pt x="36739" y="28847"/>
                      <a:pt x="37187" y="21602"/>
                    </a:cubicBezTo>
                    <a:close/>
                    <a:moveTo>
                      <a:pt x="41361" y="-163"/>
                    </a:moveTo>
                    <a:lnTo>
                      <a:pt x="56746" y="-163"/>
                    </a:lnTo>
                    <a:lnTo>
                      <a:pt x="56746" y="58006"/>
                    </a:lnTo>
                    <a:lnTo>
                      <a:pt x="58892" y="58006"/>
                    </a:lnTo>
                    <a:cubicBezTo>
                      <a:pt x="61129" y="58006"/>
                      <a:pt x="62679" y="57857"/>
                      <a:pt x="63603" y="57559"/>
                    </a:cubicBezTo>
                    <a:cubicBezTo>
                      <a:pt x="64527" y="57261"/>
                      <a:pt x="65302" y="56724"/>
                      <a:pt x="65958" y="55889"/>
                    </a:cubicBezTo>
                    <a:cubicBezTo>
                      <a:pt x="66614" y="55054"/>
                      <a:pt x="67241" y="53593"/>
                      <a:pt x="67837" y="51506"/>
                    </a:cubicBezTo>
                    <a:lnTo>
                      <a:pt x="75022" y="51506"/>
                    </a:lnTo>
                    <a:lnTo>
                      <a:pt x="74217" y="66622"/>
                    </a:lnTo>
                    <a:lnTo>
                      <a:pt x="56746" y="66622"/>
                    </a:lnTo>
                    <a:lnTo>
                      <a:pt x="56746" y="76819"/>
                    </a:lnTo>
                    <a:cubicBezTo>
                      <a:pt x="56746" y="80248"/>
                      <a:pt x="56954" y="82663"/>
                      <a:pt x="57372" y="84034"/>
                    </a:cubicBezTo>
                    <a:cubicBezTo>
                      <a:pt x="57789" y="85435"/>
                      <a:pt x="58415" y="86479"/>
                      <a:pt x="59250" y="87165"/>
                    </a:cubicBezTo>
                    <a:cubicBezTo>
                      <a:pt x="60115" y="87851"/>
                      <a:pt x="61725" y="88536"/>
                      <a:pt x="64140" y="89222"/>
                    </a:cubicBezTo>
                    <a:lnTo>
                      <a:pt x="64140" y="93724"/>
                    </a:lnTo>
                    <a:lnTo>
                      <a:pt x="29197" y="93724"/>
                    </a:lnTo>
                    <a:lnTo>
                      <a:pt x="29197" y="89222"/>
                    </a:lnTo>
                    <a:cubicBezTo>
                      <a:pt x="31611" y="88566"/>
                      <a:pt x="33251" y="87851"/>
                      <a:pt x="34146" y="87046"/>
                    </a:cubicBezTo>
                    <a:cubicBezTo>
                      <a:pt x="35041" y="86270"/>
                      <a:pt x="35637" y="85197"/>
                      <a:pt x="35994" y="83885"/>
                    </a:cubicBezTo>
                    <a:cubicBezTo>
                      <a:pt x="36322" y="82543"/>
                      <a:pt x="36501" y="80188"/>
                      <a:pt x="36501" y="76819"/>
                    </a:cubicBezTo>
                    <a:lnTo>
                      <a:pt x="36501" y="66622"/>
                    </a:lnTo>
                    <a:lnTo>
                      <a:pt x="-171" y="66622"/>
                    </a:lnTo>
                    <a:lnTo>
                      <a:pt x="-171" y="59228"/>
                    </a:lnTo>
                    <a:close/>
                  </a:path>
                </a:pathLst>
              </a:custGeom>
              <a:solidFill>
                <a:srgbClr val="000000"/>
              </a:solidFill>
              <a:ln w="2981" cap="flat">
                <a:noFill/>
                <a:prstDash val="solid"/>
                <a:miter/>
              </a:ln>
            </p:spPr>
            <p:txBody>
              <a:bodyPr rtlCol="0" anchor="ctr"/>
              <a:lstStyle/>
              <a:p>
                <a:endParaRPr lang="en-US"/>
              </a:p>
            </p:txBody>
          </p:sp>
          <p:sp>
            <p:nvSpPr>
              <p:cNvPr id="403" name="TextBox 402">
                <a:extLst>
                  <a:ext uri="{FF2B5EF4-FFF2-40B4-BE49-F238E27FC236}">
                    <a16:creationId xmlns:a16="http://schemas.microsoft.com/office/drawing/2014/main" id="{E2391C05-5908-BABB-EE33-00956FF98D33}"/>
                  </a:ext>
                </a:extLst>
              </p:cNvPr>
              <p:cNvSpPr txBox="1"/>
              <p:nvPr/>
            </p:nvSpPr>
            <p:spPr>
              <a:xfrm>
                <a:off x="8589511" y="4594267"/>
                <a:ext cx="239528" cy="198773"/>
              </a:xfrm>
              <a:prstGeom prst="rect">
                <a:avLst/>
              </a:prstGeom>
              <a:noFill/>
            </p:spPr>
            <p:txBody>
              <a:bodyPr wrap="none" rtlCol="0">
                <a:spAutoFit/>
              </a:bodyPr>
              <a:lstStyle/>
              <a:p>
                <a:pPr algn="l"/>
                <a:r>
                  <a:rPr lang="en-US" sz="728" spc="0" baseline="0">
                    <a:ln/>
                    <a:solidFill>
                      <a:srgbClr val="000000">
                        <a:alpha val="0"/>
                      </a:srgbClr>
                    </a:solidFill>
                    <a:latin typeface="Cambria Math"/>
                    <a:ea typeface="Cambria Math"/>
                    <a:sym typeface="Cambria Math"/>
                    <a:rtl val="0"/>
                  </a:rPr>
                  <a:t>𝟒</a:t>
                </a:r>
              </a:p>
            </p:txBody>
          </p:sp>
          <p:sp>
            <p:nvSpPr>
              <p:cNvPr id="404" name="Freeform: Shape 403">
                <a:extLst>
                  <a:ext uri="{FF2B5EF4-FFF2-40B4-BE49-F238E27FC236}">
                    <a16:creationId xmlns:a16="http://schemas.microsoft.com/office/drawing/2014/main" id="{EF9EC083-E928-F114-2DCA-9D423A3F7CF7}"/>
                  </a:ext>
                </a:extLst>
              </p:cNvPr>
              <p:cNvSpPr/>
              <p:nvPr/>
            </p:nvSpPr>
            <p:spPr>
              <a:xfrm>
                <a:off x="8772155" y="4564555"/>
                <a:ext cx="58884" cy="176742"/>
              </a:xfrm>
              <a:custGeom>
                <a:avLst/>
                <a:gdLst>
                  <a:gd name="connsiteX0" fmla="*/ 2333 w 58884"/>
                  <a:gd name="connsiteY0" fmla="*/ -163 h 176742"/>
                  <a:gd name="connsiteX1" fmla="*/ 44134 w 58884"/>
                  <a:gd name="connsiteY1" fmla="*/ 30815 h 176742"/>
                  <a:gd name="connsiteX2" fmla="*/ 58713 w 58884"/>
                  <a:gd name="connsiteY2" fmla="*/ 88268 h 176742"/>
                  <a:gd name="connsiteX3" fmla="*/ 44163 w 58884"/>
                  <a:gd name="connsiteY3" fmla="*/ 145692 h 176742"/>
                  <a:gd name="connsiteX4" fmla="*/ 2333 w 58884"/>
                  <a:gd name="connsiteY4" fmla="*/ 176580 h 176742"/>
                  <a:gd name="connsiteX5" fmla="*/ 97 w 58884"/>
                  <a:gd name="connsiteY5" fmla="*/ 169394 h 176742"/>
                  <a:gd name="connsiteX6" fmla="*/ 32118 w 58884"/>
                  <a:gd name="connsiteY6" fmla="*/ 141070 h 176742"/>
                  <a:gd name="connsiteX7" fmla="*/ 42583 w 58884"/>
                  <a:gd name="connsiteY7" fmla="*/ 87314 h 176742"/>
                  <a:gd name="connsiteX8" fmla="*/ 32148 w 58884"/>
                  <a:gd name="connsiteY8" fmla="*/ 35019 h 176742"/>
                  <a:gd name="connsiteX9" fmla="*/ -171 w 58884"/>
                  <a:gd name="connsiteY9" fmla="*/ 7022 h 1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84" h="176742">
                    <a:moveTo>
                      <a:pt x="2333" y="-163"/>
                    </a:moveTo>
                    <a:cubicBezTo>
                      <a:pt x="20491" y="4607"/>
                      <a:pt x="34414" y="14953"/>
                      <a:pt x="44134" y="30815"/>
                    </a:cubicBezTo>
                    <a:cubicBezTo>
                      <a:pt x="53853" y="46676"/>
                      <a:pt x="58713" y="65817"/>
                      <a:pt x="58713" y="88268"/>
                    </a:cubicBezTo>
                    <a:cubicBezTo>
                      <a:pt x="58713" y="110748"/>
                      <a:pt x="53853" y="129890"/>
                      <a:pt x="44163" y="145692"/>
                    </a:cubicBezTo>
                    <a:cubicBezTo>
                      <a:pt x="34474" y="161493"/>
                      <a:pt x="20550" y="171809"/>
                      <a:pt x="2333" y="176580"/>
                    </a:cubicBezTo>
                    <a:lnTo>
                      <a:pt x="97" y="169394"/>
                    </a:lnTo>
                    <a:cubicBezTo>
                      <a:pt x="14438" y="164624"/>
                      <a:pt x="25112" y="155173"/>
                      <a:pt x="32118" y="141070"/>
                    </a:cubicBezTo>
                    <a:cubicBezTo>
                      <a:pt x="39095" y="126968"/>
                      <a:pt x="42583" y="109049"/>
                      <a:pt x="42583" y="87314"/>
                    </a:cubicBezTo>
                    <a:cubicBezTo>
                      <a:pt x="42583" y="66324"/>
                      <a:pt x="39125" y="48882"/>
                      <a:pt x="32148" y="35019"/>
                    </a:cubicBezTo>
                    <a:cubicBezTo>
                      <a:pt x="25202" y="21125"/>
                      <a:pt x="14408" y="11793"/>
                      <a:pt x="-171" y="7022"/>
                    </a:cubicBezTo>
                    <a:close/>
                  </a:path>
                </a:pathLst>
              </a:custGeom>
              <a:solidFill>
                <a:srgbClr val="000000"/>
              </a:solidFill>
              <a:ln w="2981" cap="flat">
                <a:noFill/>
                <a:prstDash val="solid"/>
                <a:miter/>
              </a:ln>
            </p:spPr>
            <p:txBody>
              <a:bodyPr rtlCol="0" anchor="ctr"/>
              <a:lstStyle/>
              <a:p>
                <a:endParaRPr lang="en-US"/>
              </a:p>
            </p:txBody>
          </p:sp>
          <p:sp>
            <p:nvSpPr>
              <p:cNvPr id="405" name="TextBox 404">
                <a:extLst>
                  <a:ext uri="{FF2B5EF4-FFF2-40B4-BE49-F238E27FC236}">
                    <a16:creationId xmlns:a16="http://schemas.microsoft.com/office/drawing/2014/main" id="{398D299B-7842-E119-8378-997ACE07BE75}"/>
                  </a:ext>
                </a:extLst>
              </p:cNvPr>
              <p:cNvSpPr txBox="1"/>
              <p:nvPr/>
            </p:nvSpPr>
            <p:spPr>
              <a:xfrm>
                <a:off x="8680715" y="4515466"/>
                <a:ext cx="242509" cy="288218"/>
              </a:xfrm>
              <a:prstGeom prst="rect">
                <a:avLst/>
              </a:prstGeom>
              <a:noFill/>
            </p:spPr>
            <p:txBody>
              <a:bodyPr wrap="none" rtlCol="0">
                <a:spAutoFit/>
              </a:bodyPr>
              <a:lstStyle/>
              <a:p>
                <a:pPr algn="l"/>
                <a:r>
                  <a:rPr lang="en-US" sz="1385" spc="0" baseline="0">
                    <a:ln/>
                    <a:solidFill>
                      <a:srgbClr val="000000">
                        <a:alpha val="0"/>
                      </a:srgbClr>
                    </a:solidFill>
                    <a:latin typeface="Arial"/>
                    <a:cs typeface="Arial"/>
                    <a:sym typeface="Arial"/>
                    <a:rtl val="0"/>
                  </a:rPr>
                  <a:t>)</a:t>
                </a:r>
              </a:p>
            </p:txBody>
          </p:sp>
          <p:sp>
            <p:nvSpPr>
              <p:cNvPr id="406" name="TextBox 405">
                <a:extLst>
                  <a:ext uri="{FF2B5EF4-FFF2-40B4-BE49-F238E27FC236}">
                    <a16:creationId xmlns:a16="http://schemas.microsoft.com/office/drawing/2014/main" id="{35E8F211-38A1-4305-7D18-BFA47550E933}"/>
                  </a:ext>
                </a:extLst>
              </p:cNvPr>
              <p:cNvSpPr txBox="1"/>
              <p:nvPr/>
            </p:nvSpPr>
            <p:spPr>
              <a:xfrm>
                <a:off x="8755759" y="4472979"/>
                <a:ext cx="1229382" cy="323996"/>
              </a:xfrm>
              <a:prstGeom prst="rect">
                <a:avLst/>
              </a:prstGeom>
              <a:noFill/>
            </p:spPr>
            <p:txBody>
              <a:bodyPr wrap="none" rtlCol="0">
                <a:spAutoFit/>
              </a:bodyPr>
              <a:lstStyle/>
              <a:p>
                <a:pPr algn="l"/>
                <a:r>
                  <a:rPr lang="en-US" sz="1502" spc="0" baseline="0">
                    <a:ln/>
                    <a:solidFill>
                      <a:srgbClr val="000000"/>
                    </a:solidFill>
                    <a:latin typeface="Calibri"/>
                    <a:cs typeface="Calibri"/>
                    <a:sym typeface="Calibri"/>
                    <a:rtl val="0"/>
                  </a:rPr>
                  <a:t>’s embedding</a:t>
                </a:r>
              </a:p>
            </p:txBody>
          </p:sp>
          <p:sp>
            <p:nvSpPr>
              <p:cNvPr id="407" name="Freeform: Shape 406">
                <a:extLst>
                  <a:ext uri="{FF2B5EF4-FFF2-40B4-BE49-F238E27FC236}">
                    <a16:creationId xmlns:a16="http://schemas.microsoft.com/office/drawing/2014/main" id="{34E1EA5F-5F87-C3E0-3E51-B80AFDA3BE6D}"/>
                  </a:ext>
                </a:extLst>
              </p:cNvPr>
              <p:cNvSpPr/>
              <p:nvPr/>
            </p:nvSpPr>
            <p:spPr>
              <a:xfrm flipV="1">
                <a:off x="8771887" y="3854572"/>
                <a:ext cx="790044" cy="81990"/>
              </a:xfrm>
              <a:custGeom>
                <a:avLst/>
                <a:gdLst>
                  <a:gd name="connsiteX0" fmla="*/ 2891 w 790044"/>
                  <a:gd name="connsiteY0" fmla="*/ 38280 h 81990"/>
                  <a:gd name="connsiteX1" fmla="*/ 738273 w 790044"/>
                  <a:gd name="connsiteY1" fmla="*/ 38281 h 81990"/>
                  <a:gd name="connsiteX2" fmla="*/ 738273 w 790044"/>
                  <a:gd name="connsiteY2" fmla="*/ 45114 h 81990"/>
                  <a:gd name="connsiteX3" fmla="*/ 2891 w 790044"/>
                  <a:gd name="connsiteY3" fmla="*/ 45113 h 81990"/>
                  <a:gd name="connsiteX4" fmla="*/ 738273 w 790044"/>
                  <a:gd name="connsiteY4" fmla="*/ 41698 h 81990"/>
                  <a:gd name="connsiteX5" fmla="*/ 710944 w 790044"/>
                  <a:gd name="connsiteY5" fmla="*/ 702 h 81990"/>
                  <a:gd name="connsiteX6" fmla="*/ 792935 w 790044"/>
                  <a:gd name="connsiteY6" fmla="*/ 41698 h 81990"/>
                  <a:gd name="connsiteX7" fmla="*/ 710944 w 790044"/>
                  <a:gd name="connsiteY7" fmla="*/ 82693 h 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044" h="81990">
                    <a:moveTo>
                      <a:pt x="2891" y="38280"/>
                    </a:moveTo>
                    <a:lnTo>
                      <a:pt x="738273" y="38281"/>
                    </a:lnTo>
                    <a:lnTo>
                      <a:pt x="738273" y="45114"/>
                    </a:lnTo>
                    <a:lnTo>
                      <a:pt x="2891" y="45113"/>
                    </a:lnTo>
                    <a:close/>
                    <a:moveTo>
                      <a:pt x="738273" y="41698"/>
                    </a:moveTo>
                    <a:lnTo>
                      <a:pt x="710944" y="702"/>
                    </a:lnTo>
                    <a:lnTo>
                      <a:pt x="792935" y="41698"/>
                    </a:lnTo>
                    <a:lnTo>
                      <a:pt x="710944" y="82693"/>
                    </a:lnTo>
                    <a:close/>
                  </a:path>
                </a:pathLst>
              </a:custGeom>
              <a:solidFill>
                <a:srgbClr val="000000"/>
              </a:solidFill>
              <a:ln w="2981"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B6FDABA8-A188-159B-BB0E-D2D6C1937061}"/>
                  </a:ext>
                </a:extLst>
              </p:cNvPr>
              <p:cNvSpPr/>
              <p:nvPr/>
            </p:nvSpPr>
            <p:spPr>
              <a:xfrm>
                <a:off x="9642482" y="3807614"/>
                <a:ext cx="268334" cy="187833"/>
              </a:xfrm>
              <a:custGeom>
                <a:avLst/>
                <a:gdLst>
                  <a:gd name="connsiteX0" fmla="*/ -171 w 268334"/>
                  <a:gd name="connsiteY0" fmla="*/ -163 h 187833"/>
                  <a:gd name="connsiteX1" fmla="*/ -171 w 268334"/>
                  <a:gd name="connsiteY1" fmla="*/ 187671 h 187833"/>
                  <a:gd name="connsiteX2" fmla="*/ 268163 w 268334"/>
                  <a:gd name="connsiteY2" fmla="*/ 187671 h 187833"/>
                  <a:gd name="connsiteX3" fmla="*/ 268163 w 268334"/>
                  <a:gd name="connsiteY3" fmla="*/ -163 h 187833"/>
                  <a:gd name="connsiteX4" fmla="*/ -171 w 268334"/>
                  <a:gd name="connsiteY4" fmla="*/ -163 h 187833"/>
                  <a:gd name="connsiteX5" fmla="*/ 138677 w 268334"/>
                  <a:gd name="connsiteY5" fmla="*/ 116896 h 187833"/>
                  <a:gd name="connsiteX6" fmla="*/ 129315 w 268334"/>
                  <a:gd name="connsiteY6" fmla="*/ 116896 h 187833"/>
                  <a:gd name="connsiteX7" fmla="*/ 30002 w 268334"/>
                  <a:gd name="connsiteY7" fmla="*/ 19962 h 187833"/>
                  <a:gd name="connsiteX8" fmla="*/ 238318 w 268334"/>
                  <a:gd name="connsiteY8" fmla="*/ 19962 h 187833"/>
                  <a:gd name="connsiteX9" fmla="*/ 138677 w 268334"/>
                  <a:gd name="connsiteY9" fmla="*/ 116896 h 187833"/>
                  <a:gd name="connsiteX10" fmla="*/ 85368 w 268334"/>
                  <a:gd name="connsiteY10" fmla="*/ 92746 h 187833"/>
                  <a:gd name="connsiteX11" fmla="*/ 19954 w 268334"/>
                  <a:gd name="connsiteY11" fmla="*/ 158488 h 187833"/>
                  <a:gd name="connsiteX12" fmla="*/ 19954 w 268334"/>
                  <a:gd name="connsiteY12" fmla="*/ 28683 h 187833"/>
                  <a:gd name="connsiteX13" fmla="*/ 85368 w 268334"/>
                  <a:gd name="connsiteY13" fmla="*/ 92746 h 187833"/>
                  <a:gd name="connsiteX14" fmla="*/ 95087 w 268334"/>
                  <a:gd name="connsiteY14" fmla="*/ 102138 h 187833"/>
                  <a:gd name="connsiteX15" fmla="*/ 120251 w 268334"/>
                  <a:gd name="connsiteY15" fmla="*/ 126625 h 187833"/>
                  <a:gd name="connsiteX16" fmla="*/ 134324 w 268334"/>
                  <a:gd name="connsiteY16" fmla="*/ 132325 h 187833"/>
                  <a:gd name="connsiteX17" fmla="*/ 148427 w 268334"/>
                  <a:gd name="connsiteY17" fmla="*/ 126625 h 187833"/>
                  <a:gd name="connsiteX18" fmla="*/ 173560 w 268334"/>
                  <a:gd name="connsiteY18" fmla="*/ 102138 h 187833"/>
                  <a:gd name="connsiteX19" fmla="*/ 238647 w 268334"/>
                  <a:gd name="connsiteY19" fmla="*/ 167546 h 187833"/>
                  <a:gd name="connsiteX20" fmla="*/ 29674 w 268334"/>
                  <a:gd name="connsiteY20" fmla="*/ 167546 h 187833"/>
                  <a:gd name="connsiteX21" fmla="*/ 95087 w 268334"/>
                  <a:gd name="connsiteY21" fmla="*/ 102138 h 187833"/>
                  <a:gd name="connsiteX22" fmla="*/ 182624 w 268334"/>
                  <a:gd name="connsiteY22" fmla="*/ 92746 h 187833"/>
                  <a:gd name="connsiteX23" fmla="*/ 248038 w 268334"/>
                  <a:gd name="connsiteY23" fmla="*/ 29017 h 187833"/>
                  <a:gd name="connsiteX24" fmla="*/ 248038 w 268334"/>
                  <a:gd name="connsiteY24" fmla="*/ 158154 h 187833"/>
                  <a:gd name="connsiteX25" fmla="*/ 182624 w 268334"/>
                  <a:gd name="connsiteY25" fmla="*/ 927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8334" h="187833">
                    <a:moveTo>
                      <a:pt x="-171" y="-163"/>
                    </a:moveTo>
                    <a:lnTo>
                      <a:pt x="-171" y="187671"/>
                    </a:lnTo>
                    <a:lnTo>
                      <a:pt x="268163" y="187671"/>
                    </a:lnTo>
                    <a:lnTo>
                      <a:pt x="268163" y="-163"/>
                    </a:lnTo>
                    <a:lnTo>
                      <a:pt x="-171" y="-163"/>
                    </a:lnTo>
                    <a:close/>
                    <a:moveTo>
                      <a:pt x="138677" y="116896"/>
                    </a:moveTo>
                    <a:cubicBezTo>
                      <a:pt x="136023" y="119580"/>
                      <a:pt x="131969" y="119580"/>
                      <a:pt x="129315" y="116896"/>
                    </a:cubicBezTo>
                    <a:lnTo>
                      <a:pt x="30002" y="19962"/>
                    </a:lnTo>
                    <a:lnTo>
                      <a:pt x="238318" y="19962"/>
                    </a:lnTo>
                    <a:lnTo>
                      <a:pt x="138677" y="116896"/>
                    </a:lnTo>
                    <a:close/>
                    <a:moveTo>
                      <a:pt x="85368" y="92746"/>
                    </a:moveTo>
                    <a:lnTo>
                      <a:pt x="19954" y="158488"/>
                    </a:lnTo>
                    <a:lnTo>
                      <a:pt x="19954" y="28683"/>
                    </a:lnTo>
                    <a:lnTo>
                      <a:pt x="85368" y="92746"/>
                    </a:lnTo>
                    <a:close/>
                    <a:moveTo>
                      <a:pt x="95087" y="102138"/>
                    </a:moveTo>
                    <a:lnTo>
                      <a:pt x="120251" y="126625"/>
                    </a:lnTo>
                    <a:cubicBezTo>
                      <a:pt x="124276" y="130313"/>
                      <a:pt x="129315" y="132325"/>
                      <a:pt x="134324" y="132325"/>
                    </a:cubicBezTo>
                    <a:cubicBezTo>
                      <a:pt x="139363" y="132325"/>
                      <a:pt x="144401" y="130313"/>
                      <a:pt x="148427" y="126625"/>
                    </a:cubicBezTo>
                    <a:lnTo>
                      <a:pt x="173560" y="102138"/>
                    </a:lnTo>
                    <a:lnTo>
                      <a:pt x="238647" y="167546"/>
                    </a:lnTo>
                    <a:lnTo>
                      <a:pt x="29674" y="167546"/>
                    </a:lnTo>
                    <a:lnTo>
                      <a:pt x="95087" y="102138"/>
                    </a:lnTo>
                    <a:close/>
                    <a:moveTo>
                      <a:pt x="182624" y="92746"/>
                    </a:moveTo>
                    <a:lnTo>
                      <a:pt x="248038" y="29017"/>
                    </a:lnTo>
                    <a:lnTo>
                      <a:pt x="248038" y="158154"/>
                    </a:lnTo>
                    <a:lnTo>
                      <a:pt x="182624" y="92746"/>
                    </a:lnTo>
                    <a:close/>
                  </a:path>
                </a:pathLst>
              </a:custGeom>
              <a:solidFill>
                <a:srgbClr val="000000"/>
              </a:solidFill>
              <a:ln w="2981"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2C120914-70CD-8286-9C0F-1E4FC3D464DE}"/>
                  </a:ext>
                </a:extLst>
              </p:cNvPr>
              <p:cNvSpPr/>
              <p:nvPr/>
            </p:nvSpPr>
            <p:spPr>
              <a:xfrm flipV="1">
                <a:off x="8771887" y="4358444"/>
                <a:ext cx="790044" cy="81990"/>
              </a:xfrm>
              <a:custGeom>
                <a:avLst/>
                <a:gdLst>
                  <a:gd name="connsiteX0" fmla="*/ 2891 w 790044"/>
                  <a:gd name="connsiteY0" fmla="*/ 38449 h 81990"/>
                  <a:gd name="connsiteX1" fmla="*/ 738273 w 790044"/>
                  <a:gd name="connsiteY1" fmla="*/ 38450 h 81990"/>
                  <a:gd name="connsiteX2" fmla="*/ 738273 w 790044"/>
                  <a:gd name="connsiteY2" fmla="*/ 45283 h 81990"/>
                  <a:gd name="connsiteX3" fmla="*/ 2891 w 790044"/>
                  <a:gd name="connsiteY3" fmla="*/ 45282 h 81990"/>
                  <a:gd name="connsiteX4" fmla="*/ 738273 w 790044"/>
                  <a:gd name="connsiteY4" fmla="*/ 41867 h 81990"/>
                  <a:gd name="connsiteX5" fmla="*/ 710944 w 790044"/>
                  <a:gd name="connsiteY5" fmla="*/ 871 h 81990"/>
                  <a:gd name="connsiteX6" fmla="*/ 792935 w 790044"/>
                  <a:gd name="connsiteY6" fmla="*/ 41867 h 81990"/>
                  <a:gd name="connsiteX7" fmla="*/ 710944 w 790044"/>
                  <a:gd name="connsiteY7" fmla="*/ 82862 h 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044" h="81990">
                    <a:moveTo>
                      <a:pt x="2891" y="38449"/>
                    </a:moveTo>
                    <a:lnTo>
                      <a:pt x="738273" y="38450"/>
                    </a:lnTo>
                    <a:lnTo>
                      <a:pt x="738273" y="45283"/>
                    </a:lnTo>
                    <a:lnTo>
                      <a:pt x="2891" y="45282"/>
                    </a:lnTo>
                    <a:close/>
                    <a:moveTo>
                      <a:pt x="738273" y="41867"/>
                    </a:moveTo>
                    <a:lnTo>
                      <a:pt x="710944" y="871"/>
                    </a:lnTo>
                    <a:lnTo>
                      <a:pt x="792935" y="41867"/>
                    </a:lnTo>
                    <a:lnTo>
                      <a:pt x="710944" y="82862"/>
                    </a:lnTo>
                    <a:close/>
                  </a:path>
                </a:pathLst>
              </a:custGeom>
              <a:solidFill>
                <a:srgbClr val="000000"/>
              </a:solidFill>
              <a:ln w="2981"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1293A302-92F1-A5F2-9405-1EE949C88210}"/>
                  </a:ext>
                </a:extLst>
              </p:cNvPr>
              <p:cNvSpPr/>
              <p:nvPr/>
            </p:nvSpPr>
            <p:spPr>
              <a:xfrm>
                <a:off x="9642482" y="4311486"/>
                <a:ext cx="268334" cy="187833"/>
              </a:xfrm>
              <a:custGeom>
                <a:avLst/>
                <a:gdLst>
                  <a:gd name="connsiteX0" fmla="*/ -171 w 268334"/>
                  <a:gd name="connsiteY0" fmla="*/ -163 h 187833"/>
                  <a:gd name="connsiteX1" fmla="*/ -171 w 268334"/>
                  <a:gd name="connsiteY1" fmla="*/ 187671 h 187833"/>
                  <a:gd name="connsiteX2" fmla="*/ 268163 w 268334"/>
                  <a:gd name="connsiteY2" fmla="*/ 187671 h 187833"/>
                  <a:gd name="connsiteX3" fmla="*/ 268163 w 268334"/>
                  <a:gd name="connsiteY3" fmla="*/ -163 h 187833"/>
                  <a:gd name="connsiteX4" fmla="*/ -171 w 268334"/>
                  <a:gd name="connsiteY4" fmla="*/ -163 h 187833"/>
                  <a:gd name="connsiteX5" fmla="*/ 138677 w 268334"/>
                  <a:gd name="connsiteY5" fmla="*/ 116890 h 187833"/>
                  <a:gd name="connsiteX6" fmla="*/ 129315 w 268334"/>
                  <a:gd name="connsiteY6" fmla="*/ 116890 h 187833"/>
                  <a:gd name="connsiteX7" fmla="*/ 30002 w 268334"/>
                  <a:gd name="connsiteY7" fmla="*/ 19962 h 187833"/>
                  <a:gd name="connsiteX8" fmla="*/ 238318 w 268334"/>
                  <a:gd name="connsiteY8" fmla="*/ 19962 h 187833"/>
                  <a:gd name="connsiteX9" fmla="*/ 138677 w 268334"/>
                  <a:gd name="connsiteY9" fmla="*/ 116890 h 187833"/>
                  <a:gd name="connsiteX10" fmla="*/ 85368 w 268334"/>
                  <a:gd name="connsiteY10" fmla="*/ 92740 h 187833"/>
                  <a:gd name="connsiteX11" fmla="*/ 19954 w 268334"/>
                  <a:gd name="connsiteY11" fmla="*/ 158482 h 187833"/>
                  <a:gd name="connsiteX12" fmla="*/ 19954 w 268334"/>
                  <a:gd name="connsiteY12" fmla="*/ 28698 h 187833"/>
                  <a:gd name="connsiteX13" fmla="*/ 85368 w 268334"/>
                  <a:gd name="connsiteY13" fmla="*/ 92740 h 187833"/>
                  <a:gd name="connsiteX14" fmla="*/ 95087 w 268334"/>
                  <a:gd name="connsiteY14" fmla="*/ 102132 h 187833"/>
                  <a:gd name="connsiteX15" fmla="*/ 120251 w 268334"/>
                  <a:gd name="connsiteY15" fmla="*/ 126640 h 187833"/>
                  <a:gd name="connsiteX16" fmla="*/ 134324 w 268334"/>
                  <a:gd name="connsiteY16" fmla="*/ 132334 h 187833"/>
                  <a:gd name="connsiteX17" fmla="*/ 148427 w 268334"/>
                  <a:gd name="connsiteY17" fmla="*/ 126640 h 187833"/>
                  <a:gd name="connsiteX18" fmla="*/ 173560 w 268334"/>
                  <a:gd name="connsiteY18" fmla="*/ 102132 h 187833"/>
                  <a:gd name="connsiteX19" fmla="*/ 238647 w 268334"/>
                  <a:gd name="connsiteY19" fmla="*/ 167546 h 187833"/>
                  <a:gd name="connsiteX20" fmla="*/ 29674 w 268334"/>
                  <a:gd name="connsiteY20" fmla="*/ 167546 h 187833"/>
                  <a:gd name="connsiteX21" fmla="*/ 95087 w 268334"/>
                  <a:gd name="connsiteY21" fmla="*/ 102132 h 187833"/>
                  <a:gd name="connsiteX22" fmla="*/ 182624 w 268334"/>
                  <a:gd name="connsiteY22" fmla="*/ 92740 h 187833"/>
                  <a:gd name="connsiteX23" fmla="*/ 248038 w 268334"/>
                  <a:gd name="connsiteY23" fmla="*/ 29026 h 187833"/>
                  <a:gd name="connsiteX24" fmla="*/ 248038 w 268334"/>
                  <a:gd name="connsiteY24" fmla="*/ 158154 h 187833"/>
                  <a:gd name="connsiteX25" fmla="*/ 182624 w 268334"/>
                  <a:gd name="connsiteY25" fmla="*/ 92740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8334" h="187833">
                    <a:moveTo>
                      <a:pt x="-171" y="-163"/>
                    </a:moveTo>
                    <a:lnTo>
                      <a:pt x="-171" y="187671"/>
                    </a:lnTo>
                    <a:lnTo>
                      <a:pt x="268163" y="187671"/>
                    </a:lnTo>
                    <a:lnTo>
                      <a:pt x="268163" y="-163"/>
                    </a:lnTo>
                    <a:lnTo>
                      <a:pt x="-171" y="-163"/>
                    </a:lnTo>
                    <a:close/>
                    <a:moveTo>
                      <a:pt x="138677" y="116890"/>
                    </a:moveTo>
                    <a:cubicBezTo>
                      <a:pt x="136023" y="119574"/>
                      <a:pt x="131969" y="119574"/>
                      <a:pt x="129315" y="116890"/>
                    </a:cubicBezTo>
                    <a:lnTo>
                      <a:pt x="30002" y="19962"/>
                    </a:lnTo>
                    <a:lnTo>
                      <a:pt x="238318" y="19962"/>
                    </a:lnTo>
                    <a:lnTo>
                      <a:pt x="138677" y="116890"/>
                    </a:lnTo>
                    <a:close/>
                    <a:moveTo>
                      <a:pt x="85368" y="92740"/>
                    </a:moveTo>
                    <a:lnTo>
                      <a:pt x="19954" y="158482"/>
                    </a:lnTo>
                    <a:lnTo>
                      <a:pt x="19954" y="28698"/>
                    </a:lnTo>
                    <a:lnTo>
                      <a:pt x="85368" y="92740"/>
                    </a:lnTo>
                    <a:close/>
                    <a:moveTo>
                      <a:pt x="95087" y="102132"/>
                    </a:moveTo>
                    <a:lnTo>
                      <a:pt x="120251" y="126640"/>
                    </a:lnTo>
                    <a:cubicBezTo>
                      <a:pt x="124276" y="130307"/>
                      <a:pt x="129315" y="132334"/>
                      <a:pt x="134324" y="132334"/>
                    </a:cubicBezTo>
                    <a:cubicBezTo>
                      <a:pt x="139363" y="132334"/>
                      <a:pt x="144401" y="130307"/>
                      <a:pt x="148427" y="126640"/>
                    </a:cubicBezTo>
                    <a:lnTo>
                      <a:pt x="173560" y="102132"/>
                    </a:lnTo>
                    <a:lnTo>
                      <a:pt x="238647" y="167546"/>
                    </a:lnTo>
                    <a:lnTo>
                      <a:pt x="29674" y="167546"/>
                    </a:lnTo>
                    <a:lnTo>
                      <a:pt x="95087" y="102132"/>
                    </a:lnTo>
                    <a:close/>
                    <a:moveTo>
                      <a:pt x="182624" y="92740"/>
                    </a:moveTo>
                    <a:lnTo>
                      <a:pt x="248038" y="29026"/>
                    </a:lnTo>
                    <a:lnTo>
                      <a:pt x="248038" y="158154"/>
                    </a:lnTo>
                    <a:lnTo>
                      <a:pt x="182624" y="92740"/>
                    </a:lnTo>
                    <a:close/>
                  </a:path>
                </a:pathLst>
              </a:custGeom>
              <a:solidFill>
                <a:srgbClr val="000000"/>
              </a:solidFill>
              <a:ln w="2981"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FEE010D0-22DB-81E3-529E-CF3F95EA386A}"/>
                  </a:ext>
                </a:extLst>
              </p:cNvPr>
              <p:cNvSpPr/>
              <p:nvPr/>
            </p:nvSpPr>
            <p:spPr>
              <a:xfrm flipV="1">
                <a:off x="7206603" y="3317933"/>
                <a:ext cx="166153" cy="81990"/>
              </a:xfrm>
              <a:custGeom>
                <a:avLst/>
                <a:gdLst>
                  <a:gd name="connsiteX0" fmla="*/ 2368 w 166153"/>
                  <a:gd name="connsiteY0" fmla="*/ 38073 h 81990"/>
                  <a:gd name="connsiteX1" fmla="*/ 113860 w 166153"/>
                  <a:gd name="connsiteY1" fmla="*/ 38110 h 81990"/>
                  <a:gd name="connsiteX2" fmla="*/ 113858 w 166153"/>
                  <a:gd name="connsiteY2" fmla="*/ 44943 h 81990"/>
                  <a:gd name="connsiteX3" fmla="*/ 2366 w 166153"/>
                  <a:gd name="connsiteY3" fmla="*/ 44905 h 81990"/>
                  <a:gd name="connsiteX4" fmla="*/ 113859 w 166153"/>
                  <a:gd name="connsiteY4" fmla="*/ 41527 h 81990"/>
                  <a:gd name="connsiteX5" fmla="*/ 86542 w 166153"/>
                  <a:gd name="connsiteY5" fmla="*/ 522 h 81990"/>
                  <a:gd name="connsiteX6" fmla="*/ 168519 w 166153"/>
                  <a:gd name="connsiteY6" fmla="*/ 41545 h 81990"/>
                  <a:gd name="connsiteX7" fmla="*/ 86515 w 166153"/>
                  <a:gd name="connsiteY7" fmla="*/ 82513 h 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153" h="81990">
                    <a:moveTo>
                      <a:pt x="2368" y="38073"/>
                    </a:moveTo>
                    <a:lnTo>
                      <a:pt x="113860" y="38110"/>
                    </a:lnTo>
                    <a:lnTo>
                      <a:pt x="113858" y="44943"/>
                    </a:lnTo>
                    <a:lnTo>
                      <a:pt x="2366" y="44905"/>
                    </a:lnTo>
                    <a:close/>
                    <a:moveTo>
                      <a:pt x="113859" y="41527"/>
                    </a:moveTo>
                    <a:lnTo>
                      <a:pt x="86542" y="522"/>
                    </a:lnTo>
                    <a:lnTo>
                      <a:pt x="168519" y="41545"/>
                    </a:lnTo>
                    <a:lnTo>
                      <a:pt x="86515" y="82513"/>
                    </a:lnTo>
                    <a:close/>
                  </a:path>
                </a:pathLst>
              </a:custGeom>
              <a:solidFill>
                <a:srgbClr val="000000"/>
              </a:solidFill>
              <a:ln w="2981"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5FDCAE04-EEC8-DB61-D48A-6BD423A358B9}"/>
                  </a:ext>
                </a:extLst>
              </p:cNvPr>
              <p:cNvSpPr/>
              <p:nvPr/>
            </p:nvSpPr>
            <p:spPr>
              <a:xfrm>
                <a:off x="7567186" y="3322708"/>
                <a:ext cx="166068" cy="81862"/>
              </a:xfrm>
              <a:custGeom>
                <a:avLst/>
                <a:gdLst>
                  <a:gd name="connsiteX0" fmla="*/ 187 w 166068"/>
                  <a:gd name="connsiteY0" fmla="*/ 32618 h 81862"/>
                  <a:gd name="connsiteX1" fmla="*/ 111515 w 166068"/>
                  <a:gd name="connsiteY1" fmla="*/ 38894 h 81862"/>
                  <a:gd name="connsiteX2" fmla="*/ 111128 w 166068"/>
                  <a:gd name="connsiteY2" fmla="*/ 45719 h 81862"/>
                  <a:gd name="connsiteX3" fmla="*/ -171 w 166068"/>
                  <a:gd name="connsiteY3" fmla="*/ 39440 h 81862"/>
                  <a:gd name="connsiteX4" fmla="*/ 111307 w 166068"/>
                  <a:gd name="connsiteY4" fmla="*/ 42305 h 81862"/>
                  <a:gd name="connsiteX5" fmla="*/ 86322 w 166068"/>
                  <a:gd name="connsiteY5" fmla="*/ -163 h 81862"/>
                  <a:gd name="connsiteX6" fmla="*/ 165898 w 166068"/>
                  <a:gd name="connsiteY6" fmla="*/ 45385 h 81862"/>
                  <a:gd name="connsiteX7" fmla="*/ 81730 w 166068"/>
                  <a:gd name="connsiteY7" fmla="*/ 81700 h 8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68" h="81862">
                    <a:moveTo>
                      <a:pt x="187" y="32618"/>
                    </a:moveTo>
                    <a:lnTo>
                      <a:pt x="111515" y="38894"/>
                    </a:lnTo>
                    <a:lnTo>
                      <a:pt x="111128" y="45719"/>
                    </a:lnTo>
                    <a:lnTo>
                      <a:pt x="-171" y="39440"/>
                    </a:lnTo>
                    <a:close/>
                    <a:moveTo>
                      <a:pt x="111307" y="42305"/>
                    </a:moveTo>
                    <a:lnTo>
                      <a:pt x="86322" y="-163"/>
                    </a:lnTo>
                    <a:lnTo>
                      <a:pt x="165898" y="45385"/>
                    </a:lnTo>
                    <a:lnTo>
                      <a:pt x="81730" y="81700"/>
                    </a:lnTo>
                    <a:close/>
                  </a:path>
                </a:pathLst>
              </a:custGeom>
              <a:solidFill>
                <a:srgbClr val="000000"/>
              </a:solidFill>
              <a:ln w="2981"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AC2E08F4-6EF8-A963-BDF3-3901A30EB1D9}"/>
                  </a:ext>
                </a:extLst>
              </p:cNvPr>
              <p:cNvSpPr/>
              <p:nvPr/>
            </p:nvSpPr>
            <p:spPr>
              <a:xfrm>
                <a:off x="7570346" y="3845628"/>
                <a:ext cx="165889" cy="81990"/>
              </a:xfrm>
              <a:custGeom>
                <a:avLst/>
                <a:gdLst>
                  <a:gd name="connsiteX0" fmla="*/ -171 w 165889"/>
                  <a:gd name="connsiteY0" fmla="*/ 37416 h 81990"/>
                  <a:gd name="connsiteX1" fmla="*/ 111039 w 165889"/>
                  <a:gd name="connsiteY1" fmla="*/ 37419 h 81990"/>
                  <a:gd name="connsiteX2" fmla="*/ 111039 w 165889"/>
                  <a:gd name="connsiteY2" fmla="*/ 44249 h 81990"/>
                  <a:gd name="connsiteX3" fmla="*/ -171 w 165889"/>
                  <a:gd name="connsiteY3" fmla="*/ 44249 h 81990"/>
                  <a:gd name="connsiteX4" fmla="*/ 111039 w 165889"/>
                  <a:gd name="connsiteY4" fmla="*/ 40832 h 81990"/>
                  <a:gd name="connsiteX5" fmla="*/ 83728 w 165889"/>
                  <a:gd name="connsiteY5" fmla="*/ -163 h 81990"/>
                  <a:gd name="connsiteX6" fmla="*/ 165719 w 165889"/>
                  <a:gd name="connsiteY6" fmla="*/ 40832 h 81990"/>
                  <a:gd name="connsiteX7" fmla="*/ 83728 w 165889"/>
                  <a:gd name="connsiteY7" fmla="*/ 81828 h 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889" h="81990">
                    <a:moveTo>
                      <a:pt x="-171" y="37416"/>
                    </a:moveTo>
                    <a:lnTo>
                      <a:pt x="111039" y="37419"/>
                    </a:lnTo>
                    <a:lnTo>
                      <a:pt x="111039" y="44249"/>
                    </a:lnTo>
                    <a:lnTo>
                      <a:pt x="-171" y="44249"/>
                    </a:lnTo>
                    <a:close/>
                    <a:moveTo>
                      <a:pt x="111039" y="40832"/>
                    </a:moveTo>
                    <a:lnTo>
                      <a:pt x="83728" y="-163"/>
                    </a:lnTo>
                    <a:lnTo>
                      <a:pt x="165719" y="40832"/>
                    </a:lnTo>
                    <a:lnTo>
                      <a:pt x="83728" y="81828"/>
                    </a:lnTo>
                    <a:close/>
                  </a:path>
                </a:pathLst>
              </a:custGeom>
              <a:solidFill>
                <a:srgbClr val="000000"/>
              </a:solidFill>
              <a:ln w="2981"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4D23589D-372C-29F6-CE97-9E4159F66287}"/>
                  </a:ext>
                </a:extLst>
              </p:cNvPr>
              <p:cNvSpPr/>
              <p:nvPr/>
            </p:nvSpPr>
            <p:spPr>
              <a:xfrm>
                <a:off x="7570346" y="4358444"/>
                <a:ext cx="165889" cy="81990"/>
              </a:xfrm>
              <a:custGeom>
                <a:avLst/>
                <a:gdLst>
                  <a:gd name="connsiteX0" fmla="*/ -171 w 165889"/>
                  <a:gd name="connsiteY0" fmla="*/ 37404 h 81990"/>
                  <a:gd name="connsiteX1" fmla="*/ 111039 w 165889"/>
                  <a:gd name="connsiteY1" fmla="*/ 37404 h 81990"/>
                  <a:gd name="connsiteX2" fmla="*/ 111039 w 165889"/>
                  <a:gd name="connsiteY2" fmla="*/ 44261 h 81990"/>
                  <a:gd name="connsiteX3" fmla="*/ -171 w 165889"/>
                  <a:gd name="connsiteY3" fmla="*/ 44261 h 81990"/>
                  <a:gd name="connsiteX4" fmla="*/ 111039 w 165889"/>
                  <a:gd name="connsiteY4" fmla="*/ 40832 h 81990"/>
                  <a:gd name="connsiteX5" fmla="*/ 83728 w 165889"/>
                  <a:gd name="connsiteY5" fmla="*/ -163 h 81990"/>
                  <a:gd name="connsiteX6" fmla="*/ 165719 w 165889"/>
                  <a:gd name="connsiteY6" fmla="*/ 40832 h 81990"/>
                  <a:gd name="connsiteX7" fmla="*/ 83728 w 165889"/>
                  <a:gd name="connsiteY7" fmla="*/ 81828 h 8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889" h="81990">
                    <a:moveTo>
                      <a:pt x="-171" y="37404"/>
                    </a:moveTo>
                    <a:lnTo>
                      <a:pt x="111039" y="37404"/>
                    </a:lnTo>
                    <a:lnTo>
                      <a:pt x="111039" y="44261"/>
                    </a:lnTo>
                    <a:lnTo>
                      <a:pt x="-171" y="44261"/>
                    </a:lnTo>
                    <a:close/>
                    <a:moveTo>
                      <a:pt x="111039" y="40832"/>
                    </a:moveTo>
                    <a:lnTo>
                      <a:pt x="83728" y="-163"/>
                    </a:lnTo>
                    <a:lnTo>
                      <a:pt x="165719" y="40832"/>
                    </a:lnTo>
                    <a:lnTo>
                      <a:pt x="83728" y="81828"/>
                    </a:lnTo>
                    <a:close/>
                  </a:path>
                </a:pathLst>
              </a:custGeom>
              <a:solidFill>
                <a:srgbClr val="000000"/>
              </a:solidFill>
              <a:ln w="2981"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A6011F30-D3E3-67FC-D407-54B8D15DC02B}"/>
                  </a:ext>
                </a:extLst>
              </p:cNvPr>
              <p:cNvSpPr/>
              <p:nvPr/>
            </p:nvSpPr>
            <p:spPr>
              <a:xfrm>
                <a:off x="7200373" y="3360856"/>
                <a:ext cx="182795" cy="525636"/>
              </a:xfrm>
              <a:custGeom>
                <a:avLst/>
                <a:gdLst>
                  <a:gd name="connsiteX0" fmla="*/ 6329 w 182795"/>
                  <a:gd name="connsiteY0" fmla="*/ -163 h 525636"/>
                  <a:gd name="connsiteX1" fmla="*/ 154986 w 182795"/>
                  <a:gd name="connsiteY1" fmla="*/ 472308 h 525636"/>
                  <a:gd name="connsiteX2" fmla="*/ 148457 w 182795"/>
                  <a:gd name="connsiteY2" fmla="*/ 474356 h 525636"/>
                  <a:gd name="connsiteX3" fmla="*/ -171 w 182795"/>
                  <a:gd name="connsiteY3" fmla="*/ 1888 h 525636"/>
                  <a:gd name="connsiteX4" fmla="*/ 151736 w 182795"/>
                  <a:gd name="connsiteY4" fmla="*/ 473333 h 525636"/>
                  <a:gd name="connsiteX5" fmla="*/ 182624 w 182795"/>
                  <a:gd name="connsiteY5" fmla="*/ 434959 h 525636"/>
                  <a:gd name="connsiteX6" fmla="*/ 168135 w 182795"/>
                  <a:gd name="connsiteY6" fmla="*/ 525474 h 525636"/>
                  <a:gd name="connsiteX7" fmla="*/ 104420 w 182795"/>
                  <a:gd name="connsiteY7" fmla="*/ 459565 h 52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795" h="525636">
                    <a:moveTo>
                      <a:pt x="6329" y="-163"/>
                    </a:moveTo>
                    <a:lnTo>
                      <a:pt x="154986" y="472308"/>
                    </a:lnTo>
                    <a:lnTo>
                      <a:pt x="148457" y="474356"/>
                    </a:lnTo>
                    <a:lnTo>
                      <a:pt x="-171" y="1888"/>
                    </a:lnTo>
                    <a:close/>
                    <a:moveTo>
                      <a:pt x="151736" y="473333"/>
                    </a:moveTo>
                    <a:lnTo>
                      <a:pt x="182624" y="434959"/>
                    </a:lnTo>
                    <a:lnTo>
                      <a:pt x="168135" y="525474"/>
                    </a:lnTo>
                    <a:lnTo>
                      <a:pt x="104420" y="459565"/>
                    </a:lnTo>
                    <a:close/>
                  </a:path>
                </a:pathLst>
              </a:custGeom>
              <a:solidFill>
                <a:srgbClr val="000000"/>
              </a:solidFill>
              <a:ln w="2981"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C591FC58-A096-53D8-D828-833B8F7257E0}"/>
                  </a:ext>
                </a:extLst>
              </p:cNvPr>
              <p:cNvSpPr/>
              <p:nvPr/>
            </p:nvSpPr>
            <p:spPr>
              <a:xfrm>
                <a:off x="7203236" y="3358375"/>
                <a:ext cx="193379" cy="1040289"/>
              </a:xfrm>
              <a:custGeom>
                <a:avLst/>
                <a:gdLst>
                  <a:gd name="connsiteX0" fmla="*/ 6566 w 193379"/>
                  <a:gd name="connsiteY0" fmla="*/ -163 h 1040289"/>
                  <a:gd name="connsiteX1" fmla="*/ 160292 w 193379"/>
                  <a:gd name="connsiteY1" fmla="*/ 985595 h 1040289"/>
                  <a:gd name="connsiteX2" fmla="*/ 153524 w 193379"/>
                  <a:gd name="connsiteY2" fmla="*/ 986668 h 1040289"/>
                  <a:gd name="connsiteX3" fmla="*/ -171 w 193379"/>
                  <a:gd name="connsiteY3" fmla="*/ 890 h 1040289"/>
                  <a:gd name="connsiteX4" fmla="*/ 156924 w 193379"/>
                  <a:gd name="connsiteY4" fmla="*/ 986132 h 1040289"/>
                  <a:gd name="connsiteX5" fmla="*/ 193208 w 193379"/>
                  <a:gd name="connsiteY5" fmla="*/ 952799 h 1040289"/>
                  <a:gd name="connsiteX6" fmla="*/ 165331 w 193379"/>
                  <a:gd name="connsiteY6" fmla="*/ 1040126 h 1040289"/>
                  <a:gd name="connsiteX7" fmla="*/ 112201 w 193379"/>
                  <a:gd name="connsiteY7" fmla="*/ 965440 h 10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79" h="1040289">
                    <a:moveTo>
                      <a:pt x="6566" y="-163"/>
                    </a:moveTo>
                    <a:lnTo>
                      <a:pt x="160292" y="985595"/>
                    </a:lnTo>
                    <a:lnTo>
                      <a:pt x="153524" y="986668"/>
                    </a:lnTo>
                    <a:lnTo>
                      <a:pt x="-171" y="890"/>
                    </a:lnTo>
                    <a:close/>
                    <a:moveTo>
                      <a:pt x="156924" y="986132"/>
                    </a:moveTo>
                    <a:lnTo>
                      <a:pt x="193208" y="952799"/>
                    </a:lnTo>
                    <a:lnTo>
                      <a:pt x="165331" y="1040126"/>
                    </a:lnTo>
                    <a:lnTo>
                      <a:pt x="112201" y="965440"/>
                    </a:lnTo>
                    <a:close/>
                  </a:path>
                </a:pathLst>
              </a:custGeom>
              <a:solidFill>
                <a:srgbClr val="000000"/>
              </a:solidFill>
              <a:ln w="2981" cap="flat">
                <a:noFill/>
                <a:prstDash val="solid"/>
                <a:miter/>
              </a:ln>
            </p:spPr>
            <p:txBody>
              <a:bodyPr rtlCol="0" anchor="ctr"/>
              <a:lstStyle/>
              <a:p>
                <a:endParaRPr lang="en-US"/>
              </a:p>
            </p:txBody>
          </p:sp>
          <p:sp>
            <p:nvSpPr>
              <p:cNvPr id="417" name="TextBox 416">
                <a:extLst>
                  <a:ext uri="{FF2B5EF4-FFF2-40B4-BE49-F238E27FC236}">
                    <a16:creationId xmlns:a16="http://schemas.microsoft.com/office/drawing/2014/main" id="{745A0955-07EE-D460-4C73-9CB805F8B145}"/>
                  </a:ext>
                </a:extLst>
              </p:cNvPr>
              <p:cNvSpPr txBox="1"/>
              <p:nvPr/>
            </p:nvSpPr>
            <p:spPr>
              <a:xfrm>
                <a:off x="6322386" y="4061534"/>
                <a:ext cx="1020679" cy="291199"/>
              </a:xfrm>
              <a:prstGeom prst="rect">
                <a:avLst/>
              </a:prstGeom>
              <a:noFill/>
            </p:spPr>
            <p:txBody>
              <a:bodyPr wrap="none" rtlCol="0">
                <a:spAutoFit/>
              </a:bodyPr>
              <a:lstStyle/>
              <a:p>
                <a:pPr algn="l"/>
                <a:r>
                  <a:rPr lang="en-US" sz="1291" b="1" i="1" spc="0" baseline="0">
                    <a:ln/>
                    <a:solidFill>
                      <a:srgbClr val="7030A0"/>
                    </a:solidFill>
                    <a:latin typeface="Calibri"/>
                    <a:cs typeface="Calibri"/>
                    <a:sym typeface="Calibri"/>
                    <a:rtl val="0"/>
                  </a:rPr>
                  <a:t>Sequentially</a:t>
                </a:r>
              </a:p>
            </p:txBody>
          </p:sp>
        </p:grpSp>
      </p:grpSp>
    </p:spTree>
    <p:custDataLst>
      <p:tags r:id="rId1"/>
    </p:custDataLst>
    <p:extLst>
      <p:ext uri="{BB962C8B-B14F-4D97-AF65-F5344CB8AC3E}">
        <p14:creationId xmlns:p14="http://schemas.microsoft.com/office/powerpoint/2010/main" val="59453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B3CD90-24FA-462B-8BAE-EF6BF2C2BB42}"/>
              </a:ext>
            </a:extLst>
          </p:cNvPr>
          <p:cNvSpPr>
            <a:spLocks noGrp="1"/>
          </p:cNvSpPr>
          <p:nvPr>
            <p:ph type="sldNum" sz="quarter" idx="12"/>
          </p:nvPr>
        </p:nvSpPr>
        <p:spPr/>
        <p:txBody>
          <a:bodyPr/>
          <a:lstStyle/>
          <a:p>
            <a:fld id="{48F63A3B-78C7-47BE-AE5E-E10140E04643}" type="slidenum">
              <a:rPr lang="en-US" smtClean="0"/>
              <a:pPr/>
              <a:t>18</a:t>
            </a:fld>
            <a:endParaRPr lang="en-US" dirty="0"/>
          </a:p>
        </p:txBody>
      </p:sp>
      <p:sp>
        <p:nvSpPr>
          <p:cNvPr id="4" name="Title 3">
            <a:extLst>
              <a:ext uri="{FF2B5EF4-FFF2-40B4-BE49-F238E27FC236}">
                <a16:creationId xmlns:a16="http://schemas.microsoft.com/office/drawing/2014/main" id="{D871D43C-E878-4410-B8A0-A37A1BC0FD69}"/>
              </a:ext>
            </a:extLst>
          </p:cNvPr>
          <p:cNvSpPr>
            <a:spLocks noGrp="1"/>
          </p:cNvSpPr>
          <p:nvPr>
            <p:ph type="title"/>
          </p:nvPr>
        </p:nvSpPr>
        <p:spPr/>
        <p:txBody>
          <a:bodyPr>
            <a:normAutofit fontScale="90000"/>
          </a:bodyPr>
          <a:lstStyle/>
          <a:p>
            <a:r>
              <a:rPr lang="en-US" dirty="0"/>
              <a:t>Architecture to Support Message Passing</a:t>
            </a:r>
          </a:p>
        </p:txBody>
      </p:sp>
      <p:pic>
        <p:nvPicPr>
          <p:cNvPr id="33" name="Graphic 32">
            <a:extLst>
              <a:ext uri="{FF2B5EF4-FFF2-40B4-BE49-F238E27FC236}">
                <a16:creationId xmlns:a16="http://schemas.microsoft.com/office/drawing/2014/main" id="{77F3D738-E05C-E4BE-8C3C-AAA2B72145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 y="1802563"/>
            <a:ext cx="11887200" cy="3714936"/>
          </a:xfrm>
          <a:prstGeom prst="rect">
            <a:avLst/>
          </a:prstGeom>
        </p:spPr>
      </p:pic>
    </p:spTree>
    <p:extLst>
      <p:ext uri="{BB962C8B-B14F-4D97-AF65-F5344CB8AC3E}">
        <p14:creationId xmlns:p14="http://schemas.microsoft.com/office/powerpoint/2010/main" val="3963391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B3CD90-24FA-462B-8BAE-EF6BF2C2BB42}"/>
              </a:ext>
            </a:extLst>
          </p:cNvPr>
          <p:cNvSpPr>
            <a:spLocks noGrp="1"/>
          </p:cNvSpPr>
          <p:nvPr>
            <p:ph type="sldNum" sz="quarter" idx="12"/>
          </p:nvPr>
        </p:nvSpPr>
        <p:spPr/>
        <p:txBody>
          <a:bodyPr/>
          <a:lstStyle/>
          <a:p>
            <a:fld id="{48F63A3B-78C7-47BE-AE5E-E10140E04643}" type="slidenum">
              <a:rPr lang="en-US" smtClean="0"/>
              <a:pPr/>
              <a:t>19</a:t>
            </a:fld>
            <a:endParaRPr lang="en-US" dirty="0"/>
          </a:p>
        </p:txBody>
      </p:sp>
      <p:sp>
        <p:nvSpPr>
          <p:cNvPr id="4" name="Title 3">
            <a:extLst>
              <a:ext uri="{FF2B5EF4-FFF2-40B4-BE49-F238E27FC236}">
                <a16:creationId xmlns:a16="http://schemas.microsoft.com/office/drawing/2014/main" id="{D871D43C-E878-4410-B8A0-A37A1BC0FD69}"/>
              </a:ext>
            </a:extLst>
          </p:cNvPr>
          <p:cNvSpPr>
            <a:spLocks noGrp="1"/>
          </p:cNvSpPr>
          <p:nvPr>
            <p:ph type="title"/>
          </p:nvPr>
        </p:nvSpPr>
        <p:spPr/>
        <p:txBody>
          <a:bodyPr>
            <a:normAutofit fontScale="90000"/>
          </a:bodyPr>
          <a:lstStyle/>
          <a:p>
            <a:r>
              <a:rPr lang="en-US" dirty="0"/>
              <a:t>Architecture to Support Message Passing</a:t>
            </a:r>
          </a:p>
        </p:txBody>
      </p:sp>
      <p:pic>
        <p:nvPicPr>
          <p:cNvPr id="33" name="Graphic 32">
            <a:extLst>
              <a:ext uri="{FF2B5EF4-FFF2-40B4-BE49-F238E27FC236}">
                <a16:creationId xmlns:a16="http://schemas.microsoft.com/office/drawing/2014/main" id="{77F3D738-E05C-E4BE-8C3C-AAA2B72145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 y="1802563"/>
            <a:ext cx="11887200" cy="3714936"/>
          </a:xfrm>
          <a:prstGeom prst="rect">
            <a:avLst/>
          </a:prstGeom>
        </p:spPr>
      </p:pic>
      <p:grpSp>
        <p:nvGrpSpPr>
          <p:cNvPr id="10" name="Circle Mask">
            <a:extLst>
              <a:ext uri="{FF2B5EF4-FFF2-40B4-BE49-F238E27FC236}">
                <a16:creationId xmlns:a16="http://schemas.microsoft.com/office/drawing/2014/main" id="{E16C1FF8-F933-0951-1D57-1719C6A9D87C}"/>
              </a:ext>
            </a:extLst>
          </p:cNvPr>
          <p:cNvGrpSpPr/>
          <p:nvPr/>
        </p:nvGrpSpPr>
        <p:grpSpPr>
          <a:xfrm>
            <a:off x="1" y="1701800"/>
            <a:ext cx="12192000" cy="3924300"/>
            <a:chOff x="1" y="1701800"/>
            <a:chExt cx="12192000" cy="3924300"/>
          </a:xfrm>
        </p:grpSpPr>
        <p:sp>
          <p:nvSpPr>
            <p:cNvPr id="8" name="Freeform: Shape 7">
              <a:extLst>
                <a:ext uri="{FF2B5EF4-FFF2-40B4-BE49-F238E27FC236}">
                  <a16:creationId xmlns:a16="http://schemas.microsoft.com/office/drawing/2014/main" id="{FFEB29E6-4B91-E62D-D512-BC6645E361F3}"/>
                </a:ext>
              </a:extLst>
            </p:cNvPr>
            <p:cNvSpPr/>
            <p:nvPr/>
          </p:nvSpPr>
          <p:spPr>
            <a:xfrm>
              <a:off x="1" y="1701800"/>
              <a:ext cx="12192000" cy="3924300"/>
            </a:xfrm>
            <a:custGeom>
              <a:avLst/>
              <a:gdLst>
                <a:gd name="connsiteX0" fmla="*/ 4957033 w 12192000"/>
                <a:gd name="connsiteY0" fmla="*/ 701821 h 3924300"/>
                <a:gd name="connsiteX1" fmla="*/ 4042633 w 12192000"/>
                <a:gd name="connsiteY1" fmla="*/ 1616221 h 3924300"/>
                <a:gd name="connsiteX2" fmla="*/ 4957033 w 12192000"/>
                <a:gd name="connsiteY2" fmla="*/ 2530621 h 3924300"/>
                <a:gd name="connsiteX3" fmla="*/ 5871433 w 12192000"/>
                <a:gd name="connsiteY3" fmla="*/ 1616221 h 3924300"/>
                <a:gd name="connsiteX4" fmla="*/ 4957033 w 12192000"/>
                <a:gd name="connsiteY4" fmla="*/ 701821 h 3924300"/>
                <a:gd name="connsiteX5" fmla="*/ 0 w 12192000"/>
                <a:gd name="connsiteY5" fmla="*/ 0 h 3924300"/>
                <a:gd name="connsiteX6" fmla="*/ 12192000 w 12192000"/>
                <a:gd name="connsiteY6" fmla="*/ 0 h 3924300"/>
                <a:gd name="connsiteX7" fmla="*/ 12192000 w 12192000"/>
                <a:gd name="connsiteY7" fmla="*/ 3924300 h 3924300"/>
                <a:gd name="connsiteX8" fmla="*/ 0 w 12192000"/>
                <a:gd name="connsiteY8" fmla="*/ 39243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924300">
                  <a:moveTo>
                    <a:pt x="4957033" y="701821"/>
                  </a:moveTo>
                  <a:cubicBezTo>
                    <a:pt x="4452024" y="701821"/>
                    <a:pt x="4042633" y="1111212"/>
                    <a:pt x="4042633" y="1616221"/>
                  </a:cubicBezTo>
                  <a:cubicBezTo>
                    <a:pt x="4042633" y="2121230"/>
                    <a:pt x="4452024" y="2530621"/>
                    <a:pt x="4957033" y="2530621"/>
                  </a:cubicBezTo>
                  <a:cubicBezTo>
                    <a:pt x="5462042" y="2530621"/>
                    <a:pt x="5871433" y="2121230"/>
                    <a:pt x="5871433" y="1616221"/>
                  </a:cubicBezTo>
                  <a:cubicBezTo>
                    <a:pt x="5871433" y="1111212"/>
                    <a:pt x="5462042" y="701821"/>
                    <a:pt x="4957033" y="701821"/>
                  </a:cubicBezTo>
                  <a:close/>
                  <a:moveTo>
                    <a:pt x="0" y="0"/>
                  </a:moveTo>
                  <a:lnTo>
                    <a:pt x="12192000" y="0"/>
                  </a:lnTo>
                  <a:lnTo>
                    <a:pt x="12192000" y="3924300"/>
                  </a:lnTo>
                  <a:lnTo>
                    <a:pt x="0" y="3924300"/>
                  </a:lnTo>
                  <a:close/>
                </a:path>
              </a:pathLst>
            </a:cu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val 1">
              <a:extLst>
                <a:ext uri="{FF2B5EF4-FFF2-40B4-BE49-F238E27FC236}">
                  <a16:creationId xmlns:a16="http://schemas.microsoft.com/office/drawing/2014/main" id="{813DF680-2EE8-5DED-359B-0DCDBB3688BC}"/>
                </a:ext>
              </a:extLst>
            </p:cNvPr>
            <p:cNvSpPr/>
            <p:nvPr/>
          </p:nvSpPr>
          <p:spPr>
            <a:xfrm>
              <a:off x="4042634" y="2403621"/>
              <a:ext cx="1828800" cy="1828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A00E2271-E2B3-9365-04F5-9B8F155286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3833" y="3356121"/>
            <a:ext cx="1568450" cy="1568450"/>
          </a:xfrm>
          <a:prstGeom prst="rect">
            <a:avLst/>
          </a:prstGeom>
        </p:spPr>
      </p:pic>
    </p:spTree>
    <p:extLst>
      <p:ext uri="{BB962C8B-B14F-4D97-AF65-F5344CB8AC3E}">
        <p14:creationId xmlns:p14="http://schemas.microsoft.com/office/powerpoint/2010/main" val="3964500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D42A3A-E23B-4133-BD89-2F7A09E4A1DD}"/>
              </a:ext>
            </a:extLst>
          </p:cNvPr>
          <p:cNvSpPr>
            <a:spLocks noGrp="1"/>
          </p:cNvSpPr>
          <p:nvPr>
            <p:ph type="sldNum" sz="quarter" idx="12"/>
          </p:nvPr>
        </p:nvSpPr>
        <p:spPr/>
        <p:txBody>
          <a:bodyPr/>
          <a:lstStyle/>
          <a:p>
            <a:fld id="{48F63A3B-78C7-47BE-AE5E-E10140E04643}" type="slidenum">
              <a:rPr lang="en-US" smtClean="0"/>
              <a:pPr/>
              <a:t>2</a:t>
            </a:fld>
            <a:endParaRPr lang="en-US" dirty="0"/>
          </a:p>
        </p:txBody>
      </p:sp>
      <p:sp>
        <p:nvSpPr>
          <p:cNvPr id="4" name="Title 3">
            <a:extLst>
              <a:ext uri="{FF2B5EF4-FFF2-40B4-BE49-F238E27FC236}">
                <a16:creationId xmlns:a16="http://schemas.microsoft.com/office/drawing/2014/main" id="{57148DE2-49D5-4C24-8025-C87327362BA3}"/>
              </a:ext>
            </a:extLst>
          </p:cNvPr>
          <p:cNvSpPr>
            <a:spLocks noGrp="1"/>
          </p:cNvSpPr>
          <p:nvPr>
            <p:ph type="title"/>
          </p:nvPr>
        </p:nvSpPr>
        <p:spPr/>
        <p:txBody>
          <a:bodyPr>
            <a:noAutofit/>
          </a:bodyPr>
          <a:lstStyle/>
          <a:p>
            <a:r>
              <a:rPr lang="en-US" altLang="zh-CN" dirty="0"/>
              <a:t>Self-Introduction</a:t>
            </a:r>
            <a:endParaRPr lang="en-US" dirty="0"/>
          </a:p>
        </p:txBody>
      </p:sp>
      <p:pic>
        <p:nvPicPr>
          <p:cNvPr id="5" name="Picture 4">
            <a:extLst>
              <a:ext uri="{FF2B5EF4-FFF2-40B4-BE49-F238E27FC236}">
                <a16:creationId xmlns:a16="http://schemas.microsoft.com/office/drawing/2014/main" id="{15888F1F-F8DA-4BED-9016-CD483F8F4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1047" y="1776702"/>
            <a:ext cx="1287782" cy="1802625"/>
          </a:xfrm>
          <a:prstGeom prst="rect">
            <a:avLst/>
          </a:prstGeom>
        </p:spPr>
      </p:pic>
      <p:sp>
        <p:nvSpPr>
          <p:cNvPr id="8" name="Content Placeholder 1">
            <a:extLst>
              <a:ext uri="{FF2B5EF4-FFF2-40B4-BE49-F238E27FC236}">
                <a16:creationId xmlns:a16="http://schemas.microsoft.com/office/drawing/2014/main" id="{996FD4C8-856C-4800-A949-C348298CFC1F}"/>
              </a:ext>
            </a:extLst>
          </p:cNvPr>
          <p:cNvSpPr>
            <a:spLocks noGrp="1"/>
          </p:cNvSpPr>
          <p:nvPr>
            <p:ph idx="1"/>
          </p:nvPr>
        </p:nvSpPr>
        <p:spPr>
          <a:xfrm>
            <a:off x="274321" y="3665132"/>
            <a:ext cx="5433060" cy="2367942"/>
          </a:xfrm>
        </p:spPr>
        <p:txBody>
          <a:bodyPr>
            <a:normAutofit/>
          </a:bodyPr>
          <a:lstStyle/>
          <a:p>
            <a:r>
              <a:rPr lang="en-US" sz="2800" u="sng" dirty="0">
                <a:solidFill>
                  <a:schemeClr val="tx1"/>
                </a:solidFill>
              </a:rPr>
              <a:t>Cong (Callie) Hao</a:t>
            </a:r>
          </a:p>
          <a:p>
            <a:pPr lvl="1"/>
            <a:r>
              <a:rPr lang="en-US" sz="2000" b="1" dirty="0"/>
              <a:t>Assistant Professor at Georgia Tech ECE</a:t>
            </a:r>
          </a:p>
          <a:p>
            <a:pPr lvl="1"/>
            <a:r>
              <a:rPr lang="en-US" sz="2000" dirty="0">
                <a:solidFill>
                  <a:schemeClr val="tx1"/>
                </a:solidFill>
              </a:rPr>
              <a:t>Faculty Fellow at GT (2021~2022)</a:t>
            </a:r>
          </a:p>
          <a:p>
            <a:pPr lvl="1"/>
            <a:r>
              <a:rPr lang="en-US" sz="2000" dirty="0">
                <a:solidFill>
                  <a:schemeClr val="tx1"/>
                </a:solidFill>
              </a:rPr>
              <a:t>Postdoc at UIUC (2018~2020)</a:t>
            </a:r>
          </a:p>
          <a:p>
            <a:pPr lvl="1"/>
            <a:r>
              <a:rPr lang="en-US" sz="2000" dirty="0">
                <a:solidFill>
                  <a:schemeClr val="tx1"/>
                </a:solidFill>
              </a:rPr>
              <a:t>Ph.D. in Japan, </a:t>
            </a:r>
            <a:r>
              <a:rPr lang="en-US" sz="2000" dirty="0" err="1">
                <a:solidFill>
                  <a:schemeClr val="tx1"/>
                </a:solidFill>
              </a:rPr>
              <a:t>Waseda</a:t>
            </a:r>
            <a:r>
              <a:rPr lang="en-US" sz="2000" dirty="0">
                <a:solidFill>
                  <a:schemeClr val="tx1"/>
                </a:solidFill>
              </a:rPr>
              <a:t> University (2017)</a:t>
            </a:r>
          </a:p>
          <a:p>
            <a:pPr lvl="1"/>
            <a:endParaRPr lang="en-US" sz="2000" dirty="0">
              <a:solidFill>
                <a:schemeClr val="tx1"/>
              </a:solidFill>
            </a:endParaRPr>
          </a:p>
          <a:p>
            <a:pPr lvl="1"/>
            <a:endParaRPr lang="en-US" sz="2000" dirty="0">
              <a:solidFill>
                <a:schemeClr val="tx1"/>
              </a:solidFill>
            </a:endParaRPr>
          </a:p>
          <a:p>
            <a:pPr lvl="1"/>
            <a:endParaRPr lang="en-US" sz="2000" b="1" dirty="0">
              <a:solidFill>
                <a:schemeClr val="tx1"/>
              </a:solidFill>
            </a:endParaRPr>
          </a:p>
        </p:txBody>
      </p:sp>
      <p:sp>
        <p:nvSpPr>
          <p:cNvPr id="10" name="Rectangle 9">
            <a:extLst>
              <a:ext uri="{FF2B5EF4-FFF2-40B4-BE49-F238E27FC236}">
                <a16:creationId xmlns:a16="http://schemas.microsoft.com/office/drawing/2014/main" id="{5A1FA6A0-A46D-427B-A2F3-850492D44E42}"/>
              </a:ext>
            </a:extLst>
          </p:cNvPr>
          <p:cNvSpPr/>
          <p:nvPr/>
        </p:nvSpPr>
        <p:spPr>
          <a:xfrm>
            <a:off x="274320" y="5675187"/>
            <a:ext cx="4122420" cy="599651"/>
          </a:xfrm>
          <a:prstGeom prst="rect">
            <a:avLst/>
          </a:prstGeom>
        </p:spPr>
        <p:txBody>
          <a:bodyPr wrap="square">
            <a:spAutoFit/>
          </a:bodyPr>
          <a:lstStyle/>
          <a:p>
            <a:pPr lvl="1" defTabSz="914400">
              <a:lnSpc>
                <a:spcPct val="90000"/>
              </a:lnSpc>
              <a:spcBef>
                <a:spcPts val="500"/>
              </a:spcBef>
            </a:pPr>
            <a:r>
              <a:rPr lang="en-US" sz="1600" b="1" dirty="0">
                <a:latin typeface="Corbel" panose="020B0503020204020204" pitchFamily="34" charset="0"/>
              </a:rPr>
              <a:t>Email</a:t>
            </a:r>
            <a:r>
              <a:rPr lang="en-US" sz="1600" dirty="0">
                <a:latin typeface="Corbel" panose="020B0503020204020204" pitchFamily="34" charset="0"/>
              </a:rPr>
              <a:t>: </a:t>
            </a:r>
            <a:r>
              <a:rPr lang="en-US" sz="1600" dirty="0">
                <a:latin typeface="Corbel" panose="020B0503020204020204" pitchFamily="34" charset="0"/>
                <a:hlinkClick r:id="rId3">
                  <a:extLst>
                    <a:ext uri="{A12FA001-AC4F-418D-AE19-62706E023703}">
                      <ahyp:hlinkClr xmlns:ahyp="http://schemas.microsoft.com/office/drawing/2018/hyperlinkcolor" val="tx"/>
                    </a:ext>
                  </a:extLst>
                </a:hlinkClick>
              </a:rPr>
              <a:t>callie.hao@ece.gatech.edu</a:t>
            </a:r>
            <a:endParaRPr lang="en-US" sz="1600" dirty="0">
              <a:latin typeface="Corbel" panose="020B0503020204020204" pitchFamily="34" charset="0"/>
            </a:endParaRPr>
          </a:p>
          <a:p>
            <a:pPr lvl="1" defTabSz="914400">
              <a:lnSpc>
                <a:spcPct val="90000"/>
              </a:lnSpc>
              <a:spcBef>
                <a:spcPts val="500"/>
              </a:spcBef>
            </a:pPr>
            <a:r>
              <a:rPr lang="en-US" sz="1600" b="1" dirty="0">
                <a:latin typeface="Corbel" panose="020B0503020204020204" pitchFamily="34" charset="0"/>
              </a:rPr>
              <a:t>Homepage</a:t>
            </a:r>
            <a:r>
              <a:rPr lang="en-US" sz="1600" dirty="0">
                <a:latin typeface="Corbel" panose="020B0503020204020204" pitchFamily="34" charset="0"/>
              </a:rPr>
              <a:t>: </a:t>
            </a:r>
            <a:r>
              <a:rPr lang="en-US" sz="1600" dirty="0">
                <a:latin typeface="Corbel" panose="020B0503020204020204" pitchFamily="34" charset="0"/>
                <a:hlinkClick r:id="rId4">
                  <a:extLst>
                    <a:ext uri="{A12FA001-AC4F-418D-AE19-62706E023703}">
                      <ahyp:hlinkClr xmlns:ahyp="http://schemas.microsoft.com/office/drawing/2018/hyperlinkcolor" val="tx"/>
                    </a:ext>
                  </a:extLst>
                </a:hlinkClick>
              </a:rPr>
              <a:t>http://callie.ece.gatech.edu</a:t>
            </a:r>
            <a:endParaRPr lang="en-US" sz="1600" dirty="0">
              <a:latin typeface="Corbel" panose="020B0503020204020204" pitchFamily="34" charset="0"/>
            </a:endParaRPr>
          </a:p>
        </p:txBody>
      </p:sp>
      <p:pic>
        <p:nvPicPr>
          <p:cNvPr id="11" name="Picture 2" descr="upload.wikimedia.org/wikipedia/commons/thumb/6/...">
            <a:extLst>
              <a:ext uri="{FF2B5EF4-FFF2-40B4-BE49-F238E27FC236}">
                <a16:creationId xmlns:a16="http://schemas.microsoft.com/office/drawing/2014/main" id="{5AAB24BA-FC4E-48BC-911D-D4E35FA0A1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516" y="1822155"/>
            <a:ext cx="1665962" cy="1665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503D932-DB9C-5086-188A-223563FBF6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6911" y="1564006"/>
            <a:ext cx="2278819" cy="1518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D6433A-9E5B-0327-608D-5C3C9DD33AF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684" r="18035"/>
          <a:stretch/>
        </p:blipFill>
        <p:spPr bwMode="auto">
          <a:xfrm>
            <a:off x="6926911" y="3410501"/>
            <a:ext cx="1581583" cy="28346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0BB389E-A475-EFBF-80D5-E38D0EDA86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5184" y="1564006"/>
            <a:ext cx="2167064" cy="21670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8FB2AB0-0D5D-E606-D02A-1251C582DA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42575" y="4321384"/>
            <a:ext cx="2739673" cy="192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6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64C95DB-F0FE-4D98-9076-CF358C7F6D4A}"/>
              </a:ext>
            </a:extLst>
          </p:cNvPr>
          <p:cNvSpPr/>
          <p:nvPr/>
        </p:nvSpPr>
        <p:spPr>
          <a:xfrm>
            <a:off x="3781930" y="6566739"/>
            <a:ext cx="4000821"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331B611-FAB0-6302-09AE-A1250D4F56D7}"/>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4" name="Title 3">
            <a:extLst>
              <a:ext uri="{FF2B5EF4-FFF2-40B4-BE49-F238E27FC236}">
                <a16:creationId xmlns:a16="http://schemas.microsoft.com/office/drawing/2014/main" id="{03490F1A-9B23-E3D9-74FA-6506B3110EA2}"/>
              </a:ext>
            </a:extLst>
          </p:cNvPr>
          <p:cNvSpPr>
            <a:spLocks noGrp="1"/>
          </p:cNvSpPr>
          <p:nvPr>
            <p:ph type="title"/>
          </p:nvPr>
        </p:nvSpPr>
        <p:spPr/>
        <p:txBody>
          <a:bodyPr>
            <a:normAutofit fontScale="90000"/>
          </a:bodyPr>
          <a:lstStyle/>
          <a:p>
            <a:r>
              <a:rPr lang="en-US" dirty="0"/>
              <a:t>Pipelining Strategies</a:t>
            </a:r>
          </a:p>
        </p:txBody>
      </p:sp>
      <p:grpSp>
        <p:nvGrpSpPr>
          <p:cNvPr id="13" name="Group 12">
            <a:extLst>
              <a:ext uri="{FF2B5EF4-FFF2-40B4-BE49-F238E27FC236}">
                <a16:creationId xmlns:a16="http://schemas.microsoft.com/office/drawing/2014/main" id="{FFCEA451-041B-E92B-E85E-19BFBA2913F8}"/>
              </a:ext>
            </a:extLst>
          </p:cNvPr>
          <p:cNvGrpSpPr/>
          <p:nvPr/>
        </p:nvGrpSpPr>
        <p:grpSpPr>
          <a:xfrm>
            <a:off x="1153189" y="1569831"/>
            <a:ext cx="10829351" cy="1306069"/>
            <a:chOff x="553829" y="1035421"/>
            <a:chExt cx="10829351" cy="1306069"/>
          </a:xfrm>
        </p:grpSpPr>
        <p:sp>
          <p:nvSpPr>
            <p:cNvPr id="29" name="Rectangle 28">
              <a:extLst>
                <a:ext uri="{FF2B5EF4-FFF2-40B4-BE49-F238E27FC236}">
                  <a16:creationId xmlns:a16="http://schemas.microsoft.com/office/drawing/2014/main" id="{23CC549E-2AEB-60DC-BEC4-12CCF2FDE2E3}"/>
                </a:ext>
              </a:extLst>
            </p:cNvPr>
            <p:cNvSpPr/>
            <p:nvPr/>
          </p:nvSpPr>
          <p:spPr>
            <a:xfrm>
              <a:off x="1686899" y="159193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6FFDCCA-7D94-F8F6-B4B7-BFF6829D57CF}"/>
                </a:ext>
              </a:extLst>
            </p:cNvPr>
            <p:cNvSpPr/>
            <p:nvPr/>
          </p:nvSpPr>
          <p:spPr>
            <a:xfrm>
              <a:off x="2925965" y="159193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2A6A016-4629-93DA-27D3-9B463634104B}"/>
                </a:ext>
              </a:extLst>
            </p:cNvPr>
            <p:cNvSpPr/>
            <p:nvPr/>
          </p:nvSpPr>
          <p:spPr>
            <a:xfrm>
              <a:off x="4165030" y="159193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CC9FA3A-5039-1B88-9658-8B0DB9444D7F}"/>
                </a:ext>
              </a:extLst>
            </p:cNvPr>
            <p:cNvSpPr/>
            <p:nvPr/>
          </p:nvSpPr>
          <p:spPr>
            <a:xfrm>
              <a:off x="5404097" y="159193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C318FF3-DA8F-C9B6-493A-AAAFE5AC826E}"/>
                </a:ext>
              </a:extLst>
            </p:cNvPr>
            <p:cNvSpPr/>
            <p:nvPr/>
          </p:nvSpPr>
          <p:spPr>
            <a:xfrm>
              <a:off x="6533119" y="2003922"/>
              <a:ext cx="549086"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3E5F818-C466-826D-6685-636B3FE75276}"/>
                </a:ext>
              </a:extLst>
            </p:cNvPr>
            <p:cNvSpPr/>
            <p:nvPr/>
          </p:nvSpPr>
          <p:spPr>
            <a:xfrm>
              <a:off x="10011076" y="2003922"/>
              <a:ext cx="1372104"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7F8324C-24D5-8CD3-CC61-84B9CD5CD828}"/>
                </a:ext>
              </a:extLst>
            </p:cNvPr>
            <p:cNvSpPr/>
            <p:nvPr/>
          </p:nvSpPr>
          <p:spPr>
            <a:xfrm>
              <a:off x="9251414" y="2003922"/>
              <a:ext cx="65345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EDF4AF75-3D8F-DBD5-4E70-B313E0F7C5DB}"/>
                </a:ext>
              </a:extLst>
            </p:cNvPr>
            <p:cNvCxnSpPr>
              <a:cxnSpLocks/>
            </p:cNvCxnSpPr>
            <p:nvPr/>
          </p:nvCxnSpPr>
          <p:spPr>
            <a:xfrm>
              <a:off x="1686899" y="1935090"/>
              <a:ext cx="9696281"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DC40514-5A45-FBB6-5F67-F49682B2E7D2}"/>
                </a:ext>
              </a:extLst>
            </p:cNvPr>
            <p:cNvCxnSpPr>
              <a:cxnSpLocks/>
            </p:cNvCxnSpPr>
            <p:nvPr/>
          </p:nvCxnSpPr>
          <p:spPr>
            <a:xfrm>
              <a:off x="1686899" y="2341490"/>
              <a:ext cx="9696281"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5D2695A2-A24B-B350-E97E-4742D824BD88}"/>
                </a:ext>
              </a:extLst>
            </p:cNvPr>
            <p:cNvSpPr/>
            <p:nvPr/>
          </p:nvSpPr>
          <p:spPr>
            <a:xfrm>
              <a:off x="554039" y="1591939"/>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a:t>
              </a:r>
            </a:p>
          </p:txBody>
        </p:sp>
        <p:sp>
          <p:nvSpPr>
            <p:cNvPr id="45" name="Rectangle 44">
              <a:extLst>
                <a:ext uri="{FF2B5EF4-FFF2-40B4-BE49-F238E27FC236}">
                  <a16:creationId xmlns:a16="http://schemas.microsoft.com/office/drawing/2014/main" id="{049D6B7A-2214-F7B2-0DA5-4BF2A26F0322}"/>
                </a:ext>
              </a:extLst>
            </p:cNvPr>
            <p:cNvSpPr/>
            <p:nvPr/>
          </p:nvSpPr>
          <p:spPr>
            <a:xfrm>
              <a:off x="554039" y="2003922"/>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a:t>
              </a:r>
            </a:p>
          </p:txBody>
        </p:sp>
        <p:sp>
          <p:nvSpPr>
            <p:cNvPr id="46" name="TextBox 45">
              <a:extLst>
                <a:ext uri="{FF2B5EF4-FFF2-40B4-BE49-F238E27FC236}">
                  <a16:creationId xmlns:a16="http://schemas.microsoft.com/office/drawing/2014/main" id="{96356423-46B5-246F-2901-5BBBEEB7475A}"/>
                </a:ext>
              </a:extLst>
            </p:cNvPr>
            <p:cNvSpPr txBox="1"/>
            <p:nvPr/>
          </p:nvSpPr>
          <p:spPr>
            <a:xfrm>
              <a:off x="553829" y="1035421"/>
              <a:ext cx="2605200"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(a) Non-pipeline</a:t>
              </a:r>
            </a:p>
          </p:txBody>
        </p:sp>
        <p:sp>
          <p:nvSpPr>
            <p:cNvPr id="149" name="Rectangle 148">
              <a:extLst>
                <a:ext uri="{FF2B5EF4-FFF2-40B4-BE49-F238E27FC236}">
                  <a16:creationId xmlns:a16="http://schemas.microsoft.com/office/drawing/2014/main" id="{B3F8AFEA-D2D7-47CA-1464-D152BAF9F8B0}"/>
                </a:ext>
              </a:extLst>
            </p:cNvPr>
            <p:cNvSpPr/>
            <p:nvPr/>
          </p:nvSpPr>
          <p:spPr>
            <a:xfrm>
              <a:off x="7188412" y="2003922"/>
              <a:ext cx="195679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F75F832B-94B6-00DB-B8A2-31154A20F271}"/>
              </a:ext>
            </a:extLst>
          </p:cNvPr>
          <p:cNvGrpSpPr/>
          <p:nvPr/>
        </p:nvGrpSpPr>
        <p:grpSpPr>
          <a:xfrm>
            <a:off x="1153187" y="4934768"/>
            <a:ext cx="7805145" cy="1726030"/>
            <a:chOff x="553827" y="4400358"/>
            <a:chExt cx="7805145" cy="1726030"/>
          </a:xfrm>
        </p:grpSpPr>
        <p:cxnSp>
          <p:nvCxnSpPr>
            <p:cNvPr id="115" name="Straight Connector 114">
              <a:extLst>
                <a:ext uri="{FF2B5EF4-FFF2-40B4-BE49-F238E27FC236}">
                  <a16:creationId xmlns:a16="http://schemas.microsoft.com/office/drawing/2014/main" id="{DAADFD69-BE8E-6149-5EFB-D5D892A06237}"/>
                </a:ext>
              </a:extLst>
            </p:cNvPr>
            <p:cNvCxnSpPr>
              <a:cxnSpLocks/>
            </p:cNvCxnSpPr>
            <p:nvPr/>
          </p:nvCxnSpPr>
          <p:spPr>
            <a:xfrm>
              <a:off x="1686899" y="5719988"/>
              <a:ext cx="6672068"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F9DD50E4-4E58-B516-2BE6-07E2C54433B7}"/>
                </a:ext>
              </a:extLst>
            </p:cNvPr>
            <p:cNvCxnSpPr>
              <a:cxnSpLocks/>
            </p:cNvCxnSpPr>
            <p:nvPr/>
          </p:nvCxnSpPr>
          <p:spPr>
            <a:xfrm>
              <a:off x="1686899" y="6126388"/>
              <a:ext cx="667207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8" name="Rectangle 117">
              <a:extLst>
                <a:ext uri="{FF2B5EF4-FFF2-40B4-BE49-F238E27FC236}">
                  <a16:creationId xmlns:a16="http://schemas.microsoft.com/office/drawing/2014/main" id="{18E41D38-02FA-F635-6C53-C34096238E59}"/>
                </a:ext>
              </a:extLst>
            </p:cNvPr>
            <p:cNvSpPr/>
            <p:nvPr/>
          </p:nvSpPr>
          <p:spPr>
            <a:xfrm>
              <a:off x="554039" y="578882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a:t>
              </a:r>
            </a:p>
          </p:txBody>
        </p:sp>
        <p:sp>
          <p:nvSpPr>
            <p:cNvPr id="132" name="Rectangle 131">
              <a:extLst>
                <a:ext uri="{FF2B5EF4-FFF2-40B4-BE49-F238E27FC236}">
                  <a16:creationId xmlns:a16="http://schemas.microsoft.com/office/drawing/2014/main" id="{A501428D-3AB5-2B13-A886-B9629BF28C37}"/>
                </a:ext>
              </a:extLst>
            </p:cNvPr>
            <p:cNvSpPr/>
            <p:nvPr/>
          </p:nvSpPr>
          <p:spPr>
            <a:xfrm>
              <a:off x="1686899"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133" name="Rectangle 132">
              <a:extLst>
                <a:ext uri="{FF2B5EF4-FFF2-40B4-BE49-F238E27FC236}">
                  <a16:creationId xmlns:a16="http://schemas.microsoft.com/office/drawing/2014/main" id="{6B3D3E6E-7BBE-D7C6-7491-E34EE95F59FC}"/>
                </a:ext>
              </a:extLst>
            </p:cNvPr>
            <p:cNvSpPr/>
            <p:nvPr/>
          </p:nvSpPr>
          <p:spPr>
            <a:xfrm>
              <a:off x="2925965"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34" name="Rectangle 133">
              <a:extLst>
                <a:ext uri="{FF2B5EF4-FFF2-40B4-BE49-F238E27FC236}">
                  <a16:creationId xmlns:a16="http://schemas.microsoft.com/office/drawing/2014/main" id="{3C9E3B57-D6F4-0851-4585-9077E1FDFA61}"/>
                </a:ext>
              </a:extLst>
            </p:cNvPr>
            <p:cNvSpPr/>
            <p:nvPr/>
          </p:nvSpPr>
          <p:spPr>
            <a:xfrm>
              <a:off x="4165030"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35" name="Rectangle 134">
              <a:extLst>
                <a:ext uri="{FF2B5EF4-FFF2-40B4-BE49-F238E27FC236}">
                  <a16:creationId xmlns:a16="http://schemas.microsoft.com/office/drawing/2014/main" id="{C599104C-C711-70B6-F325-B678D0C5CB5F}"/>
                </a:ext>
              </a:extLst>
            </p:cNvPr>
            <p:cNvSpPr/>
            <p:nvPr/>
          </p:nvSpPr>
          <p:spPr>
            <a:xfrm>
              <a:off x="5404097"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36" name="Straight Connector 135">
              <a:extLst>
                <a:ext uri="{FF2B5EF4-FFF2-40B4-BE49-F238E27FC236}">
                  <a16:creationId xmlns:a16="http://schemas.microsoft.com/office/drawing/2014/main" id="{B040005A-D0E2-F600-C9A3-69519D1B749B}"/>
                </a:ext>
              </a:extLst>
            </p:cNvPr>
            <p:cNvCxnSpPr>
              <a:cxnSpLocks/>
            </p:cNvCxnSpPr>
            <p:nvPr/>
          </p:nvCxnSpPr>
          <p:spPr>
            <a:xfrm>
              <a:off x="1686899" y="5300027"/>
              <a:ext cx="6672068"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37" name="Rectangle 136">
              <a:extLst>
                <a:ext uri="{FF2B5EF4-FFF2-40B4-BE49-F238E27FC236}">
                  <a16:creationId xmlns:a16="http://schemas.microsoft.com/office/drawing/2014/main" id="{0155A266-835F-3E15-BFB2-762503E1CB2F}"/>
                </a:ext>
              </a:extLst>
            </p:cNvPr>
            <p:cNvSpPr/>
            <p:nvPr/>
          </p:nvSpPr>
          <p:spPr>
            <a:xfrm>
              <a:off x="554039" y="4956876"/>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a:t>
              </a:r>
            </a:p>
          </p:txBody>
        </p:sp>
        <p:sp>
          <p:nvSpPr>
            <p:cNvPr id="138" name="TextBox 137">
              <a:extLst>
                <a:ext uri="{FF2B5EF4-FFF2-40B4-BE49-F238E27FC236}">
                  <a16:creationId xmlns:a16="http://schemas.microsoft.com/office/drawing/2014/main" id="{7C46F856-2D31-F2DC-3A56-2E481A86A828}"/>
                </a:ext>
              </a:extLst>
            </p:cNvPr>
            <p:cNvSpPr txBox="1"/>
            <p:nvPr/>
          </p:nvSpPr>
          <p:spPr>
            <a:xfrm>
              <a:off x="553827" y="4400358"/>
              <a:ext cx="4588244"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(c) Baseline dataflow pipeline</a:t>
              </a:r>
            </a:p>
          </p:txBody>
        </p:sp>
        <p:sp>
          <p:nvSpPr>
            <p:cNvPr id="139" name="Rectangle: Rounded Corners 138">
              <a:extLst>
                <a:ext uri="{FF2B5EF4-FFF2-40B4-BE49-F238E27FC236}">
                  <a16:creationId xmlns:a16="http://schemas.microsoft.com/office/drawing/2014/main" id="{7708BB7B-6E84-4AC4-A5B2-88EAD4A5D69E}"/>
                </a:ext>
              </a:extLst>
            </p:cNvPr>
            <p:cNvSpPr/>
            <p:nvPr/>
          </p:nvSpPr>
          <p:spPr>
            <a:xfrm>
              <a:off x="1686898" y="5388615"/>
              <a:ext cx="6672069" cy="242785"/>
            </a:xfrm>
            <a:prstGeom prst="roundRect">
              <a:avLst>
                <a:gd name="adj" fmla="val 28974"/>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Node queue for message passing</a:t>
              </a:r>
            </a:p>
          </p:txBody>
        </p:sp>
        <p:sp>
          <p:nvSpPr>
            <p:cNvPr id="140" name="Rectangle 139">
              <a:extLst>
                <a:ext uri="{FF2B5EF4-FFF2-40B4-BE49-F238E27FC236}">
                  <a16:creationId xmlns:a16="http://schemas.microsoft.com/office/drawing/2014/main" id="{58D7C499-6658-3B91-FE15-151756A576CB}"/>
                </a:ext>
              </a:extLst>
            </p:cNvPr>
            <p:cNvSpPr/>
            <p:nvPr/>
          </p:nvSpPr>
          <p:spPr>
            <a:xfrm>
              <a:off x="2925965" y="5793528"/>
              <a:ext cx="549086"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152" name="Rectangle 151">
              <a:extLst>
                <a:ext uri="{FF2B5EF4-FFF2-40B4-BE49-F238E27FC236}">
                  <a16:creationId xmlns:a16="http://schemas.microsoft.com/office/drawing/2014/main" id="{4927C4E2-35BD-7298-3B70-BEFDCB441B87}"/>
                </a:ext>
              </a:extLst>
            </p:cNvPr>
            <p:cNvSpPr/>
            <p:nvPr/>
          </p:nvSpPr>
          <p:spPr>
            <a:xfrm>
              <a:off x="6229184" y="5793528"/>
              <a:ext cx="65345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53" name="Rectangle 152">
              <a:extLst>
                <a:ext uri="{FF2B5EF4-FFF2-40B4-BE49-F238E27FC236}">
                  <a16:creationId xmlns:a16="http://schemas.microsoft.com/office/drawing/2014/main" id="{7C14666B-D7B7-4147-4D83-487B94D4AEAC}"/>
                </a:ext>
              </a:extLst>
            </p:cNvPr>
            <p:cNvSpPr/>
            <p:nvPr/>
          </p:nvSpPr>
          <p:spPr>
            <a:xfrm>
              <a:off x="4165030" y="5793528"/>
              <a:ext cx="195679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54" name="Rectangle 153">
              <a:extLst>
                <a:ext uri="{FF2B5EF4-FFF2-40B4-BE49-F238E27FC236}">
                  <a16:creationId xmlns:a16="http://schemas.microsoft.com/office/drawing/2014/main" id="{49D091E9-26CF-AE1A-EC26-16C974A1DC8C}"/>
                </a:ext>
              </a:extLst>
            </p:cNvPr>
            <p:cNvSpPr/>
            <p:nvPr/>
          </p:nvSpPr>
          <p:spPr>
            <a:xfrm>
              <a:off x="6986868" y="5793528"/>
              <a:ext cx="1372104"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59" name="Straight Arrow Connector 158">
              <a:extLst>
                <a:ext uri="{FF2B5EF4-FFF2-40B4-BE49-F238E27FC236}">
                  <a16:creationId xmlns:a16="http://schemas.microsoft.com/office/drawing/2014/main" id="{F5A16D00-63C2-ACEC-D955-9A200A786AA5}"/>
                </a:ext>
              </a:extLst>
            </p:cNvPr>
            <p:cNvCxnSpPr>
              <a:cxnSpLocks/>
            </p:cNvCxnSpPr>
            <p:nvPr/>
          </p:nvCxnSpPr>
          <p:spPr>
            <a:xfrm>
              <a:off x="2819759"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0C2A9993-04BD-7165-7E7B-99647AC060D5}"/>
                </a:ext>
              </a:extLst>
            </p:cNvPr>
            <p:cNvCxnSpPr>
              <a:cxnSpLocks/>
            </p:cNvCxnSpPr>
            <p:nvPr/>
          </p:nvCxnSpPr>
          <p:spPr>
            <a:xfrm>
              <a:off x="4058825"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A5451E00-CAA6-ADE6-4CF2-2C65CCD6C1C2}"/>
                </a:ext>
              </a:extLst>
            </p:cNvPr>
            <p:cNvCxnSpPr>
              <a:cxnSpLocks/>
            </p:cNvCxnSpPr>
            <p:nvPr/>
          </p:nvCxnSpPr>
          <p:spPr>
            <a:xfrm>
              <a:off x="5297890"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6FB9B152-53F5-F244-A0A3-0CC782687C38}"/>
                </a:ext>
              </a:extLst>
            </p:cNvPr>
            <p:cNvCxnSpPr>
              <a:cxnSpLocks/>
            </p:cNvCxnSpPr>
            <p:nvPr/>
          </p:nvCxnSpPr>
          <p:spPr>
            <a:xfrm>
              <a:off x="6536957"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2A18BFF0-7671-94A5-6DDC-2E83D21DE668}"/>
                </a:ext>
              </a:extLst>
            </p:cNvPr>
            <p:cNvCxnSpPr>
              <a:cxnSpLocks/>
            </p:cNvCxnSpPr>
            <p:nvPr/>
          </p:nvCxnSpPr>
          <p:spPr>
            <a:xfrm>
              <a:off x="2925965"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0024E9CC-4F90-0CAB-9C0E-6B8D57F83523}"/>
                </a:ext>
              </a:extLst>
            </p:cNvPr>
            <p:cNvCxnSpPr>
              <a:cxnSpLocks/>
            </p:cNvCxnSpPr>
            <p:nvPr/>
          </p:nvCxnSpPr>
          <p:spPr>
            <a:xfrm>
              <a:off x="4165030"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ACE84C38-91B4-3808-8F61-147261F24A72}"/>
                </a:ext>
              </a:extLst>
            </p:cNvPr>
            <p:cNvCxnSpPr>
              <a:cxnSpLocks/>
            </p:cNvCxnSpPr>
            <p:nvPr/>
          </p:nvCxnSpPr>
          <p:spPr>
            <a:xfrm>
              <a:off x="6229184"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A5F3607A-B970-30F2-139E-01345C8E385C}"/>
                </a:ext>
              </a:extLst>
            </p:cNvPr>
            <p:cNvCxnSpPr>
              <a:cxnSpLocks/>
            </p:cNvCxnSpPr>
            <p:nvPr/>
          </p:nvCxnSpPr>
          <p:spPr>
            <a:xfrm>
              <a:off x="6986868"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B78CD0D-BAEA-8C91-6A16-7FC87CE41B44}"/>
              </a:ext>
            </a:extLst>
          </p:cNvPr>
          <p:cNvGrpSpPr/>
          <p:nvPr/>
        </p:nvGrpSpPr>
        <p:grpSpPr>
          <a:xfrm>
            <a:off x="1153189" y="3252300"/>
            <a:ext cx="8287769" cy="1306069"/>
            <a:chOff x="1181764" y="2717890"/>
            <a:chExt cx="8287769" cy="1306069"/>
          </a:xfrm>
        </p:grpSpPr>
        <p:grpSp>
          <p:nvGrpSpPr>
            <p:cNvPr id="47" name="Group 46">
              <a:extLst>
                <a:ext uri="{FF2B5EF4-FFF2-40B4-BE49-F238E27FC236}">
                  <a16:creationId xmlns:a16="http://schemas.microsoft.com/office/drawing/2014/main" id="{E584413F-CAF6-82B1-08A6-3058DB37C81D}"/>
                </a:ext>
              </a:extLst>
            </p:cNvPr>
            <p:cNvGrpSpPr/>
            <p:nvPr/>
          </p:nvGrpSpPr>
          <p:grpSpPr>
            <a:xfrm>
              <a:off x="1181764" y="2717890"/>
              <a:ext cx="8287769" cy="1306069"/>
              <a:chOff x="553829" y="2717890"/>
              <a:chExt cx="8287769" cy="1306069"/>
            </a:xfrm>
          </p:grpSpPr>
          <p:sp>
            <p:nvSpPr>
              <p:cNvPr id="89" name="Rectangle 88">
                <a:extLst>
                  <a:ext uri="{FF2B5EF4-FFF2-40B4-BE49-F238E27FC236}">
                    <a16:creationId xmlns:a16="http://schemas.microsoft.com/office/drawing/2014/main" id="{FD6AF6FB-D000-3531-5163-3AD8C34F59EC}"/>
                  </a:ext>
                </a:extLst>
              </p:cNvPr>
              <p:cNvSpPr/>
              <p:nvPr/>
            </p:nvSpPr>
            <p:spPr>
              <a:xfrm>
                <a:off x="1686899" y="3274408"/>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90" name="Rectangle 89">
                <a:extLst>
                  <a:ext uri="{FF2B5EF4-FFF2-40B4-BE49-F238E27FC236}">
                    <a16:creationId xmlns:a16="http://schemas.microsoft.com/office/drawing/2014/main" id="{22A771F7-82FF-77B6-D5A5-3FB0ACE970F8}"/>
                  </a:ext>
                </a:extLst>
              </p:cNvPr>
              <p:cNvSpPr/>
              <p:nvPr/>
            </p:nvSpPr>
            <p:spPr>
              <a:xfrm>
                <a:off x="2925965" y="3274408"/>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91" name="Rectangle 90">
                <a:extLst>
                  <a:ext uri="{FF2B5EF4-FFF2-40B4-BE49-F238E27FC236}">
                    <a16:creationId xmlns:a16="http://schemas.microsoft.com/office/drawing/2014/main" id="{0B840D82-0994-0534-9E1E-F2684C7D743F}"/>
                  </a:ext>
                </a:extLst>
              </p:cNvPr>
              <p:cNvSpPr/>
              <p:nvPr/>
            </p:nvSpPr>
            <p:spPr>
              <a:xfrm>
                <a:off x="4165030" y="3274408"/>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92" name="Rectangle 91">
                <a:extLst>
                  <a:ext uri="{FF2B5EF4-FFF2-40B4-BE49-F238E27FC236}">
                    <a16:creationId xmlns:a16="http://schemas.microsoft.com/office/drawing/2014/main" id="{080C6183-53F7-CBF0-5FCC-E73AA8E1672A}"/>
                  </a:ext>
                </a:extLst>
              </p:cNvPr>
              <p:cNvSpPr/>
              <p:nvPr/>
            </p:nvSpPr>
            <p:spPr>
              <a:xfrm>
                <a:off x="6229184" y="3274408"/>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sp>
            <p:nvSpPr>
              <p:cNvPr id="93" name="Rectangle 92">
                <a:extLst>
                  <a:ext uri="{FF2B5EF4-FFF2-40B4-BE49-F238E27FC236}">
                    <a16:creationId xmlns:a16="http://schemas.microsoft.com/office/drawing/2014/main" id="{29F2CA26-1C97-F1AA-4F88-86B825D08133}"/>
                  </a:ext>
                </a:extLst>
              </p:cNvPr>
              <p:cNvSpPr/>
              <p:nvPr/>
            </p:nvSpPr>
            <p:spPr>
              <a:xfrm>
                <a:off x="2925965" y="3686391"/>
                <a:ext cx="549086"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95" name="Rectangle 94">
                <a:extLst>
                  <a:ext uri="{FF2B5EF4-FFF2-40B4-BE49-F238E27FC236}">
                    <a16:creationId xmlns:a16="http://schemas.microsoft.com/office/drawing/2014/main" id="{3C7AFBDE-3BE7-C18C-8A0D-795F9750EF0D}"/>
                  </a:ext>
                </a:extLst>
              </p:cNvPr>
              <p:cNvSpPr/>
              <p:nvPr/>
            </p:nvSpPr>
            <p:spPr>
              <a:xfrm>
                <a:off x="6229184" y="3686391"/>
                <a:ext cx="65345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96" name="Rectangle 95">
                <a:extLst>
                  <a:ext uri="{FF2B5EF4-FFF2-40B4-BE49-F238E27FC236}">
                    <a16:creationId xmlns:a16="http://schemas.microsoft.com/office/drawing/2014/main" id="{67D227F8-0C7C-3620-C7B6-A86F500C373C}"/>
                  </a:ext>
                </a:extLst>
              </p:cNvPr>
              <p:cNvSpPr/>
              <p:nvPr/>
            </p:nvSpPr>
            <p:spPr>
              <a:xfrm>
                <a:off x="4165030" y="3686391"/>
                <a:ext cx="195679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cxnSp>
            <p:nvCxnSpPr>
              <p:cNvPr id="97" name="Straight Connector 96">
                <a:extLst>
                  <a:ext uri="{FF2B5EF4-FFF2-40B4-BE49-F238E27FC236}">
                    <a16:creationId xmlns:a16="http://schemas.microsoft.com/office/drawing/2014/main" id="{D96F550E-D5C4-9FBA-B6A4-0E6D9EAF0841}"/>
                  </a:ext>
                </a:extLst>
              </p:cNvPr>
              <p:cNvCxnSpPr>
                <a:cxnSpLocks/>
              </p:cNvCxnSpPr>
              <p:nvPr/>
            </p:nvCxnSpPr>
            <p:spPr>
              <a:xfrm>
                <a:off x="1686899" y="3617559"/>
                <a:ext cx="7152631"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8B23A0E7-3C4D-169B-0387-FAE178E8C2CD}"/>
                  </a:ext>
                </a:extLst>
              </p:cNvPr>
              <p:cNvCxnSpPr>
                <a:cxnSpLocks/>
              </p:cNvCxnSpPr>
              <p:nvPr/>
            </p:nvCxnSpPr>
            <p:spPr>
              <a:xfrm>
                <a:off x="1686899" y="4023959"/>
                <a:ext cx="7152631"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9" name="Rectangle 98">
                <a:extLst>
                  <a:ext uri="{FF2B5EF4-FFF2-40B4-BE49-F238E27FC236}">
                    <a16:creationId xmlns:a16="http://schemas.microsoft.com/office/drawing/2014/main" id="{FDCA5608-7A37-8DB4-5D33-7247A12AA3FB}"/>
                  </a:ext>
                </a:extLst>
              </p:cNvPr>
              <p:cNvSpPr/>
              <p:nvPr/>
            </p:nvSpPr>
            <p:spPr>
              <a:xfrm>
                <a:off x="554039" y="3274408"/>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a:t>
                </a:r>
              </a:p>
            </p:txBody>
          </p:sp>
          <p:sp>
            <p:nvSpPr>
              <p:cNvPr id="100" name="Rectangle 99">
                <a:extLst>
                  <a:ext uri="{FF2B5EF4-FFF2-40B4-BE49-F238E27FC236}">
                    <a16:creationId xmlns:a16="http://schemas.microsoft.com/office/drawing/2014/main" id="{0CF1250A-81A8-3477-83ED-03F526A586C5}"/>
                  </a:ext>
                </a:extLst>
              </p:cNvPr>
              <p:cNvSpPr/>
              <p:nvPr/>
            </p:nvSpPr>
            <p:spPr>
              <a:xfrm>
                <a:off x="554039" y="3686391"/>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a:t>
                </a:r>
              </a:p>
            </p:txBody>
          </p:sp>
          <p:sp>
            <p:nvSpPr>
              <p:cNvPr id="88" name="TextBox 87">
                <a:extLst>
                  <a:ext uri="{FF2B5EF4-FFF2-40B4-BE49-F238E27FC236}">
                    <a16:creationId xmlns:a16="http://schemas.microsoft.com/office/drawing/2014/main" id="{C719A2C9-AFDD-2439-15ED-B34A076B95F0}"/>
                  </a:ext>
                </a:extLst>
              </p:cNvPr>
              <p:cNvSpPr txBox="1"/>
              <p:nvPr/>
            </p:nvSpPr>
            <p:spPr>
              <a:xfrm>
                <a:off x="553829" y="2717890"/>
                <a:ext cx="2752100"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(b) Fixed pipeline</a:t>
                </a:r>
              </a:p>
            </p:txBody>
          </p:sp>
          <p:sp>
            <p:nvSpPr>
              <p:cNvPr id="148" name="Rectangle 147">
                <a:extLst>
                  <a:ext uri="{FF2B5EF4-FFF2-40B4-BE49-F238E27FC236}">
                    <a16:creationId xmlns:a16="http://schemas.microsoft.com/office/drawing/2014/main" id="{2B8E723C-8D72-1527-19D8-24F8F5C78564}"/>
                  </a:ext>
                </a:extLst>
              </p:cNvPr>
              <p:cNvSpPr/>
              <p:nvPr/>
            </p:nvSpPr>
            <p:spPr>
              <a:xfrm>
                <a:off x="7469494" y="3686391"/>
                <a:ext cx="1372104"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grpSp>
        <p:cxnSp>
          <p:nvCxnSpPr>
            <p:cNvPr id="39" name="Straight Connector 38">
              <a:extLst>
                <a:ext uri="{FF2B5EF4-FFF2-40B4-BE49-F238E27FC236}">
                  <a16:creationId xmlns:a16="http://schemas.microsoft.com/office/drawing/2014/main" id="{9DAA793C-8364-1FAB-2850-CD11D927EDA6}"/>
                </a:ext>
              </a:extLst>
            </p:cNvPr>
            <p:cNvCxnSpPr>
              <a:cxnSpLocks/>
            </p:cNvCxnSpPr>
            <p:nvPr/>
          </p:nvCxnSpPr>
          <p:spPr>
            <a:xfrm flipH="1">
              <a:off x="3500797" y="3274408"/>
              <a:ext cx="0" cy="749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DE27C9C-1A0A-6167-38A3-BEB43B094FA5}"/>
                </a:ext>
              </a:extLst>
            </p:cNvPr>
            <p:cNvCxnSpPr>
              <a:cxnSpLocks/>
            </p:cNvCxnSpPr>
            <p:nvPr/>
          </p:nvCxnSpPr>
          <p:spPr>
            <a:xfrm flipH="1">
              <a:off x="4739863" y="3274408"/>
              <a:ext cx="0" cy="749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30F31792-33ED-648B-3D5E-DA2268CDC8AC}"/>
                </a:ext>
              </a:extLst>
            </p:cNvPr>
            <p:cNvCxnSpPr>
              <a:cxnSpLocks/>
            </p:cNvCxnSpPr>
            <p:nvPr/>
          </p:nvCxnSpPr>
          <p:spPr>
            <a:xfrm flipH="1">
              <a:off x="6803441" y="3274408"/>
              <a:ext cx="0" cy="749551"/>
            </a:xfrm>
            <a:prstGeom prst="line">
              <a:avLst/>
            </a:prstGeom>
            <a:ln>
              <a:prstDash val="dash"/>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2A58CB85-0398-F36F-0DDD-63C331D728D0}"/>
              </a:ext>
            </a:extLst>
          </p:cNvPr>
          <p:cNvGrpSpPr/>
          <p:nvPr/>
        </p:nvGrpSpPr>
        <p:grpSpPr>
          <a:xfrm>
            <a:off x="4178161" y="3584022"/>
            <a:ext cx="7802311" cy="1243794"/>
            <a:chOff x="4178161" y="3584022"/>
            <a:chExt cx="7802311" cy="1243794"/>
          </a:xfrm>
        </p:grpSpPr>
        <p:sp>
          <p:nvSpPr>
            <p:cNvPr id="10" name="Oval 9">
              <a:extLst>
                <a:ext uri="{FF2B5EF4-FFF2-40B4-BE49-F238E27FC236}">
                  <a16:creationId xmlns:a16="http://schemas.microsoft.com/office/drawing/2014/main" id="{29804CDE-DE4D-B90C-834A-4704F9A38725}"/>
                </a:ext>
              </a:extLst>
            </p:cNvPr>
            <p:cNvSpPr/>
            <p:nvPr/>
          </p:nvSpPr>
          <p:spPr>
            <a:xfrm>
              <a:off x="7529140" y="4196837"/>
              <a:ext cx="466702" cy="3317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44CA84A-BADB-17BD-6B05-18B46772D7C6}"/>
                </a:ext>
              </a:extLst>
            </p:cNvPr>
            <p:cNvSpPr/>
            <p:nvPr/>
          </p:nvSpPr>
          <p:spPr>
            <a:xfrm>
              <a:off x="4178161" y="4183209"/>
              <a:ext cx="466702" cy="3317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725B7D0-041A-6068-CA44-B6AD1BA14E62}"/>
                </a:ext>
              </a:extLst>
            </p:cNvPr>
            <p:cNvSpPr/>
            <p:nvPr/>
          </p:nvSpPr>
          <p:spPr>
            <a:xfrm>
              <a:off x="6008864" y="3783189"/>
              <a:ext cx="739140" cy="3317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7B1DE1B-F066-185E-346B-D9C7D15DECEE}"/>
                </a:ext>
              </a:extLst>
            </p:cNvPr>
            <p:cNvGrpSpPr/>
            <p:nvPr/>
          </p:nvGrpSpPr>
          <p:grpSpPr>
            <a:xfrm>
              <a:off x="4421552" y="3584022"/>
              <a:ext cx="7558920" cy="1243794"/>
              <a:chOff x="4450127" y="3049612"/>
              <a:chExt cx="7558920" cy="1243794"/>
            </a:xfrm>
          </p:grpSpPr>
          <p:sp>
            <p:nvSpPr>
              <p:cNvPr id="185" name="TextBox 184">
                <a:extLst>
                  <a:ext uri="{FF2B5EF4-FFF2-40B4-BE49-F238E27FC236}">
                    <a16:creationId xmlns:a16="http://schemas.microsoft.com/office/drawing/2014/main" id="{F5594BE9-EF7B-229A-ED71-0A74726F495A}"/>
                  </a:ext>
                </a:extLst>
              </p:cNvPr>
              <p:cNvSpPr txBox="1"/>
              <p:nvPr/>
            </p:nvSpPr>
            <p:spPr>
              <a:xfrm>
                <a:off x="9465399" y="3303799"/>
                <a:ext cx="2543648" cy="590931"/>
              </a:xfrm>
              <a:prstGeom prst="rect">
                <a:avLst/>
              </a:prstGeom>
              <a:noFill/>
            </p:spPr>
            <p:txBody>
              <a:bodyPr wrap="square" rIns="0" rtlCol="0">
                <a:spAutoFit/>
              </a:bodyPr>
              <a:lstStyle/>
              <a:p>
                <a:pPr>
                  <a:lnSpc>
                    <a:spcPct val="80000"/>
                  </a:lnSpc>
                </a:pPr>
                <a:r>
                  <a:rPr lang="en-US" sz="2000" i="1" dirty="0">
                    <a:solidFill>
                      <a:schemeClr val="accent2">
                        <a:lumMod val="75000"/>
                      </a:schemeClr>
                    </a:solidFill>
                  </a:rPr>
                  <a:t>Idle time because of imbalanced NT and MP</a:t>
                </a:r>
              </a:p>
            </p:txBody>
          </p:sp>
          <p:sp>
            <p:nvSpPr>
              <p:cNvPr id="7" name="Freeform: Shape 6">
                <a:extLst>
                  <a:ext uri="{FF2B5EF4-FFF2-40B4-BE49-F238E27FC236}">
                    <a16:creationId xmlns:a16="http://schemas.microsoft.com/office/drawing/2014/main" id="{A517ECC2-A1AE-974F-5D82-0AF259ECA653}"/>
                  </a:ext>
                </a:extLst>
              </p:cNvPr>
              <p:cNvSpPr/>
              <p:nvPr/>
            </p:nvSpPr>
            <p:spPr>
              <a:xfrm>
                <a:off x="6388655" y="3049612"/>
                <a:ext cx="3154680" cy="327690"/>
              </a:xfrm>
              <a:custGeom>
                <a:avLst/>
                <a:gdLst>
                  <a:gd name="connsiteX0" fmla="*/ 3154680 w 3154680"/>
                  <a:gd name="connsiteY0" fmla="*/ 312450 h 327690"/>
                  <a:gd name="connsiteX1" fmla="*/ 1021080 w 3154680"/>
                  <a:gd name="connsiteY1" fmla="*/ 30 h 327690"/>
                  <a:gd name="connsiteX2" fmla="*/ 0 w 3154680"/>
                  <a:gd name="connsiteY2" fmla="*/ 327690 h 327690"/>
                </a:gdLst>
                <a:ahLst/>
                <a:cxnLst>
                  <a:cxn ang="0">
                    <a:pos x="connsiteX0" y="connsiteY0"/>
                  </a:cxn>
                  <a:cxn ang="0">
                    <a:pos x="connsiteX1" y="connsiteY1"/>
                  </a:cxn>
                  <a:cxn ang="0">
                    <a:pos x="connsiteX2" y="connsiteY2"/>
                  </a:cxn>
                </a:cxnLst>
                <a:rect l="l" t="t" r="r" b="b"/>
                <a:pathLst>
                  <a:path w="3154680" h="327690">
                    <a:moveTo>
                      <a:pt x="3154680" y="312450"/>
                    </a:moveTo>
                    <a:cubicBezTo>
                      <a:pt x="2350770" y="154970"/>
                      <a:pt x="1546860" y="-2510"/>
                      <a:pt x="1021080" y="30"/>
                    </a:cubicBezTo>
                    <a:cubicBezTo>
                      <a:pt x="495300" y="2570"/>
                      <a:pt x="247650" y="165130"/>
                      <a:pt x="0" y="327690"/>
                    </a:cubicBezTo>
                  </a:path>
                </a:pathLst>
              </a:custGeom>
              <a:noFill/>
              <a:ln w="28575">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93775DF-5E57-BBC5-25AC-21A2CDEBDB02}"/>
                  </a:ext>
                </a:extLst>
              </p:cNvPr>
              <p:cNvSpPr/>
              <p:nvPr/>
            </p:nvSpPr>
            <p:spPr>
              <a:xfrm>
                <a:off x="7811327" y="3796402"/>
                <a:ext cx="1853928" cy="358098"/>
              </a:xfrm>
              <a:custGeom>
                <a:avLst/>
                <a:gdLst>
                  <a:gd name="connsiteX0" fmla="*/ 1853928 w 1853928"/>
                  <a:gd name="connsiteY0" fmla="*/ 38100 h 358098"/>
                  <a:gd name="connsiteX1" fmla="*/ 1549128 w 1853928"/>
                  <a:gd name="connsiteY1" fmla="*/ 327660 h 358098"/>
                  <a:gd name="connsiteX2" fmla="*/ 246108 w 1853928"/>
                  <a:gd name="connsiteY2" fmla="*/ 312420 h 358098"/>
                  <a:gd name="connsiteX3" fmla="*/ 2268 w 1853928"/>
                  <a:gd name="connsiteY3" fmla="*/ 0 h 358098"/>
                </a:gdLst>
                <a:ahLst/>
                <a:cxnLst>
                  <a:cxn ang="0">
                    <a:pos x="connsiteX0" y="connsiteY0"/>
                  </a:cxn>
                  <a:cxn ang="0">
                    <a:pos x="connsiteX1" y="connsiteY1"/>
                  </a:cxn>
                  <a:cxn ang="0">
                    <a:pos x="connsiteX2" y="connsiteY2"/>
                  </a:cxn>
                  <a:cxn ang="0">
                    <a:pos x="connsiteX3" y="connsiteY3"/>
                  </a:cxn>
                </a:cxnLst>
                <a:rect l="l" t="t" r="r" b="b"/>
                <a:pathLst>
                  <a:path w="1853928" h="358098">
                    <a:moveTo>
                      <a:pt x="1853928" y="38100"/>
                    </a:moveTo>
                    <a:cubicBezTo>
                      <a:pt x="1835513" y="160020"/>
                      <a:pt x="1817098" y="281940"/>
                      <a:pt x="1549128" y="327660"/>
                    </a:cubicBezTo>
                    <a:cubicBezTo>
                      <a:pt x="1281158" y="373380"/>
                      <a:pt x="503918" y="367030"/>
                      <a:pt x="246108" y="312420"/>
                    </a:cubicBezTo>
                    <a:cubicBezTo>
                      <a:pt x="-11702" y="257810"/>
                      <a:pt x="-4717" y="128905"/>
                      <a:pt x="2268" y="0"/>
                    </a:cubicBezTo>
                  </a:path>
                </a:pathLst>
              </a:custGeom>
              <a:noFill/>
              <a:ln w="28575">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F2FFCA7-B35C-098F-78F8-AC7EE4B104E4}"/>
                  </a:ext>
                </a:extLst>
              </p:cNvPr>
              <p:cNvSpPr/>
              <p:nvPr/>
            </p:nvSpPr>
            <p:spPr>
              <a:xfrm>
                <a:off x="4450127" y="3828288"/>
                <a:ext cx="5401056" cy="465118"/>
              </a:xfrm>
              <a:custGeom>
                <a:avLst/>
                <a:gdLst>
                  <a:gd name="connsiteX0" fmla="*/ 5401056 w 5401056"/>
                  <a:gd name="connsiteY0" fmla="*/ 12192 h 465118"/>
                  <a:gd name="connsiteX1" fmla="*/ 4882896 w 5401056"/>
                  <a:gd name="connsiteY1" fmla="*/ 384048 h 465118"/>
                  <a:gd name="connsiteX2" fmla="*/ 2651760 w 5401056"/>
                  <a:gd name="connsiteY2" fmla="*/ 463296 h 465118"/>
                  <a:gd name="connsiteX3" fmla="*/ 524256 w 5401056"/>
                  <a:gd name="connsiteY3" fmla="*/ 341376 h 465118"/>
                  <a:gd name="connsiteX4" fmla="*/ 0 w 5401056"/>
                  <a:gd name="connsiteY4" fmla="*/ 0 h 46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056" h="465118">
                    <a:moveTo>
                      <a:pt x="5401056" y="12192"/>
                    </a:moveTo>
                    <a:cubicBezTo>
                      <a:pt x="5371084" y="160528"/>
                      <a:pt x="5341112" y="308864"/>
                      <a:pt x="4882896" y="384048"/>
                    </a:cubicBezTo>
                    <a:cubicBezTo>
                      <a:pt x="4424680" y="459232"/>
                      <a:pt x="3378200" y="470408"/>
                      <a:pt x="2651760" y="463296"/>
                    </a:cubicBezTo>
                    <a:cubicBezTo>
                      <a:pt x="1925320" y="456184"/>
                      <a:pt x="966216" y="418592"/>
                      <a:pt x="524256" y="341376"/>
                    </a:cubicBezTo>
                    <a:cubicBezTo>
                      <a:pt x="82296" y="264160"/>
                      <a:pt x="41148" y="132080"/>
                      <a:pt x="0" y="0"/>
                    </a:cubicBezTo>
                  </a:path>
                </a:pathLst>
              </a:custGeom>
              <a:noFill/>
              <a:ln w="28575">
                <a:solidFill>
                  <a:schemeClr val="accent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D5583247-2A61-3AA0-34E3-9E44AE849511}"/>
                  </a:ext>
                </a:extLst>
              </p:cNvPr>
              <p:cNvCxnSpPr>
                <a:cxnSpLocks/>
              </p:cNvCxnSpPr>
              <p:nvPr/>
            </p:nvCxnSpPr>
            <p:spPr>
              <a:xfrm flipH="1">
                <a:off x="8043704" y="3274408"/>
                <a:ext cx="0" cy="749551"/>
              </a:xfrm>
              <a:prstGeom prst="line">
                <a:avLst/>
              </a:prstGeom>
              <a:ln>
                <a:prstDash val="dash"/>
              </a:ln>
            </p:spPr>
            <p:style>
              <a:lnRef idx="1">
                <a:schemeClr val="dk1"/>
              </a:lnRef>
              <a:fillRef idx="0">
                <a:schemeClr val="dk1"/>
              </a:fillRef>
              <a:effectRef idx="0">
                <a:schemeClr val="dk1"/>
              </a:effectRef>
              <a:fontRef idx="minor">
                <a:schemeClr val="tx1"/>
              </a:fontRef>
            </p:style>
          </p:cxnSp>
        </p:grpSp>
      </p:grpSp>
      <p:sp>
        <p:nvSpPr>
          <p:cNvPr id="20" name="TextBox 19">
            <a:extLst>
              <a:ext uri="{FF2B5EF4-FFF2-40B4-BE49-F238E27FC236}">
                <a16:creationId xmlns:a16="http://schemas.microsoft.com/office/drawing/2014/main" id="{DD1FB1F4-3B00-CE54-9F63-18EEF296537E}"/>
              </a:ext>
            </a:extLst>
          </p:cNvPr>
          <p:cNvSpPr txBox="1"/>
          <p:nvPr/>
        </p:nvSpPr>
        <p:spPr>
          <a:xfrm>
            <a:off x="8601616" y="1420891"/>
            <a:ext cx="3378856" cy="690638"/>
          </a:xfrm>
          <a:prstGeom prst="rect">
            <a:avLst/>
          </a:prstGeom>
          <a:solidFill>
            <a:schemeClr val="bg1"/>
          </a:solidFill>
          <a:ln>
            <a:solidFill>
              <a:schemeClr val="tx1"/>
            </a:solidFill>
          </a:ln>
        </p:spPr>
        <p:txBody>
          <a:bodyPr wrap="square" rIns="0" rtlCol="0">
            <a:spAutoFit/>
          </a:bodyPr>
          <a:lstStyle/>
          <a:p>
            <a:pPr marL="342900" indent="-342900">
              <a:lnSpc>
                <a:spcPct val="80000"/>
              </a:lnSpc>
            </a:pPr>
            <a:r>
              <a:rPr lang="en-US" sz="2400" b="1" dirty="0"/>
              <a:t>NT</a:t>
            </a:r>
            <a:r>
              <a:rPr lang="en-US" sz="2400" dirty="0"/>
              <a:t>: Node Transformation</a:t>
            </a:r>
          </a:p>
          <a:p>
            <a:pPr marL="342900" indent="-342900">
              <a:lnSpc>
                <a:spcPct val="80000"/>
              </a:lnSpc>
            </a:pPr>
            <a:r>
              <a:rPr lang="en-US" sz="2400" b="1" dirty="0"/>
              <a:t>MP</a:t>
            </a:r>
            <a:r>
              <a:rPr lang="en-US" sz="2400" dirty="0"/>
              <a:t>: Message Passing</a:t>
            </a:r>
          </a:p>
        </p:txBody>
      </p:sp>
      <p:pic>
        <p:nvPicPr>
          <p:cNvPr id="54" name="Graphic 53">
            <a:extLst>
              <a:ext uri="{FF2B5EF4-FFF2-40B4-BE49-F238E27FC236}">
                <a16:creationId xmlns:a16="http://schemas.microsoft.com/office/drawing/2014/main" id="{7F688449-E4EE-DBFD-792E-962B826EAD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46" y="5432023"/>
            <a:ext cx="731520" cy="731520"/>
          </a:xfrm>
          <a:prstGeom prst="rect">
            <a:avLst/>
          </a:prstGeom>
        </p:spPr>
      </p:pic>
    </p:spTree>
    <p:custDataLst>
      <p:tags r:id="rId1"/>
    </p:custDataLst>
    <p:extLst>
      <p:ext uri="{BB962C8B-B14F-4D97-AF65-F5344CB8AC3E}">
        <p14:creationId xmlns:p14="http://schemas.microsoft.com/office/powerpoint/2010/main" val="13999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564C95DB-F0FE-4D98-9076-CF358C7F6D4A}"/>
              </a:ext>
            </a:extLst>
          </p:cNvPr>
          <p:cNvSpPr/>
          <p:nvPr/>
        </p:nvSpPr>
        <p:spPr>
          <a:xfrm>
            <a:off x="3781930" y="6566739"/>
            <a:ext cx="4000821" cy="2743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331B611-FAB0-6302-09AE-A1250D4F56D7}"/>
              </a:ext>
            </a:extLst>
          </p:cNvPr>
          <p:cNvSpPr>
            <a:spLocks noGrp="1"/>
          </p:cNvSpPr>
          <p:nvPr>
            <p:ph type="sldNum" sz="quarter" idx="12"/>
          </p:nvPr>
        </p:nvSpPr>
        <p:spPr/>
        <p:txBody>
          <a:bodyPr/>
          <a:lstStyle/>
          <a:p>
            <a:fld id="{48F63A3B-78C7-47BE-AE5E-E10140E04643}" type="slidenum">
              <a:rPr lang="en-US" smtClean="0"/>
              <a:pPr/>
              <a:t>21</a:t>
            </a:fld>
            <a:endParaRPr lang="en-US" dirty="0"/>
          </a:p>
        </p:txBody>
      </p:sp>
      <p:sp>
        <p:nvSpPr>
          <p:cNvPr id="4" name="Title 3">
            <a:extLst>
              <a:ext uri="{FF2B5EF4-FFF2-40B4-BE49-F238E27FC236}">
                <a16:creationId xmlns:a16="http://schemas.microsoft.com/office/drawing/2014/main" id="{03490F1A-9B23-E3D9-74FA-6506B3110EA2}"/>
              </a:ext>
            </a:extLst>
          </p:cNvPr>
          <p:cNvSpPr>
            <a:spLocks noGrp="1"/>
          </p:cNvSpPr>
          <p:nvPr>
            <p:ph type="title"/>
          </p:nvPr>
        </p:nvSpPr>
        <p:spPr/>
        <p:txBody>
          <a:bodyPr>
            <a:normAutofit fontScale="90000"/>
          </a:bodyPr>
          <a:lstStyle/>
          <a:p>
            <a:r>
              <a:rPr lang="en-US" dirty="0"/>
              <a:t>Pipelining Strategies</a:t>
            </a:r>
          </a:p>
        </p:txBody>
      </p:sp>
      <p:grpSp>
        <p:nvGrpSpPr>
          <p:cNvPr id="14" name="Group 13">
            <a:extLst>
              <a:ext uri="{FF2B5EF4-FFF2-40B4-BE49-F238E27FC236}">
                <a16:creationId xmlns:a16="http://schemas.microsoft.com/office/drawing/2014/main" id="{F75F832B-94B6-00DB-B8A2-31154A20F271}"/>
              </a:ext>
            </a:extLst>
          </p:cNvPr>
          <p:cNvGrpSpPr/>
          <p:nvPr/>
        </p:nvGrpSpPr>
        <p:grpSpPr>
          <a:xfrm>
            <a:off x="1153187" y="4934768"/>
            <a:ext cx="7805145" cy="1726030"/>
            <a:chOff x="553827" y="4400358"/>
            <a:chExt cx="7805145" cy="1726030"/>
          </a:xfrm>
        </p:grpSpPr>
        <p:cxnSp>
          <p:nvCxnSpPr>
            <p:cNvPr id="115" name="Straight Connector 114">
              <a:extLst>
                <a:ext uri="{FF2B5EF4-FFF2-40B4-BE49-F238E27FC236}">
                  <a16:creationId xmlns:a16="http://schemas.microsoft.com/office/drawing/2014/main" id="{DAADFD69-BE8E-6149-5EFB-D5D892A06237}"/>
                </a:ext>
              </a:extLst>
            </p:cNvPr>
            <p:cNvCxnSpPr>
              <a:cxnSpLocks/>
            </p:cNvCxnSpPr>
            <p:nvPr/>
          </p:nvCxnSpPr>
          <p:spPr>
            <a:xfrm>
              <a:off x="1686899" y="5719988"/>
              <a:ext cx="6672068"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F9DD50E4-4E58-B516-2BE6-07E2C54433B7}"/>
                </a:ext>
              </a:extLst>
            </p:cNvPr>
            <p:cNvCxnSpPr>
              <a:cxnSpLocks/>
            </p:cNvCxnSpPr>
            <p:nvPr/>
          </p:nvCxnSpPr>
          <p:spPr>
            <a:xfrm>
              <a:off x="1686899" y="6126388"/>
              <a:ext cx="667207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8" name="Rectangle 117">
              <a:extLst>
                <a:ext uri="{FF2B5EF4-FFF2-40B4-BE49-F238E27FC236}">
                  <a16:creationId xmlns:a16="http://schemas.microsoft.com/office/drawing/2014/main" id="{18E41D38-02FA-F635-6C53-C34096238E59}"/>
                </a:ext>
              </a:extLst>
            </p:cNvPr>
            <p:cNvSpPr/>
            <p:nvPr/>
          </p:nvSpPr>
          <p:spPr>
            <a:xfrm>
              <a:off x="554039" y="578882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a:t>
              </a:r>
            </a:p>
          </p:txBody>
        </p:sp>
        <p:sp>
          <p:nvSpPr>
            <p:cNvPr id="132" name="Rectangle 131">
              <a:extLst>
                <a:ext uri="{FF2B5EF4-FFF2-40B4-BE49-F238E27FC236}">
                  <a16:creationId xmlns:a16="http://schemas.microsoft.com/office/drawing/2014/main" id="{A501428D-3AB5-2B13-A886-B9629BF28C37}"/>
                </a:ext>
              </a:extLst>
            </p:cNvPr>
            <p:cNvSpPr/>
            <p:nvPr/>
          </p:nvSpPr>
          <p:spPr>
            <a:xfrm>
              <a:off x="1686899"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133" name="Rectangle 132">
              <a:extLst>
                <a:ext uri="{FF2B5EF4-FFF2-40B4-BE49-F238E27FC236}">
                  <a16:creationId xmlns:a16="http://schemas.microsoft.com/office/drawing/2014/main" id="{6B3D3E6E-7BBE-D7C6-7491-E34EE95F59FC}"/>
                </a:ext>
              </a:extLst>
            </p:cNvPr>
            <p:cNvSpPr/>
            <p:nvPr/>
          </p:nvSpPr>
          <p:spPr>
            <a:xfrm>
              <a:off x="2925965"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34" name="Rectangle 133">
              <a:extLst>
                <a:ext uri="{FF2B5EF4-FFF2-40B4-BE49-F238E27FC236}">
                  <a16:creationId xmlns:a16="http://schemas.microsoft.com/office/drawing/2014/main" id="{3C9E3B57-D6F4-0851-4585-9077E1FDFA61}"/>
                </a:ext>
              </a:extLst>
            </p:cNvPr>
            <p:cNvSpPr/>
            <p:nvPr/>
          </p:nvSpPr>
          <p:spPr>
            <a:xfrm>
              <a:off x="4165030"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35" name="Rectangle 134">
              <a:extLst>
                <a:ext uri="{FF2B5EF4-FFF2-40B4-BE49-F238E27FC236}">
                  <a16:creationId xmlns:a16="http://schemas.microsoft.com/office/drawing/2014/main" id="{C599104C-C711-70B6-F325-B678D0C5CB5F}"/>
                </a:ext>
              </a:extLst>
            </p:cNvPr>
            <p:cNvSpPr/>
            <p:nvPr/>
          </p:nvSpPr>
          <p:spPr>
            <a:xfrm>
              <a:off x="5404097"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36" name="Straight Connector 135">
              <a:extLst>
                <a:ext uri="{FF2B5EF4-FFF2-40B4-BE49-F238E27FC236}">
                  <a16:creationId xmlns:a16="http://schemas.microsoft.com/office/drawing/2014/main" id="{B040005A-D0E2-F600-C9A3-69519D1B749B}"/>
                </a:ext>
              </a:extLst>
            </p:cNvPr>
            <p:cNvCxnSpPr>
              <a:cxnSpLocks/>
            </p:cNvCxnSpPr>
            <p:nvPr/>
          </p:nvCxnSpPr>
          <p:spPr>
            <a:xfrm>
              <a:off x="1686899" y="5300027"/>
              <a:ext cx="6672068"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37" name="Rectangle 136">
              <a:extLst>
                <a:ext uri="{FF2B5EF4-FFF2-40B4-BE49-F238E27FC236}">
                  <a16:creationId xmlns:a16="http://schemas.microsoft.com/office/drawing/2014/main" id="{0155A266-835F-3E15-BFB2-762503E1CB2F}"/>
                </a:ext>
              </a:extLst>
            </p:cNvPr>
            <p:cNvSpPr/>
            <p:nvPr/>
          </p:nvSpPr>
          <p:spPr>
            <a:xfrm>
              <a:off x="554039" y="4956876"/>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a:t>
              </a:r>
            </a:p>
          </p:txBody>
        </p:sp>
        <p:sp>
          <p:nvSpPr>
            <p:cNvPr id="138" name="TextBox 137">
              <a:extLst>
                <a:ext uri="{FF2B5EF4-FFF2-40B4-BE49-F238E27FC236}">
                  <a16:creationId xmlns:a16="http://schemas.microsoft.com/office/drawing/2014/main" id="{7C46F856-2D31-F2DC-3A56-2E481A86A828}"/>
                </a:ext>
              </a:extLst>
            </p:cNvPr>
            <p:cNvSpPr txBox="1"/>
            <p:nvPr/>
          </p:nvSpPr>
          <p:spPr>
            <a:xfrm>
              <a:off x="553827" y="4400358"/>
              <a:ext cx="4588244"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(c) Baseline dataflow pipeline</a:t>
              </a:r>
            </a:p>
          </p:txBody>
        </p:sp>
        <p:sp>
          <p:nvSpPr>
            <p:cNvPr id="139" name="Rectangle: Rounded Corners 138">
              <a:extLst>
                <a:ext uri="{FF2B5EF4-FFF2-40B4-BE49-F238E27FC236}">
                  <a16:creationId xmlns:a16="http://schemas.microsoft.com/office/drawing/2014/main" id="{7708BB7B-6E84-4AC4-A5B2-88EAD4A5D69E}"/>
                </a:ext>
              </a:extLst>
            </p:cNvPr>
            <p:cNvSpPr/>
            <p:nvPr/>
          </p:nvSpPr>
          <p:spPr>
            <a:xfrm>
              <a:off x="1686898" y="5388615"/>
              <a:ext cx="6672069" cy="242785"/>
            </a:xfrm>
            <a:prstGeom prst="roundRect">
              <a:avLst>
                <a:gd name="adj" fmla="val 28974"/>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Node queue for message passing</a:t>
              </a:r>
            </a:p>
          </p:txBody>
        </p:sp>
        <p:sp>
          <p:nvSpPr>
            <p:cNvPr id="140" name="Rectangle 139">
              <a:extLst>
                <a:ext uri="{FF2B5EF4-FFF2-40B4-BE49-F238E27FC236}">
                  <a16:creationId xmlns:a16="http://schemas.microsoft.com/office/drawing/2014/main" id="{58D7C499-6658-3B91-FE15-151756A576CB}"/>
                </a:ext>
              </a:extLst>
            </p:cNvPr>
            <p:cNvSpPr/>
            <p:nvPr/>
          </p:nvSpPr>
          <p:spPr>
            <a:xfrm>
              <a:off x="2925965" y="5793528"/>
              <a:ext cx="549086"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152" name="Rectangle 151">
              <a:extLst>
                <a:ext uri="{FF2B5EF4-FFF2-40B4-BE49-F238E27FC236}">
                  <a16:creationId xmlns:a16="http://schemas.microsoft.com/office/drawing/2014/main" id="{4927C4E2-35BD-7298-3B70-BEFDCB441B87}"/>
                </a:ext>
              </a:extLst>
            </p:cNvPr>
            <p:cNvSpPr/>
            <p:nvPr/>
          </p:nvSpPr>
          <p:spPr>
            <a:xfrm>
              <a:off x="6229184" y="5793528"/>
              <a:ext cx="65345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53" name="Rectangle 152">
              <a:extLst>
                <a:ext uri="{FF2B5EF4-FFF2-40B4-BE49-F238E27FC236}">
                  <a16:creationId xmlns:a16="http://schemas.microsoft.com/office/drawing/2014/main" id="{7C14666B-D7B7-4147-4D83-487B94D4AEAC}"/>
                </a:ext>
              </a:extLst>
            </p:cNvPr>
            <p:cNvSpPr/>
            <p:nvPr/>
          </p:nvSpPr>
          <p:spPr>
            <a:xfrm>
              <a:off x="4165030" y="5793528"/>
              <a:ext cx="195679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54" name="Rectangle 153">
              <a:extLst>
                <a:ext uri="{FF2B5EF4-FFF2-40B4-BE49-F238E27FC236}">
                  <a16:creationId xmlns:a16="http://schemas.microsoft.com/office/drawing/2014/main" id="{49D091E9-26CF-AE1A-EC26-16C974A1DC8C}"/>
                </a:ext>
              </a:extLst>
            </p:cNvPr>
            <p:cNvSpPr/>
            <p:nvPr/>
          </p:nvSpPr>
          <p:spPr>
            <a:xfrm>
              <a:off x="6986868" y="5793528"/>
              <a:ext cx="1372104"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59" name="Straight Arrow Connector 158">
              <a:extLst>
                <a:ext uri="{FF2B5EF4-FFF2-40B4-BE49-F238E27FC236}">
                  <a16:creationId xmlns:a16="http://schemas.microsoft.com/office/drawing/2014/main" id="{F5A16D00-63C2-ACEC-D955-9A200A786AA5}"/>
                </a:ext>
              </a:extLst>
            </p:cNvPr>
            <p:cNvCxnSpPr>
              <a:cxnSpLocks/>
            </p:cNvCxnSpPr>
            <p:nvPr/>
          </p:nvCxnSpPr>
          <p:spPr>
            <a:xfrm>
              <a:off x="2819759"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0C2A9993-04BD-7165-7E7B-99647AC060D5}"/>
                </a:ext>
              </a:extLst>
            </p:cNvPr>
            <p:cNvCxnSpPr>
              <a:cxnSpLocks/>
            </p:cNvCxnSpPr>
            <p:nvPr/>
          </p:nvCxnSpPr>
          <p:spPr>
            <a:xfrm>
              <a:off x="4058825"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A5451E00-CAA6-ADE6-4CF2-2C65CCD6C1C2}"/>
                </a:ext>
              </a:extLst>
            </p:cNvPr>
            <p:cNvCxnSpPr>
              <a:cxnSpLocks/>
            </p:cNvCxnSpPr>
            <p:nvPr/>
          </p:nvCxnSpPr>
          <p:spPr>
            <a:xfrm>
              <a:off x="5297890"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6FB9B152-53F5-F244-A0A3-0CC782687C38}"/>
                </a:ext>
              </a:extLst>
            </p:cNvPr>
            <p:cNvCxnSpPr>
              <a:cxnSpLocks/>
            </p:cNvCxnSpPr>
            <p:nvPr/>
          </p:nvCxnSpPr>
          <p:spPr>
            <a:xfrm>
              <a:off x="6536957"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2A18BFF0-7671-94A5-6DDC-2E83D21DE668}"/>
                </a:ext>
              </a:extLst>
            </p:cNvPr>
            <p:cNvCxnSpPr>
              <a:cxnSpLocks/>
            </p:cNvCxnSpPr>
            <p:nvPr/>
          </p:nvCxnSpPr>
          <p:spPr>
            <a:xfrm>
              <a:off x="2925965"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0024E9CC-4F90-0CAB-9C0E-6B8D57F83523}"/>
                </a:ext>
              </a:extLst>
            </p:cNvPr>
            <p:cNvCxnSpPr>
              <a:cxnSpLocks/>
            </p:cNvCxnSpPr>
            <p:nvPr/>
          </p:nvCxnSpPr>
          <p:spPr>
            <a:xfrm>
              <a:off x="4165030"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ACE84C38-91B4-3808-8F61-147261F24A72}"/>
                </a:ext>
              </a:extLst>
            </p:cNvPr>
            <p:cNvCxnSpPr>
              <a:cxnSpLocks/>
            </p:cNvCxnSpPr>
            <p:nvPr/>
          </p:nvCxnSpPr>
          <p:spPr>
            <a:xfrm>
              <a:off x="6229184"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A5F3607A-B970-30F2-139E-01345C8E385C}"/>
                </a:ext>
              </a:extLst>
            </p:cNvPr>
            <p:cNvCxnSpPr>
              <a:cxnSpLocks/>
            </p:cNvCxnSpPr>
            <p:nvPr/>
          </p:nvCxnSpPr>
          <p:spPr>
            <a:xfrm>
              <a:off x="6986868"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54" name="Graphic 53">
            <a:extLst>
              <a:ext uri="{FF2B5EF4-FFF2-40B4-BE49-F238E27FC236}">
                <a16:creationId xmlns:a16="http://schemas.microsoft.com/office/drawing/2014/main" id="{7F688449-E4EE-DBFD-792E-962B826EAD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46" y="5432023"/>
            <a:ext cx="731520" cy="731520"/>
          </a:xfrm>
          <a:prstGeom prst="rect">
            <a:avLst/>
          </a:prstGeom>
        </p:spPr>
      </p:pic>
      <p:sp>
        <p:nvSpPr>
          <p:cNvPr id="71" name="Rectangle 70">
            <a:extLst>
              <a:ext uri="{FF2B5EF4-FFF2-40B4-BE49-F238E27FC236}">
                <a16:creationId xmlns:a16="http://schemas.microsoft.com/office/drawing/2014/main" id="{5FD7EBD9-A883-47EB-A27E-63B256533CC4}"/>
              </a:ext>
            </a:extLst>
          </p:cNvPr>
          <p:cNvSpPr/>
          <p:nvPr/>
        </p:nvSpPr>
        <p:spPr>
          <a:xfrm>
            <a:off x="606083" y="2176552"/>
            <a:ext cx="10979833" cy="1477819"/>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Corbel" panose="020B0503020204020204" pitchFamily="34" charset="0"/>
              </a:rPr>
              <a:t>Can we do better?</a:t>
            </a:r>
          </a:p>
          <a:p>
            <a:pPr algn="ctr"/>
            <a:r>
              <a:rPr lang="en-US" sz="3600" b="1" dirty="0">
                <a:solidFill>
                  <a:schemeClr val="tx1"/>
                </a:solidFill>
                <a:latin typeface="Corbel" panose="020B0503020204020204" pitchFamily="34" charset="0"/>
              </a:rPr>
              <a:t>How can we </a:t>
            </a:r>
            <a:r>
              <a:rPr lang="en-US" sz="3600" b="1" dirty="0">
                <a:solidFill>
                  <a:schemeClr val="accent6">
                    <a:lumMod val="75000"/>
                  </a:schemeClr>
                </a:solidFill>
                <a:latin typeface="Corbel" panose="020B0503020204020204" pitchFamily="34" charset="0"/>
              </a:rPr>
              <a:t>NOT</a:t>
            </a:r>
            <a:r>
              <a:rPr lang="en-US" sz="3600" b="1" dirty="0">
                <a:solidFill>
                  <a:schemeClr val="tx1"/>
                </a:solidFill>
                <a:latin typeface="Corbel" panose="020B0503020204020204" pitchFamily="34" charset="0"/>
              </a:rPr>
              <a:t> sacrifice </a:t>
            </a:r>
            <a:r>
              <a:rPr lang="en-US" sz="3600" b="1" dirty="0">
                <a:solidFill>
                  <a:schemeClr val="accent2">
                    <a:lumMod val="75000"/>
                  </a:schemeClr>
                </a:solidFill>
                <a:latin typeface="Corbel" panose="020B0503020204020204" pitchFamily="34" charset="0"/>
              </a:rPr>
              <a:t>performance</a:t>
            </a:r>
            <a:r>
              <a:rPr lang="en-US" sz="3600" b="1" dirty="0">
                <a:solidFill>
                  <a:schemeClr val="tx1"/>
                </a:solidFill>
                <a:latin typeface="Corbel" panose="020B0503020204020204" pitchFamily="34" charset="0"/>
              </a:rPr>
              <a:t> for </a:t>
            </a:r>
            <a:r>
              <a:rPr lang="en-US" sz="3600" b="1" dirty="0">
                <a:solidFill>
                  <a:schemeClr val="accent5">
                    <a:lumMod val="75000"/>
                  </a:schemeClr>
                </a:solidFill>
                <a:latin typeface="Corbel" panose="020B0503020204020204" pitchFamily="34" charset="0"/>
              </a:rPr>
              <a:t>generality</a:t>
            </a:r>
            <a:r>
              <a:rPr lang="en-US" sz="3600" b="1" dirty="0">
                <a:solidFill>
                  <a:schemeClr val="tx1"/>
                </a:solidFill>
                <a:latin typeface="Corbel" panose="020B0503020204020204" pitchFamily="34" charset="0"/>
              </a:rPr>
              <a:t>?</a:t>
            </a:r>
          </a:p>
        </p:txBody>
      </p:sp>
      <p:sp>
        <p:nvSpPr>
          <p:cNvPr id="72" name="Rectangle 71">
            <a:extLst>
              <a:ext uri="{FF2B5EF4-FFF2-40B4-BE49-F238E27FC236}">
                <a16:creationId xmlns:a16="http://schemas.microsoft.com/office/drawing/2014/main" id="{6209EC4A-B987-4837-9F29-FA31A9038919}"/>
              </a:ext>
            </a:extLst>
          </p:cNvPr>
          <p:cNvSpPr/>
          <p:nvPr/>
        </p:nvSpPr>
        <p:spPr>
          <a:xfrm>
            <a:off x="5782340" y="4577429"/>
            <a:ext cx="5962109" cy="753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75000"/>
                  </a:schemeClr>
                </a:solidFill>
                <a:latin typeface="Corbel" panose="020B0503020204020204" pitchFamily="34" charset="0"/>
              </a:rPr>
              <a:t>Drawback</a:t>
            </a:r>
            <a:r>
              <a:rPr lang="en-US" sz="2400" b="1" dirty="0">
                <a:solidFill>
                  <a:schemeClr val="tx1"/>
                </a:solidFill>
                <a:latin typeface="Corbel" panose="020B0503020204020204" pitchFamily="34" charset="0"/>
              </a:rPr>
              <a:t>: no node/edge level parallelism: one by one is too slow!</a:t>
            </a:r>
            <a:endParaRPr lang="en-US" sz="1600" b="1" dirty="0">
              <a:solidFill>
                <a:schemeClr val="tx1"/>
              </a:solidFill>
              <a:latin typeface="Corbel" panose="020B0503020204020204" pitchFamily="34" charset="0"/>
            </a:endParaRPr>
          </a:p>
        </p:txBody>
      </p:sp>
    </p:spTree>
    <p:custDataLst>
      <p:tags r:id="rId1"/>
    </p:custDataLst>
    <p:extLst>
      <p:ext uri="{BB962C8B-B14F-4D97-AF65-F5344CB8AC3E}">
        <p14:creationId xmlns:p14="http://schemas.microsoft.com/office/powerpoint/2010/main" val="190070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921B34-15FF-4F2A-8DFB-A340D001153E}"/>
              </a:ext>
            </a:extLst>
          </p:cNvPr>
          <p:cNvSpPr>
            <a:spLocks noGrp="1"/>
          </p:cNvSpPr>
          <p:nvPr>
            <p:ph type="sldNum" sz="quarter" idx="12"/>
          </p:nvPr>
        </p:nvSpPr>
        <p:spPr/>
        <p:txBody>
          <a:bodyPr/>
          <a:lstStyle/>
          <a:p>
            <a:fld id="{48F63A3B-78C7-47BE-AE5E-E10140E04643}" type="slidenum">
              <a:rPr lang="en-US" smtClean="0"/>
              <a:pPr/>
              <a:t>22</a:t>
            </a:fld>
            <a:endParaRPr lang="en-US" dirty="0"/>
          </a:p>
        </p:txBody>
      </p:sp>
      <p:sp>
        <p:nvSpPr>
          <p:cNvPr id="5" name="Rectangle 4">
            <a:extLst>
              <a:ext uri="{FF2B5EF4-FFF2-40B4-BE49-F238E27FC236}">
                <a16:creationId xmlns:a16="http://schemas.microsoft.com/office/drawing/2014/main" id="{9A3383D4-C2D7-401C-A55F-5A26299A65EC}"/>
              </a:ext>
            </a:extLst>
          </p:cNvPr>
          <p:cNvSpPr/>
          <p:nvPr/>
        </p:nvSpPr>
        <p:spPr>
          <a:xfrm>
            <a:off x="0" y="514350"/>
            <a:ext cx="7867645" cy="92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5DA3704-9BE5-4161-8393-902AEA18CE6C}"/>
              </a:ext>
            </a:extLst>
          </p:cNvPr>
          <p:cNvGrpSpPr/>
          <p:nvPr/>
        </p:nvGrpSpPr>
        <p:grpSpPr>
          <a:xfrm>
            <a:off x="1181762" y="1035421"/>
            <a:ext cx="7805145" cy="1726030"/>
            <a:chOff x="553827" y="4400358"/>
            <a:chExt cx="7805145" cy="1726030"/>
          </a:xfrm>
        </p:grpSpPr>
        <p:cxnSp>
          <p:nvCxnSpPr>
            <p:cNvPr id="7" name="Straight Connector 6">
              <a:extLst>
                <a:ext uri="{FF2B5EF4-FFF2-40B4-BE49-F238E27FC236}">
                  <a16:creationId xmlns:a16="http://schemas.microsoft.com/office/drawing/2014/main" id="{53526D3D-80B5-4C65-9E8A-14500752ABA3}"/>
                </a:ext>
              </a:extLst>
            </p:cNvPr>
            <p:cNvCxnSpPr>
              <a:cxnSpLocks/>
            </p:cNvCxnSpPr>
            <p:nvPr/>
          </p:nvCxnSpPr>
          <p:spPr>
            <a:xfrm>
              <a:off x="1686899" y="5719988"/>
              <a:ext cx="6672068"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A38541C-9621-4E56-982C-3A3CE08FE38A}"/>
                </a:ext>
              </a:extLst>
            </p:cNvPr>
            <p:cNvCxnSpPr>
              <a:cxnSpLocks/>
            </p:cNvCxnSpPr>
            <p:nvPr/>
          </p:nvCxnSpPr>
          <p:spPr>
            <a:xfrm>
              <a:off x="1686899" y="6126388"/>
              <a:ext cx="667207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8781FFAE-9C1E-4163-908D-BD95CC2B6C2C}"/>
                </a:ext>
              </a:extLst>
            </p:cNvPr>
            <p:cNvSpPr/>
            <p:nvPr/>
          </p:nvSpPr>
          <p:spPr>
            <a:xfrm>
              <a:off x="554039" y="578882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a:t>
              </a:r>
            </a:p>
          </p:txBody>
        </p:sp>
        <p:sp>
          <p:nvSpPr>
            <p:cNvPr id="10" name="Rectangle 9">
              <a:extLst>
                <a:ext uri="{FF2B5EF4-FFF2-40B4-BE49-F238E27FC236}">
                  <a16:creationId xmlns:a16="http://schemas.microsoft.com/office/drawing/2014/main" id="{2CD26692-39CC-4F7D-B9CD-8AA0E39B8513}"/>
                </a:ext>
              </a:extLst>
            </p:cNvPr>
            <p:cNvSpPr/>
            <p:nvPr/>
          </p:nvSpPr>
          <p:spPr>
            <a:xfrm>
              <a:off x="1686899"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11" name="Rectangle 10">
              <a:extLst>
                <a:ext uri="{FF2B5EF4-FFF2-40B4-BE49-F238E27FC236}">
                  <a16:creationId xmlns:a16="http://schemas.microsoft.com/office/drawing/2014/main" id="{1D7FADF8-B1D4-48AD-B1B4-7782E1D6AA72}"/>
                </a:ext>
              </a:extLst>
            </p:cNvPr>
            <p:cNvSpPr/>
            <p:nvPr/>
          </p:nvSpPr>
          <p:spPr>
            <a:xfrm>
              <a:off x="2925965"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2" name="Rectangle 11">
              <a:extLst>
                <a:ext uri="{FF2B5EF4-FFF2-40B4-BE49-F238E27FC236}">
                  <a16:creationId xmlns:a16="http://schemas.microsoft.com/office/drawing/2014/main" id="{9F72F24B-FB8C-4486-BF2E-594A89B0E549}"/>
                </a:ext>
              </a:extLst>
            </p:cNvPr>
            <p:cNvSpPr/>
            <p:nvPr/>
          </p:nvSpPr>
          <p:spPr>
            <a:xfrm>
              <a:off x="4165030"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3" name="Rectangle 12">
              <a:extLst>
                <a:ext uri="{FF2B5EF4-FFF2-40B4-BE49-F238E27FC236}">
                  <a16:creationId xmlns:a16="http://schemas.microsoft.com/office/drawing/2014/main" id="{0B81D84A-3243-4DFE-91CC-5AB74767FC42}"/>
                </a:ext>
              </a:extLst>
            </p:cNvPr>
            <p:cNvSpPr/>
            <p:nvPr/>
          </p:nvSpPr>
          <p:spPr>
            <a:xfrm>
              <a:off x="5404097" y="495687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4" name="Straight Connector 13">
              <a:extLst>
                <a:ext uri="{FF2B5EF4-FFF2-40B4-BE49-F238E27FC236}">
                  <a16:creationId xmlns:a16="http://schemas.microsoft.com/office/drawing/2014/main" id="{73327412-B867-4FE6-827C-841782F256EB}"/>
                </a:ext>
              </a:extLst>
            </p:cNvPr>
            <p:cNvCxnSpPr>
              <a:cxnSpLocks/>
            </p:cNvCxnSpPr>
            <p:nvPr/>
          </p:nvCxnSpPr>
          <p:spPr>
            <a:xfrm>
              <a:off x="1686899" y="5300027"/>
              <a:ext cx="6672068"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2AB3CE7-54FF-45AA-9E17-CCD291DCE7FE}"/>
                </a:ext>
              </a:extLst>
            </p:cNvPr>
            <p:cNvSpPr/>
            <p:nvPr/>
          </p:nvSpPr>
          <p:spPr>
            <a:xfrm>
              <a:off x="554039" y="4956876"/>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a:t>
              </a:r>
            </a:p>
          </p:txBody>
        </p:sp>
        <p:sp>
          <p:nvSpPr>
            <p:cNvPr id="16" name="TextBox 15">
              <a:extLst>
                <a:ext uri="{FF2B5EF4-FFF2-40B4-BE49-F238E27FC236}">
                  <a16:creationId xmlns:a16="http://schemas.microsoft.com/office/drawing/2014/main" id="{7C012CFB-CBCB-4F33-AF64-19A787AC4B00}"/>
                </a:ext>
              </a:extLst>
            </p:cNvPr>
            <p:cNvSpPr txBox="1"/>
            <p:nvPr/>
          </p:nvSpPr>
          <p:spPr>
            <a:xfrm>
              <a:off x="553827" y="4400358"/>
              <a:ext cx="4588244"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(c) Baseline dataflow pipeline</a:t>
              </a:r>
            </a:p>
          </p:txBody>
        </p:sp>
        <p:sp>
          <p:nvSpPr>
            <p:cNvPr id="17" name="Rectangle: Rounded Corners 16">
              <a:extLst>
                <a:ext uri="{FF2B5EF4-FFF2-40B4-BE49-F238E27FC236}">
                  <a16:creationId xmlns:a16="http://schemas.microsoft.com/office/drawing/2014/main" id="{2C87A39F-2C8D-4374-9969-070091377AEF}"/>
                </a:ext>
              </a:extLst>
            </p:cNvPr>
            <p:cNvSpPr/>
            <p:nvPr/>
          </p:nvSpPr>
          <p:spPr>
            <a:xfrm>
              <a:off x="1686898" y="5388615"/>
              <a:ext cx="6672069" cy="242785"/>
            </a:xfrm>
            <a:prstGeom prst="roundRect">
              <a:avLst>
                <a:gd name="adj" fmla="val 28974"/>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Node queue for message passing</a:t>
              </a:r>
            </a:p>
          </p:txBody>
        </p:sp>
        <p:sp>
          <p:nvSpPr>
            <p:cNvPr id="18" name="Rectangle 17">
              <a:extLst>
                <a:ext uri="{FF2B5EF4-FFF2-40B4-BE49-F238E27FC236}">
                  <a16:creationId xmlns:a16="http://schemas.microsoft.com/office/drawing/2014/main" id="{CA7E81B5-217E-485E-90AD-B5B861AD1DAA}"/>
                </a:ext>
              </a:extLst>
            </p:cNvPr>
            <p:cNvSpPr/>
            <p:nvPr/>
          </p:nvSpPr>
          <p:spPr>
            <a:xfrm>
              <a:off x="2925965" y="5793528"/>
              <a:ext cx="549086"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19" name="Rectangle 18">
              <a:extLst>
                <a:ext uri="{FF2B5EF4-FFF2-40B4-BE49-F238E27FC236}">
                  <a16:creationId xmlns:a16="http://schemas.microsoft.com/office/drawing/2014/main" id="{B7FDFAC5-0DCE-46F4-A243-FB8F6EA19950}"/>
                </a:ext>
              </a:extLst>
            </p:cNvPr>
            <p:cNvSpPr/>
            <p:nvPr/>
          </p:nvSpPr>
          <p:spPr>
            <a:xfrm>
              <a:off x="6229184" y="5793528"/>
              <a:ext cx="65345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20" name="Rectangle 19">
              <a:extLst>
                <a:ext uri="{FF2B5EF4-FFF2-40B4-BE49-F238E27FC236}">
                  <a16:creationId xmlns:a16="http://schemas.microsoft.com/office/drawing/2014/main" id="{52B0BC7B-7B7F-4700-9F93-3567AF2A0A55}"/>
                </a:ext>
              </a:extLst>
            </p:cNvPr>
            <p:cNvSpPr/>
            <p:nvPr/>
          </p:nvSpPr>
          <p:spPr>
            <a:xfrm>
              <a:off x="4165030" y="5793528"/>
              <a:ext cx="1956797"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21" name="Rectangle 20">
              <a:extLst>
                <a:ext uri="{FF2B5EF4-FFF2-40B4-BE49-F238E27FC236}">
                  <a16:creationId xmlns:a16="http://schemas.microsoft.com/office/drawing/2014/main" id="{45F27515-94BC-4C6C-B33B-62E0A664A5D7}"/>
                </a:ext>
              </a:extLst>
            </p:cNvPr>
            <p:cNvSpPr/>
            <p:nvPr/>
          </p:nvSpPr>
          <p:spPr>
            <a:xfrm>
              <a:off x="6986868" y="5793528"/>
              <a:ext cx="1372104"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22" name="Straight Arrow Connector 21">
              <a:extLst>
                <a:ext uri="{FF2B5EF4-FFF2-40B4-BE49-F238E27FC236}">
                  <a16:creationId xmlns:a16="http://schemas.microsoft.com/office/drawing/2014/main" id="{BA5D5087-D00C-42B8-BA14-572CA2D50AFB}"/>
                </a:ext>
              </a:extLst>
            </p:cNvPr>
            <p:cNvCxnSpPr>
              <a:cxnSpLocks/>
            </p:cNvCxnSpPr>
            <p:nvPr/>
          </p:nvCxnSpPr>
          <p:spPr>
            <a:xfrm>
              <a:off x="2819759"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35AFED-BA55-4941-A7DB-BD0E1F5636B3}"/>
                </a:ext>
              </a:extLst>
            </p:cNvPr>
            <p:cNvCxnSpPr>
              <a:cxnSpLocks/>
            </p:cNvCxnSpPr>
            <p:nvPr/>
          </p:nvCxnSpPr>
          <p:spPr>
            <a:xfrm>
              <a:off x="4058825"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73AE072-4E01-46D1-B10A-1445245A83B2}"/>
                </a:ext>
              </a:extLst>
            </p:cNvPr>
            <p:cNvCxnSpPr>
              <a:cxnSpLocks/>
            </p:cNvCxnSpPr>
            <p:nvPr/>
          </p:nvCxnSpPr>
          <p:spPr>
            <a:xfrm>
              <a:off x="5297890"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657A81-0454-423B-BDC6-74E87FA3CA2B}"/>
                </a:ext>
              </a:extLst>
            </p:cNvPr>
            <p:cNvCxnSpPr>
              <a:cxnSpLocks/>
            </p:cNvCxnSpPr>
            <p:nvPr/>
          </p:nvCxnSpPr>
          <p:spPr>
            <a:xfrm>
              <a:off x="6536957" y="5094036"/>
              <a:ext cx="0" cy="29457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1198F3F-F2FE-4448-89B4-F80821ED27C4}"/>
                </a:ext>
              </a:extLst>
            </p:cNvPr>
            <p:cNvCxnSpPr>
              <a:cxnSpLocks/>
            </p:cNvCxnSpPr>
            <p:nvPr/>
          </p:nvCxnSpPr>
          <p:spPr>
            <a:xfrm>
              <a:off x="2925965"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33E19C7-D77C-429A-AE3E-A3DE3A1F31E3}"/>
                </a:ext>
              </a:extLst>
            </p:cNvPr>
            <p:cNvCxnSpPr>
              <a:cxnSpLocks/>
            </p:cNvCxnSpPr>
            <p:nvPr/>
          </p:nvCxnSpPr>
          <p:spPr>
            <a:xfrm>
              <a:off x="4165030"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D322ACB-CC6B-4624-A83E-C749960EA155}"/>
                </a:ext>
              </a:extLst>
            </p:cNvPr>
            <p:cNvCxnSpPr>
              <a:cxnSpLocks/>
            </p:cNvCxnSpPr>
            <p:nvPr/>
          </p:nvCxnSpPr>
          <p:spPr>
            <a:xfrm>
              <a:off x="6229184"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2FA2660-D402-48BA-834E-C1AE5F372915}"/>
                </a:ext>
              </a:extLst>
            </p:cNvPr>
            <p:cNvCxnSpPr>
              <a:cxnSpLocks/>
            </p:cNvCxnSpPr>
            <p:nvPr/>
          </p:nvCxnSpPr>
          <p:spPr>
            <a:xfrm>
              <a:off x="6986868" y="5631400"/>
              <a:ext cx="0" cy="162128"/>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pic>
        <p:nvPicPr>
          <p:cNvPr id="30" name="Graphic 29">
            <a:extLst>
              <a:ext uri="{FF2B5EF4-FFF2-40B4-BE49-F238E27FC236}">
                <a16:creationId xmlns:a16="http://schemas.microsoft.com/office/drawing/2014/main" id="{AEC8389E-1347-4ADF-A067-F2A1E9FDA3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25121" y="1532676"/>
            <a:ext cx="731520" cy="731520"/>
          </a:xfrm>
          <a:prstGeom prst="rect">
            <a:avLst/>
          </a:prstGeom>
        </p:spPr>
      </p:pic>
      <p:cxnSp>
        <p:nvCxnSpPr>
          <p:cNvPr id="31" name="Straight Connector 30">
            <a:extLst>
              <a:ext uri="{FF2B5EF4-FFF2-40B4-BE49-F238E27FC236}">
                <a16:creationId xmlns:a16="http://schemas.microsoft.com/office/drawing/2014/main" id="{19DB47B0-7FE7-437F-BC57-A359465B3621}"/>
              </a:ext>
            </a:extLst>
          </p:cNvPr>
          <p:cNvCxnSpPr>
            <a:cxnSpLocks/>
            <a:endCxn id="41" idx="3"/>
          </p:cNvCxnSpPr>
          <p:nvPr/>
        </p:nvCxnSpPr>
        <p:spPr>
          <a:xfrm>
            <a:off x="2314834" y="4792201"/>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1CE53E5C-D2EB-4481-B829-F223E92382BB}"/>
              </a:ext>
            </a:extLst>
          </p:cNvPr>
          <p:cNvSpPr/>
          <p:nvPr/>
        </p:nvSpPr>
        <p:spPr>
          <a:xfrm>
            <a:off x="1181974" y="486103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MP1</a:t>
            </a:r>
          </a:p>
        </p:txBody>
      </p:sp>
      <p:sp>
        <p:nvSpPr>
          <p:cNvPr id="33" name="Rectangle 32">
            <a:extLst>
              <a:ext uri="{FF2B5EF4-FFF2-40B4-BE49-F238E27FC236}">
                <a16:creationId xmlns:a16="http://schemas.microsoft.com/office/drawing/2014/main" id="{79C5284D-2405-4C00-A176-4B9AE6A162EC}"/>
              </a:ext>
            </a:extLst>
          </p:cNvPr>
          <p:cNvSpPr/>
          <p:nvPr/>
        </p:nvSpPr>
        <p:spPr>
          <a:xfrm>
            <a:off x="2314834"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34" name="Rectangle 33">
            <a:extLst>
              <a:ext uri="{FF2B5EF4-FFF2-40B4-BE49-F238E27FC236}">
                <a16:creationId xmlns:a16="http://schemas.microsoft.com/office/drawing/2014/main" id="{50E9F14D-6D4B-4C70-B2A3-EB3FDB8947DF}"/>
              </a:ext>
            </a:extLst>
          </p:cNvPr>
          <p:cNvSpPr/>
          <p:nvPr/>
        </p:nvSpPr>
        <p:spPr>
          <a:xfrm>
            <a:off x="2314834"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35" name="Rectangle 34">
            <a:extLst>
              <a:ext uri="{FF2B5EF4-FFF2-40B4-BE49-F238E27FC236}">
                <a16:creationId xmlns:a16="http://schemas.microsoft.com/office/drawing/2014/main" id="{27A58B2F-47C2-455E-A7B2-DB0D2CEB9BF6}"/>
              </a:ext>
            </a:extLst>
          </p:cNvPr>
          <p:cNvSpPr/>
          <p:nvPr/>
        </p:nvSpPr>
        <p:spPr>
          <a:xfrm>
            <a:off x="3553900"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36" name="Rectangle 35">
            <a:extLst>
              <a:ext uri="{FF2B5EF4-FFF2-40B4-BE49-F238E27FC236}">
                <a16:creationId xmlns:a16="http://schemas.microsoft.com/office/drawing/2014/main" id="{1D803FAB-7B9D-4A2D-85BA-2BCEAFF16F3F}"/>
              </a:ext>
            </a:extLst>
          </p:cNvPr>
          <p:cNvSpPr/>
          <p:nvPr/>
        </p:nvSpPr>
        <p:spPr>
          <a:xfrm>
            <a:off x="3553900"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37" name="Straight Connector 36">
            <a:extLst>
              <a:ext uri="{FF2B5EF4-FFF2-40B4-BE49-F238E27FC236}">
                <a16:creationId xmlns:a16="http://schemas.microsoft.com/office/drawing/2014/main" id="{07AE5EC2-D909-4EF2-868D-5AFA387FBFC7}"/>
              </a:ext>
            </a:extLst>
          </p:cNvPr>
          <p:cNvCxnSpPr>
            <a:cxnSpLocks/>
            <a:endCxn id="40" idx="3"/>
          </p:cNvCxnSpPr>
          <p:nvPr/>
        </p:nvCxnSpPr>
        <p:spPr>
          <a:xfrm>
            <a:off x="2314834" y="4372240"/>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00ED5212-481A-4F31-BD85-E55EBBF09D39}"/>
              </a:ext>
            </a:extLst>
          </p:cNvPr>
          <p:cNvSpPr/>
          <p:nvPr/>
        </p:nvSpPr>
        <p:spPr>
          <a:xfrm>
            <a:off x="1181974" y="3644259"/>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NT1</a:t>
            </a:r>
          </a:p>
        </p:txBody>
      </p:sp>
      <p:sp>
        <p:nvSpPr>
          <p:cNvPr id="39" name="TextBox 38">
            <a:extLst>
              <a:ext uri="{FF2B5EF4-FFF2-40B4-BE49-F238E27FC236}">
                <a16:creationId xmlns:a16="http://schemas.microsoft.com/office/drawing/2014/main" id="{244C5156-B63C-4491-B0C9-F691C5CD20A6}"/>
              </a:ext>
            </a:extLst>
          </p:cNvPr>
          <p:cNvSpPr txBox="1"/>
          <p:nvPr/>
        </p:nvSpPr>
        <p:spPr>
          <a:xfrm>
            <a:off x="1181761" y="3087741"/>
            <a:ext cx="6603795"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(d) </a:t>
            </a:r>
            <a:r>
              <a:rPr lang="en-US" sz="2800" dirty="0" err="1"/>
              <a:t>FlowGNN</a:t>
            </a:r>
            <a:r>
              <a:rPr lang="en-US" sz="2800" dirty="0"/>
              <a:t> pipeline with multiple NT/MP</a:t>
            </a:r>
          </a:p>
        </p:txBody>
      </p:sp>
      <p:sp>
        <p:nvSpPr>
          <p:cNvPr id="40" name="Rectangle: Rounded Corners 39">
            <a:extLst>
              <a:ext uri="{FF2B5EF4-FFF2-40B4-BE49-F238E27FC236}">
                <a16:creationId xmlns:a16="http://schemas.microsoft.com/office/drawing/2014/main" id="{923CB635-1CE7-49AD-9AC1-2733FBEB7002}"/>
              </a:ext>
            </a:extLst>
          </p:cNvPr>
          <p:cNvSpPr/>
          <p:nvPr/>
        </p:nvSpPr>
        <p:spPr>
          <a:xfrm>
            <a:off x="2314833" y="4460828"/>
            <a:ext cx="3797036" cy="242785"/>
          </a:xfrm>
          <a:prstGeom prst="roundRect">
            <a:avLst>
              <a:gd name="adj" fmla="val 28974"/>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41" name="Rectangle 40">
            <a:extLst>
              <a:ext uri="{FF2B5EF4-FFF2-40B4-BE49-F238E27FC236}">
                <a16:creationId xmlns:a16="http://schemas.microsoft.com/office/drawing/2014/main" id="{457D37BB-9807-49DE-9134-9C25ABABA44B}"/>
              </a:ext>
            </a:extLst>
          </p:cNvPr>
          <p:cNvSpPr/>
          <p:nvPr/>
        </p:nvSpPr>
        <p:spPr>
          <a:xfrm>
            <a:off x="2454269" y="4865741"/>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2" name="Rectangle 41">
            <a:extLst>
              <a:ext uri="{FF2B5EF4-FFF2-40B4-BE49-F238E27FC236}">
                <a16:creationId xmlns:a16="http://schemas.microsoft.com/office/drawing/2014/main" id="{278A2270-AC47-407A-B6B5-F956932B59D0}"/>
              </a:ext>
            </a:extLst>
          </p:cNvPr>
          <p:cNvSpPr/>
          <p:nvPr/>
        </p:nvSpPr>
        <p:spPr>
          <a:xfrm>
            <a:off x="1181974" y="400741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NT2</a:t>
            </a:r>
          </a:p>
        </p:txBody>
      </p:sp>
      <p:sp>
        <p:nvSpPr>
          <p:cNvPr id="43" name="Rectangle 42">
            <a:extLst>
              <a:ext uri="{FF2B5EF4-FFF2-40B4-BE49-F238E27FC236}">
                <a16:creationId xmlns:a16="http://schemas.microsoft.com/office/drawing/2014/main" id="{8680EED7-86B0-4365-B2E2-D334E8E0CBA6}"/>
              </a:ext>
            </a:extLst>
          </p:cNvPr>
          <p:cNvSpPr/>
          <p:nvPr/>
        </p:nvSpPr>
        <p:spPr>
          <a:xfrm>
            <a:off x="1181974" y="522418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MP2</a:t>
            </a:r>
          </a:p>
        </p:txBody>
      </p:sp>
      <p:sp>
        <p:nvSpPr>
          <p:cNvPr id="44" name="Rectangle 43">
            <a:extLst>
              <a:ext uri="{FF2B5EF4-FFF2-40B4-BE49-F238E27FC236}">
                <a16:creationId xmlns:a16="http://schemas.microsoft.com/office/drawing/2014/main" id="{795153FE-6751-4983-B041-16325B8D0DF8}"/>
              </a:ext>
            </a:extLst>
          </p:cNvPr>
          <p:cNvSpPr/>
          <p:nvPr/>
        </p:nvSpPr>
        <p:spPr>
          <a:xfrm>
            <a:off x="1181974" y="558132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MP3</a:t>
            </a:r>
          </a:p>
        </p:txBody>
      </p:sp>
      <p:sp>
        <p:nvSpPr>
          <p:cNvPr id="45" name="Rectangle 44">
            <a:extLst>
              <a:ext uri="{FF2B5EF4-FFF2-40B4-BE49-F238E27FC236}">
                <a16:creationId xmlns:a16="http://schemas.microsoft.com/office/drawing/2014/main" id="{FE4D597E-10E7-4693-981E-F500E7BE4BE8}"/>
              </a:ext>
            </a:extLst>
          </p:cNvPr>
          <p:cNvSpPr/>
          <p:nvPr/>
        </p:nvSpPr>
        <p:spPr>
          <a:xfrm>
            <a:off x="1181974" y="594415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MP4</a:t>
            </a:r>
          </a:p>
        </p:txBody>
      </p:sp>
      <p:sp>
        <p:nvSpPr>
          <p:cNvPr id="46" name="Rectangle 45">
            <a:extLst>
              <a:ext uri="{FF2B5EF4-FFF2-40B4-BE49-F238E27FC236}">
                <a16:creationId xmlns:a16="http://schemas.microsoft.com/office/drawing/2014/main" id="{A75E2CD7-CD7F-4420-88D2-805FA41C3A6C}"/>
              </a:ext>
            </a:extLst>
          </p:cNvPr>
          <p:cNvSpPr/>
          <p:nvPr/>
        </p:nvSpPr>
        <p:spPr>
          <a:xfrm>
            <a:off x="2454269" y="5221772"/>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7" name="Rectangle 46">
            <a:extLst>
              <a:ext uri="{FF2B5EF4-FFF2-40B4-BE49-F238E27FC236}">
                <a16:creationId xmlns:a16="http://schemas.microsoft.com/office/drawing/2014/main" id="{7BD3BA8F-855C-42FD-B99C-7B04D1A13A78}"/>
              </a:ext>
            </a:extLst>
          </p:cNvPr>
          <p:cNvSpPr/>
          <p:nvPr/>
        </p:nvSpPr>
        <p:spPr>
          <a:xfrm>
            <a:off x="2454269" y="5585264"/>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8" name="Rectangle 47">
            <a:extLst>
              <a:ext uri="{FF2B5EF4-FFF2-40B4-BE49-F238E27FC236}">
                <a16:creationId xmlns:a16="http://schemas.microsoft.com/office/drawing/2014/main" id="{622F9192-C0F5-45B4-8A15-029760848891}"/>
              </a:ext>
            </a:extLst>
          </p:cNvPr>
          <p:cNvSpPr/>
          <p:nvPr/>
        </p:nvSpPr>
        <p:spPr>
          <a:xfrm>
            <a:off x="2454269" y="5944153"/>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49" name="Straight Connector 48">
            <a:extLst>
              <a:ext uri="{FF2B5EF4-FFF2-40B4-BE49-F238E27FC236}">
                <a16:creationId xmlns:a16="http://schemas.microsoft.com/office/drawing/2014/main" id="{7FD32C99-33A9-416B-B19C-F50110FCC2E2}"/>
              </a:ext>
            </a:extLst>
          </p:cNvPr>
          <p:cNvCxnSpPr>
            <a:cxnSpLocks/>
          </p:cNvCxnSpPr>
          <p:nvPr/>
        </p:nvCxnSpPr>
        <p:spPr>
          <a:xfrm flipV="1">
            <a:off x="2314834" y="6298086"/>
            <a:ext cx="3797035"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50" name="Graphic 49">
            <a:extLst>
              <a:ext uri="{FF2B5EF4-FFF2-40B4-BE49-F238E27FC236}">
                <a16:creationId xmlns:a16="http://schemas.microsoft.com/office/drawing/2014/main" id="{1727B211-6786-40CE-B95D-4147C29421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25121" y="4327153"/>
            <a:ext cx="731520" cy="731520"/>
          </a:xfrm>
          <a:prstGeom prst="rect">
            <a:avLst/>
          </a:prstGeom>
        </p:spPr>
      </p:pic>
    </p:spTree>
    <p:extLst>
      <p:ext uri="{BB962C8B-B14F-4D97-AF65-F5344CB8AC3E}">
        <p14:creationId xmlns:p14="http://schemas.microsoft.com/office/powerpoint/2010/main" val="385708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EAAF5-6208-4F54-8F3E-8741255B48A6}"/>
              </a:ext>
            </a:extLst>
          </p:cNvPr>
          <p:cNvSpPr>
            <a:spLocks noGrp="1"/>
          </p:cNvSpPr>
          <p:nvPr>
            <p:ph type="sldNum" sz="quarter" idx="12"/>
          </p:nvPr>
        </p:nvSpPr>
        <p:spPr/>
        <p:txBody>
          <a:bodyPr/>
          <a:lstStyle/>
          <a:p>
            <a:fld id="{48F63A3B-78C7-47BE-AE5E-E10140E04643}" type="slidenum">
              <a:rPr lang="en-US" smtClean="0"/>
              <a:pPr/>
              <a:t>23</a:t>
            </a:fld>
            <a:endParaRPr lang="en-US" dirty="0"/>
          </a:p>
        </p:txBody>
      </p:sp>
      <p:sp>
        <p:nvSpPr>
          <p:cNvPr id="4" name="Title 3">
            <a:extLst>
              <a:ext uri="{FF2B5EF4-FFF2-40B4-BE49-F238E27FC236}">
                <a16:creationId xmlns:a16="http://schemas.microsoft.com/office/drawing/2014/main" id="{BDA6B46A-8D03-481F-9FD2-748C383B6E3D}"/>
              </a:ext>
            </a:extLst>
          </p:cNvPr>
          <p:cNvSpPr>
            <a:spLocks noGrp="1"/>
          </p:cNvSpPr>
          <p:nvPr>
            <p:ph type="title"/>
          </p:nvPr>
        </p:nvSpPr>
        <p:spPr/>
        <p:txBody>
          <a:bodyPr>
            <a:normAutofit fontScale="90000"/>
          </a:bodyPr>
          <a:lstStyle/>
          <a:p>
            <a:r>
              <a:rPr lang="en-US" sz="4400" dirty="0" err="1"/>
              <a:t>FlowGNN</a:t>
            </a:r>
            <a:r>
              <a:rPr lang="en-US" sz="4400" dirty="0"/>
              <a:t> pipeline with </a:t>
            </a:r>
            <a:r>
              <a:rPr lang="en-US" altLang="zh-CN" sz="4400" dirty="0"/>
              <a:t>node/edge parallelism</a:t>
            </a:r>
            <a:endParaRPr lang="en-US" dirty="0"/>
          </a:p>
        </p:txBody>
      </p:sp>
      <p:cxnSp>
        <p:nvCxnSpPr>
          <p:cNvPr id="5" name="Straight Connector 4">
            <a:extLst>
              <a:ext uri="{FF2B5EF4-FFF2-40B4-BE49-F238E27FC236}">
                <a16:creationId xmlns:a16="http://schemas.microsoft.com/office/drawing/2014/main" id="{4AE88F10-240C-4505-881A-619E5446E1F1}"/>
              </a:ext>
            </a:extLst>
          </p:cNvPr>
          <p:cNvCxnSpPr>
            <a:cxnSpLocks/>
            <a:endCxn id="15" idx="3"/>
          </p:cNvCxnSpPr>
          <p:nvPr/>
        </p:nvCxnSpPr>
        <p:spPr>
          <a:xfrm>
            <a:off x="2314834" y="4792201"/>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63723D1-4D65-4B77-92C2-DD9499B45C4D}"/>
              </a:ext>
            </a:extLst>
          </p:cNvPr>
          <p:cNvSpPr/>
          <p:nvPr/>
        </p:nvSpPr>
        <p:spPr>
          <a:xfrm>
            <a:off x="1181974" y="486103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MP1</a:t>
            </a:r>
          </a:p>
        </p:txBody>
      </p:sp>
      <p:sp>
        <p:nvSpPr>
          <p:cNvPr id="7" name="Rectangle 6">
            <a:extLst>
              <a:ext uri="{FF2B5EF4-FFF2-40B4-BE49-F238E27FC236}">
                <a16:creationId xmlns:a16="http://schemas.microsoft.com/office/drawing/2014/main" id="{A1E2CCBD-7545-43D8-BF70-5306986791C2}"/>
              </a:ext>
            </a:extLst>
          </p:cNvPr>
          <p:cNvSpPr/>
          <p:nvPr/>
        </p:nvSpPr>
        <p:spPr>
          <a:xfrm>
            <a:off x="2314834"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8" name="Rectangle 7">
            <a:extLst>
              <a:ext uri="{FF2B5EF4-FFF2-40B4-BE49-F238E27FC236}">
                <a16:creationId xmlns:a16="http://schemas.microsoft.com/office/drawing/2014/main" id="{A755704A-645C-4C9E-A004-F4928EF0B37F}"/>
              </a:ext>
            </a:extLst>
          </p:cNvPr>
          <p:cNvSpPr/>
          <p:nvPr/>
        </p:nvSpPr>
        <p:spPr>
          <a:xfrm>
            <a:off x="2314834"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9" name="Rectangle 8">
            <a:extLst>
              <a:ext uri="{FF2B5EF4-FFF2-40B4-BE49-F238E27FC236}">
                <a16:creationId xmlns:a16="http://schemas.microsoft.com/office/drawing/2014/main" id="{354456EF-DF8D-4C0A-A1EF-E98A88E5F4E9}"/>
              </a:ext>
            </a:extLst>
          </p:cNvPr>
          <p:cNvSpPr/>
          <p:nvPr/>
        </p:nvSpPr>
        <p:spPr>
          <a:xfrm>
            <a:off x="3553900"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0" name="Rectangle 9">
            <a:extLst>
              <a:ext uri="{FF2B5EF4-FFF2-40B4-BE49-F238E27FC236}">
                <a16:creationId xmlns:a16="http://schemas.microsoft.com/office/drawing/2014/main" id="{530C77AB-D40C-406D-91BA-9FCCDD3B7E34}"/>
              </a:ext>
            </a:extLst>
          </p:cNvPr>
          <p:cNvSpPr/>
          <p:nvPr/>
        </p:nvSpPr>
        <p:spPr>
          <a:xfrm>
            <a:off x="3553900"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1" name="Straight Connector 10">
            <a:extLst>
              <a:ext uri="{FF2B5EF4-FFF2-40B4-BE49-F238E27FC236}">
                <a16:creationId xmlns:a16="http://schemas.microsoft.com/office/drawing/2014/main" id="{C8385BAD-2B65-417C-92FA-4CD36514A657}"/>
              </a:ext>
            </a:extLst>
          </p:cNvPr>
          <p:cNvCxnSpPr>
            <a:cxnSpLocks/>
            <a:endCxn id="14" idx="3"/>
          </p:cNvCxnSpPr>
          <p:nvPr/>
        </p:nvCxnSpPr>
        <p:spPr>
          <a:xfrm>
            <a:off x="2314834" y="4372240"/>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7455D15-F50D-48B2-A4F3-AAB598A9EF04}"/>
              </a:ext>
            </a:extLst>
          </p:cNvPr>
          <p:cNvSpPr/>
          <p:nvPr/>
        </p:nvSpPr>
        <p:spPr>
          <a:xfrm>
            <a:off x="1181974" y="3644259"/>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NT1</a:t>
            </a:r>
          </a:p>
        </p:txBody>
      </p:sp>
      <p:sp>
        <p:nvSpPr>
          <p:cNvPr id="13" name="TextBox 12">
            <a:extLst>
              <a:ext uri="{FF2B5EF4-FFF2-40B4-BE49-F238E27FC236}">
                <a16:creationId xmlns:a16="http://schemas.microsoft.com/office/drawing/2014/main" id="{9A47F294-DF6B-4C92-8E74-B63995B3A987}"/>
              </a:ext>
            </a:extLst>
          </p:cNvPr>
          <p:cNvSpPr txBox="1"/>
          <p:nvPr/>
        </p:nvSpPr>
        <p:spPr>
          <a:xfrm>
            <a:off x="1181761" y="3087741"/>
            <a:ext cx="6603795"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(d) </a:t>
            </a:r>
            <a:r>
              <a:rPr lang="en-US" sz="2800" dirty="0" err="1"/>
              <a:t>FlowGNN</a:t>
            </a:r>
            <a:r>
              <a:rPr lang="en-US" sz="2800" dirty="0"/>
              <a:t> pipeline with multiple NT/MP</a:t>
            </a:r>
          </a:p>
        </p:txBody>
      </p:sp>
      <p:sp>
        <p:nvSpPr>
          <p:cNvPr id="14" name="Rectangle: Rounded Corners 13">
            <a:extLst>
              <a:ext uri="{FF2B5EF4-FFF2-40B4-BE49-F238E27FC236}">
                <a16:creationId xmlns:a16="http://schemas.microsoft.com/office/drawing/2014/main" id="{7F7D4FFD-8F01-4875-AA0F-8D489E8FAFB3}"/>
              </a:ext>
            </a:extLst>
          </p:cNvPr>
          <p:cNvSpPr/>
          <p:nvPr/>
        </p:nvSpPr>
        <p:spPr>
          <a:xfrm>
            <a:off x="2314833" y="4460828"/>
            <a:ext cx="3797036" cy="242785"/>
          </a:xfrm>
          <a:prstGeom prst="roundRect">
            <a:avLst>
              <a:gd name="adj" fmla="val 28974"/>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15" name="Rectangle 14">
            <a:extLst>
              <a:ext uri="{FF2B5EF4-FFF2-40B4-BE49-F238E27FC236}">
                <a16:creationId xmlns:a16="http://schemas.microsoft.com/office/drawing/2014/main" id="{FAE4AF0A-3687-4649-85D4-4917136D2060}"/>
              </a:ext>
            </a:extLst>
          </p:cNvPr>
          <p:cNvSpPr/>
          <p:nvPr/>
        </p:nvSpPr>
        <p:spPr>
          <a:xfrm>
            <a:off x="2454269" y="4865741"/>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6" name="Rectangle 15">
            <a:extLst>
              <a:ext uri="{FF2B5EF4-FFF2-40B4-BE49-F238E27FC236}">
                <a16:creationId xmlns:a16="http://schemas.microsoft.com/office/drawing/2014/main" id="{718B7E3A-A392-4D16-8BA7-392FCB7FE26D}"/>
              </a:ext>
            </a:extLst>
          </p:cNvPr>
          <p:cNvSpPr/>
          <p:nvPr/>
        </p:nvSpPr>
        <p:spPr>
          <a:xfrm>
            <a:off x="1181974" y="400741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NT2</a:t>
            </a:r>
          </a:p>
        </p:txBody>
      </p:sp>
      <p:sp>
        <p:nvSpPr>
          <p:cNvPr id="17" name="Rectangle 16">
            <a:extLst>
              <a:ext uri="{FF2B5EF4-FFF2-40B4-BE49-F238E27FC236}">
                <a16:creationId xmlns:a16="http://schemas.microsoft.com/office/drawing/2014/main" id="{5278CE2F-B239-4FE0-B50A-0C241F3CACB7}"/>
              </a:ext>
            </a:extLst>
          </p:cNvPr>
          <p:cNvSpPr/>
          <p:nvPr/>
        </p:nvSpPr>
        <p:spPr>
          <a:xfrm>
            <a:off x="1181974" y="522418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MP2</a:t>
            </a:r>
          </a:p>
        </p:txBody>
      </p:sp>
      <p:sp>
        <p:nvSpPr>
          <p:cNvPr id="18" name="Rectangle 17">
            <a:extLst>
              <a:ext uri="{FF2B5EF4-FFF2-40B4-BE49-F238E27FC236}">
                <a16:creationId xmlns:a16="http://schemas.microsoft.com/office/drawing/2014/main" id="{B00EE931-6108-492D-8045-CCA122FF1E62}"/>
              </a:ext>
            </a:extLst>
          </p:cNvPr>
          <p:cNvSpPr/>
          <p:nvPr/>
        </p:nvSpPr>
        <p:spPr>
          <a:xfrm>
            <a:off x="1181974" y="558132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MP3</a:t>
            </a:r>
          </a:p>
        </p:txBody>
      </p:sp>
      <p:sp>
        <p:nvSpPr>
          <p:cNvPr id="19" name="Rectangle 18">
            <a:extLst>
              <a:ext uri="{FF2B5EF4-FFF2-40B4-BE49-F238E27FC236}">
                <a16:creationId xmlns:a16="http://schemas.microsoft.com/office/drawing/2014/main" id="{101BDD02-4BB8-403E-90D0-54B3FE4717D2}"/>
              </a:ext>
            </a:extLst>
          </p:cNvPr>
          <p:cNvSpPr/>
          <p:nvPr/>
        </p:nvSpPr>
        <p:spPr>
          <a:xfrm>
            <a:off x="1181974" y="594415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MP4</a:t>
            </a:r>
          </a:p>
        </p:txBody>
      </p:sp>
      <p:sp>
        <p:nvSpPr>
          <p:cNvPr id="20" name="Rectangle 19">
            <a:extLst>
              <a:ext uri="{FF2B5EF4-FFF2-40B4-BE49-F238E27FC236}">
                <a16:creationId xmlns:a16="http://schemas.microsoft.com/office/drawing/2014/main" id="{8807D5DC-77F4-4D59-AFBE-3BA34CAC973E}"/>
              </a:ext>
            </a:extLst>
          </p:cNvPr>
          <p:cNvSpPr/>
          <p:nvPr/>
        </p:nvSpPr>
        <p:spPr>
          <a:xfrm>
            <a:off x="2454269" y="5221772"/>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1" name="Rectangle 20">
            <a:extLst>
              <a:ext uri="{FF2B5EF4-FFF2-40B4-BE49-F238E27FC236}">
                <a16:creationId xmlns:a16="http://schemas.microsoft.com/office/drawing/2014/main" id="{2FC24842-4BF7-4BDE-85FA-F213B1FF9B70}"/>
              </a:ext>
            </a:extLst>
          </p:cNvPr>
          <p:cNvSpPr/>
          <p:nvPr/>
        </p:nvSpPr>
        <p:spPr>
          <a:xfrm>
            <a:off x="2454269" y="5585264"/>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Rectangle 21">
            <a:extLst>
              <a:ext uri="{FF2B5EF4-FFF2-40B4-BE49-F238E27FC236}">
                <a16:creationId xmlns:a16="http://schemas.microsoft.com/office/drawing/2014/main" id="{621D04ED-364C-4381-965C-692D68B699A4}"/>
              </a:ext>
            </a:extLst>
          </p:cNvPr>
          <p:cNvSpPr/>
          <p:nvPr/>
        </p:nvSpPr>
        <p:spPr>
          <a:xfrm>
            <a:off x="2454269" y="5944153"/>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23" name="Straight Connector 22">
            <a:extLst>
              <a:ext uri="{FF2B5EF4-FFF2-40B4-BE49-F238E27FC236}">
                <a16:creationId xmlns:a16="http://schemas.microsoft.com/office/drawing/2014/main" id="{6EC17F94-532D-4570-B8CA-E7D1F4EC95BE}"/>
              </a:ext>
            </a:extLst>
          </p:cNvPr>
          <p:cNvCxnSpPr>
            <a:cxnSpLocks/>
          </p:cNvCxnSpPr>
          <p:nvPr/>
        </p:nvCxnSpPr>
        <p:spPr>
          <a:xfrm flipV="1">
            <a:off x="2314834" y="6298086"/>
            <a:ext cx="3797035"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5AB77736-474D-4DEE-B18F-2B539D340D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25121" y="4327153"/>
            <a:ext cx="731520" cy="731520"/>
          </a:xfrm>
          <a:prstGeom prst="rect">
            <a:avLst/>
          </a:prstGeom>
        </p:spPr>
      </p:pic>
    </p:spTree>
    <p:extLst>
      <p:ext uri="{BB962C8B-B14F-4D97-AF65-F5344CB8AC3E}">
        <p14:creationId xmlns:p14="http://schemas.microsoft.com/office/powerpoint/2010/main" val="364207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EAAF5-6208-4F54-8F3E-8741255B48A6}"/>
              </a:ext>
            </a:extLst>
          </p:cNvPr>
          <p:cNvSpPr>
            <a:spLocks noGrp="1"/>
          </p:cNvSpPr>
          <p:nvPr>
            <p:ph type="sldNum" sz="quarter" idx="12"/>
          </p:nvPr>
        </p:nvSpPr>
        <p:spPr/>
        <p:txBody>
          <a:bodyPr/>
          <a:lstStyle/>
          <a:p>
            <a:fld id="{48F63A3B-78C7-47BE-AE5E-E10140E04643}" type="slidenum">
              <a:rPr lang="en-US" smtClean="0"/>
              <a:pPr/>
              <a:t>24</a:t>
            </a:fld>
            <a:endParaRPr lang="en-US" dirty="0"/>
          </a:p>
        </p:txBody>
      </p:sp>
      <p:sp>
        <p:nvSpPr>
          <p:cNvPr id="4" name="Title 3">
            <a:extLst>
              <a:ext uri="{FF2B5EF4-FFF2-40B4-BE49-F238E27FC236}">
                <a16:creationId xmlns:a16="http://schemas.microsoft.com/office/drawing/2014/main" id="{BDA6B46A-8D03-481F-9FD2-748C383B6E3D}"/>
              </a:ext>
            </a:extLst>
          </p:cNvPr>
          <p:cNvSpPr>
            <a:spLocks noGrp="1"/>
          </p:cNvSpPr>
          <p:nvPr>
            <p:ph type="title"/>
          </p:nvPr>
        </p:nvSpPr>
        <p:spPr/>
        <p:txBody>
          <a:bodyPr>
            <a:normAutofit fontScale="90000"/>
          </a:bodyPr>
          <a:lstStyle/>
          <a:p>
            <a:r>
              <a:rPr lang="en-US" sz="4400" dirty="0" err="1"/>
              <a:t>FlowGNN</a:t>
            </a:r>
            <a:r>
              <a:rPr lang="en-US" sz="4400" dirty="0"/>
              <a:t> pipeline with </a:t>
            </a:r>
            <a:r>
              <a:rPr lang="en-US" altLang="zh-CN" sz="4400" dirty="0"/>
              <a:t>node/edge parallelism</a:t>
            </a:r>
            <a:endParaRPr lang="en-US" dirty="0"/>
          </a:p>
        </p:txBody>
      </p:sp>
      <p:cxnSp>
        <p:nvCxnSpPr>
          <p:cNvPr id="5" name="Straight Connector 4">
            <a:extLst>
              <a:ext uri="{FF2B5EF4-FFF2-40B4-BE49-F238E27FC236}">
                <a16:creationId xmlns:a16="http://schemas.microsoft.com/office/drawing/2014/main" id="{4AE88F10-240C-4505-881A-619E5446E1F1}"/>
              </a:ext>
            </a:extLst>
          </p:cNvPr>
          <p:cNvCxnSpPr>
            <a:cxnSpLocks/>
            <a:endCxn id="15" idx="3"/>
          </p:cNvCxnSpPr>
          <p:nvPr/>
        </p:nvCxnSpPr>
        <p:spPr>
          <a:xfrm>
            <a:off x="2314834" y="4792201"/>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63723D1-4D65-4B77-92C2-DD9499B45C4D}"/>
              </a:ext>
            </a:extLst>
          </p:cNvPr>
          <p:cNvSpPr/>
          <p:nvPr/>
        </p:nvSpPr>
        <p:spPr>
          <a:xfrm>
            <a:off x="1181974" y="486103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MP1</a:t>
            </a:r>
          </a:p>
        </p:txBody>
      </p:sp>
      <p:sp>
        <p:nvSpPr>
          <p:cNvPr id="7" name="Rectangle 6">
            <a:extLst>
              <a:ext uri="{FF2B5EF4-FFF2-40B4-BE49-F238E27FC236}">
                <a16:creationId xmlns:a16="http://schemas.microsoft.com/office/drawing/2014/main" id="{A1E2CCBD-7545-43D8-BF70-5306986791C2}"/>
              </a:ext>
            </a:extLst>
          </p:cNvPr>
          <p:cNvSpPr/>
          <p:nvPr/>
        </p:nvSpPr>
        <p:spPr>
          <a:xfrm>
            <a:off x="2314834"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8" name="Rectangle 7">
            <a:extLst>
              <a:ext uri="{FF2B5EF4-FFF2-40B4-BE49-F238E27FC236}">
                <a16:creationId xmlns:a16="http://schemas.microsoft.com/office/drawing/2014/main" id="{A755704A-645C-4C9E-A004-F4928EF0B37F}"/>
              </a:ext>
            </a:extLst>
          </p:cNvPr>
          <p:cNvSpPr/>
          <p:nvPr/>
        </p:nvSpPr>
        <p:spPr>
          <a:xfrm>
            <a:off x="2314834"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9" name="Rectangle 8">
            <a:extLst>
              <a:ext uri="{FF2B5EF4-FFF2-40B4-BE49-F238E27FC236}">
                <a16:creationId xmlns:a16="http://schemas.microsoft.com/office/drawing/2014/main" id="{354456EF-DF8D-4C0A-A1EF-E98A88E5F4E9}"/>
              </a:ext>
            </a:extLst>
          </p:cNvPr>
          <p:cNvSpPr/>
          <p:nvPr/>
        </p:nvSpPr>
        <p:spPr>
          <a:xfrm>
            <a:off x="3553900"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0" name="Rectangle 9">
            <a:extLst>
              <a:ext uri="{FF2B5EF4-FFF2-40B4-BE49-F238E27FC236}">
                <a16:creationId xmlns:a16="http://schemas.microsoft.com/office/drawing/2014/main" id="{530C77AB-D40C-406D-91BA-9FCCDD3B7E34}"/>
              </a:ext>
            </a:extLst>
          </p:cNvPr>
          <p:cNvSpPr/>
          <p:nvPr/>
        </p:nvSpPr>
        <p:spPr>
          <a:xfrm>
            <a:off x="3553900"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1" name="Straight Connector 10">
            <a:extLst>
              <a:ext uri="{FF2B5EF4-FFF2-40B4-BE49-F238E27FC236}">
                <a16:creationId xmlns:a16="http://schemas.microsoft.com/office/drawing/2014/main" id="{C8385BAD-2B65-417C-92FA-4CD36514A657}"/>
              </a:ext>
            </a:extLst>
          </p:cNvPr>
          <p:cNvCxnSpPr>
            <a:cxnSpLocks/>
            <a:endCxn id="14" idx="3"/>
          </p:cNvCxnSpPr>
          <p:nvPr/>
        </p:nvCxnSpPr>
        <p:spPr>
          <a:xfrm>
            <a:off x="2314834" y="4372240"/>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7455D15-F50D-48B2-A4F3-AAB598A9EF04}"/>
              </a:ext>
            </a:extLst>
          </p:cNvPr>
          <p:cNvSpPr/>
          <p:nvPr/>
        </p:nvSpPr>
        <p:spPr>
          <a:xfrm>
            <a:off x="1181974" y="3644259"/>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NT1</a:t>
            </a:r>
          </a:p>
        </p:txBody>
      </p:sp>
      <p:sp>
        <p:nvSpPr>
          <p:cNvPr id="13" name="TextBox 12">
            <a:extLst>
              <a:ext uri="{FF2B5EF4-FFF2-40B4-BE49-F238E27FC236}">
                <a16:creationId xmlns:a16="http://schemas.microsoft.com/office/drawing/2014/main" id="{9A47F294-DF6B-4C92-8E74-B63995B3A987}"/>
              </a:ext>
            </a:extLst>
          </p:cNvPr>
          <p:cNvSpPr txBox="1"/>
          <p:nvPr/>
        </p:nvSpPr>
        <p:spPr>
          <a:xfrm>
            <a:off x="1181761" y="3087741"/>
            <a:ext cx="6603795" cy="445635"/>
          </a:xfrm>
          <a:prstGeom prst="rect">
            <a:avLst/>
          </a:prstGeom>
          <a:solidFill>
            <a:schemeClr val="tx1">
              <a:lumMod val="65000"/>
              <a:lumOff val="35000"/>
            </a:schemeClr>
          </a:solidFill>
        </p:spPr>
        <p:txBody>
          <a:bodyPr wrap="none" rtlCol="0">
            <a:spAutoFit/>
          </a:bodyPr>
          <a:lstStyle>
            <a:defPPr>
              <a:defRPr lang="en-US"/>
            </a:defPPr>
            <a:lvl1pPr algn="ctr">
              <a:lnSpc>
                <a:spcPct val="80000"/>
              </a:lnSpc>
              <a:defRPr sz="1600" b="1">
                <a:solidFill>
                  <a:schemeClr val="bg1"/>
                </a:solidFill>
              </a:defRPr>
            </a:lvl1pPr>
          </a:lstStyle>
          <a:p>
            <a:pPr algn="l"/>
            <a:r>
              <a:rPr lang="en-US" sz="2800" dirty="0"/>
              <a:t>(d) </a:t>
            </a:r>
            <a:r>
              <a:rPr lang="en-US" sz="2800" dirty="0" err="1"/>
              <a:t>FlowGNN</a:t>
            </a:r>
            <a:r>
              <a:rPr lang="en-US" sz="2800" dirty="0"/>
              <a:t> pipeline with multiple NT/MP</a:t>
            </a:r>
          </a:p>
        </p:txBody>
      </p:sp>
      <p:sp>
        <p:nvSpPr>
          <p:cNvPr id="14" name="Rectangle: Rounded Corners 13">
            <a:extLst>
              <a:ext uri="{FF2B5EF4-FFF2-40B4-BE49-F238E27FC236}">
                <a16:creationId xmlns:a16="http://schemas.microsoft.com/office/drawing/2014/main" id="{7F7D4FFD-8F01-4875-AA0F-8D489E8FAFB3}"/>
              </a:ext>
            </a:extLst>
          </p:cNvPr>
          <p:cNvSpPr/>
          <p:nvPr/>
        </p:nvSpPr>
        <p:spPr>
          <a:xfrm>
            <a:off x="2314833" y="4460828"/>
            <a:ext cx="3797036" cy="242785"/>
          </a:xfrm>
          <a:prstGeom prst="roundRect">
            <a:avLst>
              <a:gd name="adj" fmla="val 28974"/>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15" name="Rectangle 14">
            <a:extLst>
              <a:ext uri="{FF2B5EF4-FFF2-40B4-BE49-F238E27FC236}">
                <a16:creationId xmlns:a16="http://schemas.microsoft.com/office/drawing/2014/main" id="{FAE4AF0A-3687-4649-85D4-4917136D2060}"/>
              </a:ext>
            </a:extLst>
          </p:cNvPr>
          <p:cNvSpPr/>
          <p:nvPr/>
        </p:nvSpPr>
        <p:spPr>
          <a:xfrm>
            <a:off x="2454269" y="4865741"/>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6" name="Rectangle 15">
            <a:extLst>
              <a:ext uri="{FF2B5EF4-FFF2-40B4-BE49-F238E27FC236}">
                <a16:creationId xmlns:a16="http://schemas.microsoft.com/office/drawing/2014/main" id="{718B7E3A-A392-4D16-8BA7-392FCB7FE26D}"/>
              </a:ext>
            </a:extLst>
          </p:cNvPr>
          <p:cNvSpPr/>
          <p:nvPr/>
        </p:nvSpPr>
        <p:spPr>
          <a:xfrm>
            <a:off x="1181974" y="400741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NT2</a:t>
            </a:r>
          </a:p>
        </p:txBody>
      </p:sp>
      <p:sp>
        <p:nvSpPr>
          <p:cNvPr id="17" name="Rectangle 16">
            <a:extLst>
              <a:ext uri="{FF2B5EF4-FFF2-40B4-BE49-F238E27FC236}">
                <a16:creationId xmlns:a16="http://schemas.microsoft.com/office/drawing/2014/main" id="{5278CE2F-B239-4FE0-B50A-0C241F3CACB7}"/>
              </a:ext>
            </a:extLst>
          </p:cNvPr>
          <p:cNvSpPr/>
          <p:nvPr/>
        </p:nvSpPr>
        <p:spPr>
          <a:xfrm>
            <a:off x="1181974" y="522418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MP2</a:t>
            </a:r>
          </a:p>
        </p:txBody>
      </p:sp>
      <p:sp>
        <p:nvSpPr>
          <p:cNvPr id="18" name="Rectangle 17">
            <a:extLst>
              <a:ext uri="{FF2B5EF4-FFF2-40B4-BE49-F238E27FC236}">
                <a16:creationId xmlns:a16="http://schemas.microsoft.com/office/drawing/2014/main" id="{B00EE931-6108-492D-8045-CCA122FF1E62}"/>
              </a:ext>
            </a:extLst>
          </p:cNvPr>
          <p:cNvSpPr/>
          <p:nvPr/>
        </p:nvSpPr>
        <p:spPr>
          <a:xfrm>
            <a:off x="1181974" y="558132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MP3</a:t>
            </a:r>
          </a:p>
        </p:txBody>
      </p:sp>
      <p:sp>
        <p:nvSpPr>
          <p:cNvPr id="19" name="Rectangle 18">
            <a:extLst>
              <a:ext uri="{FF2B5EF4-FFF2-40B4-BE49-F238E27FC236}">
                <a16:creationId xmlns:a16="http://schemas.microsoft.com/office/drawing/2014/main" id="{101BDD02-4BB8-403E-90D0-54B3FE4717D2}"/>
              </a:ext>
            </a:extLst>
          </p:cNvPr>
          <p:cNvSpPr/>
          <p:nvPr/>
        </p:nvSpPr>
        <p:spPr>
          <a:xfrm>
            <a:off x="1181974" y="594415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MP4</a:t>
            </a:r>
          </a:p>
        </p:txBody>
      </p:sp>
      <p:sp>
        <p:nvSpPr>
          <p:cNvPr id="20" name="Rectangle 19">
            <a:extLst>
              <a:ext uri="{FF2B5EF4-FFF2-40B4-BE49-F238E27FC236}">
                <a16:creationId xmlns:a16="http://schemas.microsoft.com/office/drawing/2014/main" id="{8807D5DC-77F4-4D59-AFBE-3BA34CAC973E}"/>
              </a:ext>
            </a:extLst>
          </p:cNvPr>
          <p:cNvSpPr/>
          <p:nvPr/>
        </p:nvSpPr>
        <p:spPr>
          <a:xfrm>
            <a:off x="2454269" y="5221772"/>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1" name="Rectangle 20">
            <a:extLst>
              <a:ext uri="{FF2B5EF4-FFF2-40B4-BE49-F238E27FC236}">
                <a16:creationId xmlns:a16="http://schemas.microsoft.com/office/drawing/2014/main" id="{2FC24842-4BF7-4BDE-85FA-F213B1FF9B70}"/>
              </a:ext>
            </a:extLst>
          </p:cNvPr>
          <p:cNvSpPr/>
          <p:nvPr/>
        </p:nvSpPr>
        <p:spPr>
          <a:xfrm>
            <a:off x="2454269" y="5585264"/>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Rectangle 21">
            <a:extLst>
              <a:ext uri="{FF2B5EF4-FFF2-40B4-BE49-F238E27FC236}">
                <a16:creationId xmlns:a16="http://schemas.microsoft.com/office/drawing/2014/main" id="{621D04ED-364C-4381-965C-692D68B699A4}"/>
              </a:ext>
            </a:extLst>
          </p:cNvPr>
          <p:cNvSpPr/>
          <p:nvPr/>
        </p:nvSpPr>
        <p:spPr>
          <a:xfrm>
            <a:off x="2454269" y="5944153"/>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23" name="Straight Connector 22">
            <a:extLst>
              <a:ext uri="{FF2B5EF4-FFF2-40B4-BE49-F238E27FC236}">
                <a16:creationId xmlns:a16="http://schemas.microsoft.com/office/drawing/2014/main" id="{6EC17F94-532D-4570-B8CA-E7D1F4EC95BE}"/>
              </a:ext>
            </a:extLst>
          </p:cNvPr>
          <p:cNvCxnSpPr>
            <a:cxnSpLocks/>
          </p:cNvCxnSpPr>
          <p:nvPr/>
        </p:nvCxnSpPr>
        <p:spPr>
          <a:xfrm flipV="1">
            <a:off x="2314834" y="6298086"/>
            <a:ext cx="3797035"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5AB77736-474D-4DEE-B18F-2B539D340D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25121" y="4327153"/>
            <a:ext cx="731520" cy="731520"/>
          </a:xfrm>
          <a:prstGeom prst="rect">
            <a:avLst/>
          </a:prstGeom>
        </p:spPr>
      </p:pic>
      <p:sp>
        <p:nvSpPr>
          <p:cNvPr id="36" name="Rectangle: Rounded Corners 35">
            <a:extLst>
              <a:ext uri="{FF2B5EF4-FFF2-40B4-BE49-F238E27FC236}">
                <a16:creationId xmlns:a16="http://schemas.microsoft.com/office/drawing/2014/main" id="{50B09B9C-DB09-4A95-92B1-44E8F897F46B}"/>
              </a:ext>
            </a:extLst>
          </p:cNvPr>
          <p:cNvSpPr/>
          <p:nvPr/>
        </p:nvSpPr>
        <p:spPr>
          <a:xfrm>
            <a:off x="7754699" y="4777970"/>
            <a:ext cx="1319997" cy="8174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dirty="0">
                <a:solidFill>
                  <a:schemeClr val="tx1"/>
                </a:solidFill>
                <a:latin typeface="Corbel" panose="020B0503020204020204" pitchFamily="34" charset="0"/>
              </a:rPr>
              <a:t>MP1</a:t>
            </a:r>
          </a:p>
        </p:txBody>
      </p:sp>
      <p:sp>
        <p:nvSpPr>
          <p:cNvPr id="37" name="Rectangle: Rounded Corners 36">
            <a:extLst>
              <a:ext uri="{FF2B5EF4-FFF2-40B4-BE49-F238E27FC236}">
                <a16:creationId xmlns:a16="http://schemas.microsoft.com/office/drawing/2014/main" id="{19D27FF7-DA12-4285-8A79-A74FA84240AB}"/>
              </a:ext>
            </a:extLst>
          </p:cNvPr>
          <p:cNvSpPr/>
          <p:nvPr/>
        </p:nvSpPr>
        <p:spPr>
          <a:xfrm>
            <a:off x="7754699" y="5595407"/>
            <a:ext cx="1319997" cy="817437"/>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r"/>
            <a:r>
              <a:rPr lang="en-US" b="1" dirty="0">
                <a:solidFill>
                  <a:schemeClr val="tx1"/>
                </a:solidFill>
                <a:latin typeface="Corbel" panose="020B0503020204020204" pitchFamily="34" charset="0"/>
              </a:rPr>
              <a:t>MP2</a:t>
            </a:r>
          </a:p>
        </p:txBody>
      </p:sp>
      <p:sp>
        <p:nvSpPr>
          <p:cNvPr id="38" name="TextBox 37">
            <a:extLst>
              <a:ext uri="{FF2B5EF4-FFF2-40B4-BE49-F238E27FC236}">
                <a16:creationId xmlns:a16="http://schemas.microsoft.com/office/drawing/2014/main" id="{33139594-1EAF-47A3-BABE-1719509172BB}"/>
              </a:ext>
            </a:extLst>
          </p:cNvPr>
          <p:cNvSpPr txBox="1"/>
          <p:nvPr/>
        </p:nvSpPr>
        <p:spPr>
          <a:xfrm>
            <a:off x="6359751" y="4208123"/>
            <a:ext cx="5090055" cy="395173"/>
          </a:xfrm>
          <a:prstGeom prst="rect">
            <a:avLst/>
          </a:prstGeom>
          <a:noFill/>
        </p:spPr>
        <p:txBody>
          <a:bodyPr wrap="square" rIns="0" rtlCol="0">
            <a:spAutoFit/>
          </a:bodyPr>
          <a:lstStyle/>
          <a:p>
            <a:pPr>
              <a:lnSpc>
                <a:spcPct val="80000"/>
              </a:lnSpc>
            </a:pPr>
            <a:r>
              <a:rPr lang="en-US" sz="2400" b="1" i="1" dirty="0">
                <a:solidFill>
                  <a:schemeClr val="accent2">
                    <a:lumMod val="75000"/>
                  </a:schemeClr>
                </a:solidFill>
                <a:latin typeface="Corbel" panose="020B0503020204020204" pitchFamily="34" charset="0"/>
              </a:rPr>
              <a:t>Challenge</a:t>
            </a:r>
            <a:r>
              <a:rPr lang="en-US" sz="2400" i="1" dirty="0">
                <a:solidFill>
                  <a:schemeClr val="accent2">
                    <a:lumMod val="75000"/>
                  </a:schemeClr>
                </a:solidFill>
                <a:latin typeface="Corbel" panose="020B0503020204020204" pitchFamily="34" charset="0"/>
              </a:rPr>
              <a:t>: how to avoid </a:t>
            </a:r>
            <a:r>
              <a:rPr lang="en-US" sz="2400" b="1" i="1" dirty="0">
                <a:solidFill>
                  <a:schemeClr val="accent2">
                    <a:lumMod val="75000"/>
                  </a:schemeClr>
                </a:solidFill>
                <a:latin typeface="Corbel" panose="020B0503020204020204" pitchFamily="34" charset="0"/>
              </a:rPr>
              <a:t>bank conflicts?</a:t>
            </a:r>
          </a:p>
        </p:txBody>
      </p:sp>
      <p:cxnSp>
        <p:nvCxnSpPr>
          <p:cNvPr id="39" name="Straight Arrow Connector 38">
            <a:extLst>
              <a:ext uri="{FF2B5EF4-FFF2-40B4-BE49-F238E27FC236}">
                <a16:creationId xmlns:a16="http://schemas.microsoft.com/office/drawing/2014/main" id="{75253641-649A-4AE2-A865-ABD0F1FF572A}"/>
              </a:ext>
            </a:extLst>
          </p:cNvPr>
          <p:cNvCxnSpPr>
            <a:stCxn id="41" idx="6"/>
            <a:endCxn id="43" idx="1"/>
          </p:cNvCxnSpPr>
          <p:nvPr/>
        </p:nvCxnSpPr>
        <p:spPr>
          <a:xfrm>
            <a:off x="8389194" y="5165837"/>
            <a:ext cx="685502" cy="25411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450529-C371-4BD3-B396-CE1DE8B6F02E}"/>
              </a:ext>
            </a:extLst>
          </p:cNvPr>
          <p:cNvCxnSpPr>
            <a:stCxn id="42" idx="6"/>
            <a:endCxn id="43" idx="3"/>
          </p:cNvCxnSpPr>
          <p:nvPr/>
        </p:nvCxnSpPr>
        <p:spPr>
          <a:xfrm flipV="1">
            <a:off x="8389194" y="5789527"/>
            <a:ext cx="685502" cy="2541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09BFF38-19C1-434A-9575-C43C4DCDF33A}"/>
              </a:ext>
            </a:extLst>
          </p:cNvPr>
          <p:cNvSpPr/>
          <p:nvPr/>
        </p:nvSpPr>
        <p:spPr>
          <a:xfrm>
            <a:off x="7866543" y="490451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1</a:t>
            </a:r>
          </a:p>
        </p:txBody>
      </p:sp>
      <p:sp>
        <p:nvSpPr>
          <p:cNvPr id="42" name="Oval 41">
            <a:extLst>
              <a:ext uri="{FF2B5EF4-FFF2-40B4-BE49-F238E27FC236}">
                <a16:creationId xmlns:a16="http://schemas.microsoft.com/office/drawing/2014/main" id="{18FA2B21-E218-4153-ABAA-077E7FBF366D}"/>
              </a:ext>
            </a:extLst>
          </p:cNvPr>
          <p:cNvSpPr/>
          <p:nvPr/>
        </p:nvSpPr>
        <p:spPr>
          <a:xfrm>
            <a:off x="7866543" y="578232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2</a:t>
            </a:r>
          </a:p>
        </p:txBody>
      </p:sp>
      <p:sp>
        <p:nvSpPr>
          <p:cNvPr id="43" name="Oval 42">
            <a:extLst>
              <a:ext uri="{FF2B5EF4-FFF2-40B4-BE49-F238E27FC236}">
                <a16:creationId xmlns:a16="http://schemas.microsoft.com/office/drawing/2014/main" id="{E638826C-A86B-4B11-B3E3-5AC3312A084B}"/>
              </a:ext>
            </a:extLst>
          </p:cNvPr>
          <p:cNvSpPr/>
          <p:nvPr/>
        </p:nvSpPr>
        <p:spPr>
          <a:xfrm>
            <a:off x="8998156" y="5343416"/>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3</a:t>
            </a:r>
          </a:p>
        </p:txBody>
      </p:sp>
      <p:sp>
        <p:nvSpPr>
          <p:cNvPr id="44" name="TextBox 43">
            <a:extLst>
              <a:ext uri="{FF2B5EF4-FFF2-40B4-BE49-F238E27FC236}">
                <a16:creationId xmlns:a16="http://schemas.microsoft.com/office/drawing/2014/main" id="{F45BD79D-A090-407F-BE04-16C15B85FA3F}"/>
              </a:ext>
            </a:extLst>
          </p:cNvPr>
          <p:cNvSpPr txBox="1"/>
          <p:nvPr/>
        </p:nvSpPr>
        <p:spPr>
          <a:xfrm>
            <a:off x="9520807" y="5858872"/>
            <a:ext cx="2389547" cy="646331"/>
          </a:xfrm>
          <a:prstGeom prst="rect">
            <a:avLst/>
          </a:prstGeom>
          <a:noFill/>
        </p:spPr>
        <p:txBody>
          <a:bodyPr wrap="square" rtlCol="0">
            <a:spAutoFit/>
          </a:bodyPr>
          <a:lstStyle/>
          <a:p>
            <a:r>
              <a:rPr lang="en-US" b="1" i="1" dirty="0">
                <a:solidFill>
                  <a:schemeClr val="accent2">
                    <a:lumMod val="75000"/>
                  </a:schemeClr>
                </a:solidFill>
                <a:latin typeface="Corbel" panose="020B0503020204020204" pitchFamily="34" charset="0"/>
              </a:rPr>
              <a:t>MP1</a:t>
            </a:r>
            <a:r>
              <a:rPr lang="en-US" i="1" dirty="0">
                <a:solidFill>
                  <a:schemeClr val="accent2">
                    <a:lumMod val="75000"/>
                  </a:schemeClr>
                </a:solidFill>
                <a:latin typeface="Corbel" panose="020B0503020204020204" pitchFamily="34" charset="0"/>
              </a:rPr>
              <a:t> and </a:t>
            </a:r>
            <a:r>
              <a:rPr lang="en-US" b="1" i="1" dirty="0">
                <a:solidFill>
                  <a:schemeClr val="accent2">
                    <a:lumMod val="75000"/>
                  </a:schemeClr>
                </a:solidFill>
                <a:latin typeface="Corbel" panose="020B0503020204020204" pitchFamily="34" charset="0"/>
              </a:rPr>
              <a:t>MP2</a:t>
            </a:r>
            <a:r>
              <a:rPr lang="en-US" i="1" dirty="0">
                <a:solidFill>
                  <a:schemeClr val="accent2">
                    <a:lumMod val="75000"/>
                  </a:schemeClr>
                </a:solidFill>
                <a:latin typeface="Corbel" panose="020B0503020204020204" pitchFamily="34" charset="0"/>
              </a:rPr>
              <a:t> must both write to this node!</a:t>
            </a:r>
            <a:endParaRPr lang="en-US" b="1" i="1" dirty="0">
              <a:solidFill>
                <a:schemeClr val="accent2">
                  <a:lumMod val="75000"/>
                </a:schemeClr>
              </a:solidFill>
              <a:latin typeface="Corbel" panose="020B0503020204020204" pitchFamily="34" charset="0"/>
            </a:endParaRPr>
          </a:p>
        </p:txBody>
      </p:sp>
      <p:sp>
        <p:nvSpPr>
          <p:cNvPr id="45" name="Arc 44">
            <a:extLst>
              <a:ext uri="{FF2B5EF4-FFF2-40B4-BE49-F238E27FC236}">
                <a16:creationId xmlns:a16="http://schemas.microsoft.com/office/drawing/2014/main" id="{C40DDBC2-EE7D-4A64-9AE8-67508D9AC6A5}"/>
              </a:ext>
            </a:extLst>
          </p:cNvPr>
          <p:cNvSpPr/>
          <p:nvPr/>
        </p:nvSpPr>
        <p:spPr>
          <a:xfrm>
            <a:off x="9229020" y="5672335"/>
            <a:ext cx="685502" cy="522651"/>
          </a:xfrm>
          <a:prstGeom prst="arc">
            <a:avLst/>
          </a:prstGeom>
          <a:ln w="28575">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orbel" panose="020B0503020204020204" pitchFamily="34" charset="0"/>
            </a:endParaRPr>
          </a:p>
        </p:txBody>
      </p:sp>
    </p:spTree>
    <p:extLst>
      <p:ext uri="{BB962C8B-B14F-4D97-AF65-F5344CB8AC3E}">
        <p14:creationId xmlns:p14="http://schemas.microsoft.com/office/powerpoint/2010/main" val="2349221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EAAF5-6208-4F54-8F3E-8741255B48A6}"/>
              </a:ext>
            </a:extLst>
          </p:cNvPr>
          <p:cNvSpPr>
            <a:spLocks noGrp="1"/>
          </p:cNvSpPr>
          <p:nvPr>
            <p:ph type="sldNum" sz="quarter" idx="12"/>
          </p:nvPr>
        </p:nvSpPr>
        <p:spPr/>
        <p:txBody>
          <a:bodyPr/>
          <a:lstStyle/>
          <a:p>
            <a:fld id="{48F63A3B-78C7-47BE-AE5E-E10140E04643}" type="slidenum">
              <a:rPr lang="en-US" smtClean="0"/>
              <a:pPr/>
              <a:t>25</a:t>
            </a:fld>
            <a:endParaRPr lang="en-US" dirty="0"/>
          </a:p>
        </p:txBody>
      </p:sp>
      <p:sp>
        <p:nvSpPr>
          <p:cNvPr id="4" name="Title 3">
            <a:extLst>
              <a:ext uri="{FF2B5EF4-FFF2-40B4-BE49-F238E27FC236}">
                <a16:creationId xmlns:a16="http://schemas.microsoft.com/office/drawing/2014/main" id="{BDA6B46A-8D03-481F-9FD2-748C383B6E3D}"/>
              </a:ext>
            </a:extLst>
          </p:cNvPr>
          <p:cNvSpPr>
            <a:spLocks noGrp="1"/>
          </p:cNvSpPr>
          <p:nvPr>
            <p:ph type="title"/>
          </p:nvPr>
        </p:nvSpPr>
        <p:spPr/>
        <p:txBody>
          <a:bodyPr>
            <a:normAutofit fontScale="90000"/>
          </a:bodyPr>
          <a:lstStyle/>
          <a:p>
            <a:r>
              <a:rPr lang="en-US" sz="4400" dirty="0" err="1"/>
              <a:t>FlowGNN</a:t>
            </a:r>
            <a:r>
              <a:rPr lang="en-US" sz="4400" dirty="0"/>
              <a:t> pipeline with </a:t>
            </a:r>
            <a:r>
              <a:rPr lang="en-US" altLang="zh-CN" sz="4400" dirty="0"/>
              <a:t>node/edge parallelism</a:t>
            </a:r>
            <a:endParaRPr lang="en-US" dirty="0"/>
          </a:p>
        </p:txBody>
      </p:sp>
      <p:cxnSp>
        <p:nvCxnSpPr>
          <p:cNvPr id="5" name="Straight Connector 4">
            <a:extLst>
              <a:ext uri="{FF2B5EF4-FFF2-40B4-BE49-F238E27FC236}">
                <a16:creationId xmlns:a16="http://schemas.microsoft.com/office/drawing/2014/main" id="{4AE88F10-240C-4505-881A-619E5446E1F1}"/>
              </a:ext>
            </a:extLst>
          </p:cNvPr>
          <p:cNvCxnSpPr>
            <a:cxnSpLocks/>
            <a:endCxn id="15" idx="3"/>
          </p:cNvCxnSpPr>
          <p:nvPr/>
        </p:nvCxnSpPr>
        <p:spPr>
          <a:xfrm>
            <a:off x="2314834" y="4792201"/>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63723D1-4D65-4B77-92C2-DD9499B45C4D}"/>
              </a:ext>
            </a:extLst>
          </p:cNvPr>
          <p:cNvSpPr/>
          <p:nvPr/>
        </p:nvSpPr>
        <p:spPr>
          <a:xfrm>
            <a:off x="1181974" y="486103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MP1</a:t>
            </a:r>
          </a:p>
        </p:txBody>
      </p:sp>
      <p:sp>
        <p:nvSpPr>
          <p:cNvPr id="7" name="Rectangle 6">
            <a:extLst>
              <a:ext uri="{FF2B5EF4-FFF2-40B4-BE49-F238E27FC236}">
                <a16:creationId xmlns:a16="http://schemas.microsoft.com/office/drawing/2014/main" id="{A1E2CCBD-7545-43D8-BF70-5306986791C2}"/>
              </a:ext>
            </a:extLst>
          </p:cNvPr>
          <p:cNvSpPr/>
          <p:nvPr/>
        </p:nvSpPr>
        <p:spPr>
          <a:xfrm>
            <a:off x="2314834"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8" name="Rectangle 7">
            <a:extLst>
              <a:ext uri="{FF2B5EF4-FFF2-40B4-BE49-F238E27FC236}">
                <a16:creationId xmlns:a16="http://schemas.microsoft.com/office/drawing/2014/main" id="{A755704A-645C-4C9E-A004-F4928EF0B37F}"/>
              </a:ext>
            </a:extLst>
          </p:cNvPr>
          <p:cNvSpPr/>
          <p:nvPr/>
        </p:nvSpPr>
        <p:spPr>
          <a:xfrm>
            <a:off x="2314834"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9" name="Rectangle 8">
            <a:extLst>
              <a:ext uri="{FF2B5EF4-FFF2-40B4-BE49-F238E27FC236}">
                <a16:creationId xmlns:a16="http://schemas.microsoft.com/office/drawing/2014/main" id="{354456EF-DF8D-4C0A-A1EF-E98A88E5F4E9}"/>
              </a:ext>
            </a:extLst>
          </p:cNvPr>
          <p:cNvSpPr/>
          <p:nvPr/>
        </p:nvSpPr>
        <p:spPr>
          <a:xfrm>
            <a:off x="3553900" y="3644259"/>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0" name="Rectangle 9">
            <a:extLst>
              <a:ext uri="{FF2B5EF4-FFF2-40B4-BE49-F238E27FC236}">
                <a16:creationId xmlns:a16="http://schemas.microsoft.com/office/drawing/2014/main" id="{530C77AB-D40C-406D-91BA-9FCCDD3B7E34}"/>
              </a:ext>
            </a:extLst>
          </p:cNvPr>
          <p:cNvSpPr/>
          <p:nvPr/>
        </p:nvSpPr>
        <p:spPr>
          <a:xfrm>
            <a:off x="3553900" y="4007166"/>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1" name="Straight Connector 10">
            <a:extLst>
              <a:ext uri="{FF2B5EF4-FFF2-40B4-BE49-F238E27FC236}">
                <a16:creationId xmlns:a16="http://schemas.microsoft.com/office/drawing/2014/main" id="{C8385BAD-2B65-417C-92FA-4CD36514A657}"/>
              </a:ext>
            </a:extLst>
          </p:cNvPr>
          <p:cNvCxnSpPr>
            <a:cxnSpLocks/>
            <a:endCxn id="14" idx="3"/>
          </p:cNvCxnSpPr>
          <p:nvPr/>
        </p:nvCxnSpPr>
        <p:spPr>
          <a:xfrm>
            <a:off x="2314834" y="4372240"/>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7455D15-F50D-48B2-A4F3-AAB598A9EF04}"/>
              </a:ext>
            </a:extLst>
          </p:cNvPr>
          <p:cNvSpPr/>
          <p:nvPr/>
        </p:nvSpPr>
        <p:spPr>
          <a:xfrm>
            <a:off x="1181974" y="3644259"/>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NT1</a:t>
            </a:r>
          </a:p>
        </p:txBody>
      </p:sp>
      <p:sp>
        <p:nvSpPr>
          <p:cNvPr id="14" name="Rectangle: Rounded Corners 13">
            <a:extLst>
              <a:ext uri="{FF2B5EF4-FFF2-40B4-BE49-F238E27FC236}">
                <a16:creationId xmlns:a16="http://schemas.microsoft.com/office/drawing/2014/main" id="{7F7D4FFD-8F01-4875-AA0F-8D489E8FAFB3}"/>
              </a:ext>
            </a:extLst>
          </p:cNvPr>
          <p:cNvSpPr/>
          <p:nvPr/>
        </p:nvSpPr>
        <p:spPr>
          <a:xfrm>
            <a:off x="2314833" y="4460828"/>
            <a:ext cx="3797036" cy="242785"/>
          </a:xfrm>
          <a:prstGeom prst="roundRect">
            <a:avLst>
              <a:gd name="adj" fmla="val 28974"/>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15" name="Rectangle 14">
            <a:extLst>
              <a:ext uri="{FF2B5EF4-FFF2-40B4-BE49-F238E27FC236}">
                <a16:creationId xmlns:a16="http://schemas.microsoft.com/office/drawing/2014/main" id="{FAE4AF0A-3687-4649-85D4-4917136D2060}"/>
              </a:ext>
            </a:extLst>
          </p:cNvPr>
          <p:cNvSpPr/>
          <p:nvPr/>
        </p:nvSpPr>
        <p:spPr>
          <a:xfrm>
            <a:off x="2454269" y="4865741"/>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6" name="Rectangle 15">
            <a:extLst>
              <a:ext uri="{FF2B5EF4-FFF2-40B4-BE49-F238E27FC236}">
                <a16:creationId xmlns:a16="http://schemas.microsoft.com/office/drawing/2014/main" id="{718B7E3A-A392-4D16-8BA7-392FCB7FE26D}"/>
              </a:ext>
            </a:extLst>
          </p:cNvPr>
          <p:cNvSpPr/>
          <p:nvPr/>
        </p:nvSpPr>
        <p:spPr>
          <a:xfrm>
            <a:off x="1181974" y="400741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NT2</a:t>
            </a:r>
          </a:p>
        </p:txBody>
      </p:sp>
      <p:sp>
        <p:nvSpPr>
          <p:cNvPr id="17" name="Rectangle 16">
            <a:extLst>
              <a:ext uri="{FF2B5EF4-FFF2-40B4-BE49-F238E27FC236}">
                <a16:creationId xmlns:a16="http://schemas.microsoft.com/office/drawing/2014/main" id="{5278CE2F-B239-4FE0-B50A-0C241F3CACB7}"/>
              </a:ext>
            </a:extLst>
          </p:cNvPr>
          <p:cNvSpPr/>
          <p:nvPr/>
        </p:nvSpPr>
        <p:spPr>
          <a:xfrm>
            <a:off x="1181974" y="522418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MP2</a:t>
            </a:r>
          </a:p>
        </p:txBody>
      </p:sp>
      <p:sp>
        <p:nvSpPr>
          <p:cNvPr id="18" name="Rectangle 17">
            <a:extLst>
              <a:ext uri="{FF2B5EF4-FFF2-40B4-BE49-F238E27FC236}">
                <a16:creationId xmlns:a16="http://schemas.microsoft.com/office/drawing/2014/main" id="{B00EE931-6108-492D-8045-CCA122FF1E62}"/>
              </a:ext>
            </a:extLst>
          </p:cNvPr>
          <p:cNvSpPr/>
          <p:nvPr/>
        </p:nvSpPr>
        <p:spPr>
          <a:xfrm>
            <a:off x="1181974" y="558132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MP3</a:t>
            </a:r>
          </a:p>
        </p:txBody>
      </p:sp>
      <p:sp>
        <p:nvSpPr>
          <p:cNvPr id="19" name="Rectangle 18">
            <a:extLst>
              <a:ext uri="{FF2B5EF4-FFF2-40B4-BE49-F238E27FC236}">
                <a16:creationId xmlns:a16="http://schemas.microsoft.com/office/drawing/2014/main" id="{101BDD02-4BB8-403E-90D0-54B3FE4717D2}"/>
              </a:ext>
            </a:extLst>
          </p:cNvPr>
          <p:cNvSpPr/>
          <p:nvPr/>
        </p:nvSpPr>
        <p:spPr>
          <a:xfrm>
            <a:off x="1181974" y="5944153"/>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MP4</a:t>
            </a:r>
          </a:p>
        </p:txBody>
      </p:sp>
      <p:sp>
        <p:nvSpPr>
          <p:cNvPr id="20" name="Rectangle 19">
            <a:extLst>
              <a:ext uri="{FF2B5EF4-FFF2-40B4-BE49-F238E27FC236}">
                <a16:creationId xmlns:a16="http://schemas.microsoft.com/office/drawing/2014/main" id="{8807D5DC-77F4-4D59-AFBE-3BA34CAC973E}"/>
              </a:ext>
            </a:extLst>
          </p:cNvPr>
          <p:cNvSpPr/>
          <p:nvPr/>
        </p:nvSpPr>
        <p:spPr>
          <a:xfrm>
            <a:off x="2454269" y="5221772"/>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1" name="Rectangle 20">
            <a:extLst>
              <a:ext uri="{FF2B5EF4-FFF2-40B4-BE49-F238E27FC236}">
                <a16:creationId xmlns:a16="http://schemas.microsoft.com/office/drawing/2014/main" id="{2FC24842-4BF7-4BDE-85FA-F213B1FF9B70}"/>
              </a:ext>
            </a:extLst>
          </p:cNvPr>
          <p:cNvSpPr/>
          <p:nvPr/>
        </p:nvSpPr>
        <p:spPr>
          <a:xfrm>
            <a:off x="2454269" y="5585264"/>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Rectangle 21">
            <a:extLst>
              <a:ext uri="{FF2B5EF4-FFF2-40B4-BE49-F238E27FC236}">
                <a16:creationId xmlns:a16="http://schemas.microsoft.com/office/drawing/2014/main" id="{621D04ED-364C-4381-965C-692D68B699A4}"/>
              </a:ext>
            </a:extLst>
          </p:cNvPr>
          <p:cNvSpPr/>
          <p:nvPr/>
        </p:nvSpPr>
        <p:spPr>
          <a:xfrm>
            <a:off x="2454269" y="5944153"/>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23" name="Straight Connector 22">
            <a:extLst>
              <a:ext uri="{FF2B5EF4-FFF2-40B4-BE49-F238E27FC236}">
                <a16:creationId xmlns:a16="http://schemas.microsoft.com/office/drawing/2014/main" id="{6EC17F94-532D-4570-B8CA-E7D1F4EC95BE}"/>
              </a:ext>
            </a:extLst>
          </p:cNvPr>
          <p:cNvCxnSpPr>
            <a:cxnSpLocks/>
          </p:cNvCxnSpPr>
          <p:nvPr/>
        </p:nvCxnSpPr>
        <p:spPr>
          <a:xfrm flipV="1">
            <a:off x="2314834" y="6298086"/>
            <a:ext cx="3797035"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24" name="Graphic 23">
            <a:extLst>
              <a:ext uri="{FF2B5EF4-FFF2-40B4-BE49-F238E27FC236}">
                <a16:creationId xmlns:a16="http://schemas.microsoft.com/office/drawing/2014/main" id="{5AB77736-474D-4DEE-B18F-2B539D340D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25121" y="4327153"/>
            <a:ext cx="731520" cy="731520"/>
          </a:xfrm>
          <a:prstGeom prst="rect">
            <a:avLst/>
          </a:prstGeom>
        </p:spPr>
      </p:pic>
      <p:sp>
        <p:nvSpPr>
          <p:cNvPr id="25" name="Rectangle: Rounded Corners 24">
            <a:extLst>
              <a:ext uri="{FF2B5EF4-FFF2-40B4-BE49-F238E27FC236}">
                <a16:creationId xmlns:a16="http://schemas.microsoft.com/office/drawing/2014/main" id="{48FB2AB7-74A0-4EFE-BDB8-B5E1AF603009}"/>
              </a:ext>
            </a:extLst>
          </p:cNvPr>
          <p:cNvSpPr/>
          <p:nvPr/>
        </p:nvSpPr>
        <p:spPr>
          <a:xfrm>
            <a:off x="7754699" y="4777970"/>
            <a:ext cx="1319997" cy="8174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dirty="0">
                <a:solidFill>
                  <a:schemeClr val="tx1"/>
                </a:solidFill>
                <a:latin typeface="Corbel" panose="020B0503020204020204" pitchFamily="34" charset="0"/>
              </a:rPr>
              <a:t>MP1</a:t>
            </a:r>
          </a:p>
        </p:txBody>
      </p:sp>
      <p:sp>
        <p:nvSpPr>
          <p:cNvPr id="26" name="Rectangle: Rounded Corners 25">
            <a:extLst>
              <a:ext uri="{FF2B5EF4-FFF2-40B4-BE49-F238E27FC236}">
                <a16:creationId xmlns:a16="http://schemas.microsoft.com/office/drawing/2014/main" id="{FA61A73B-83D0-49E4-B6B0-000F2516A229}"/>
              </a:ext>
            </a:extLst>
          </p:cNvPr>
          <p:cNvSpPr/>
          <p:nvPr/>
        </p:nvSpPr>
        <p:spPr>
          <a:xfrm>
            <a:off x="7754699" y="5595407"/>
            <a:ext cx="1319997" cy="817437"/>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r"/>
            <a:r>
              <a:rPr lang="en-US" b="1" dirty="0">
                <a:solidFill>
                  <a:schemeClr val="tx1"/>
                </a:solidFill>
                <a:latin typeface="Corbel" panose="020B0503020204020204" pitchFamily="34" charset="0"/>
              </a:rPr>
              <a:t>MP2</a:t>
            </a:r>
          </a:p>
        </p:txBody>
      </p:sp>
      <p:sp>
        <p:nvSpPr>
          <p:cNvPr id="27" name="TextBox 26">
            <a:extLst>
              <a:ext uri="{FF2B5EF4-FFF2-40B4-BE49-F238E27FC236}">
                <a16:creationId xmlns:a16="http://schemas.microsoft.com/office/drawing/2014/main" id="{40EC5C7B-898D-49D1-AFB5-4AA3B6A7E480}"/>
              </a:ext>
            </a:extLst>
          </p:cNvPr>
          <p:cNvSpPr txBox="1"/>
          <p:nvPr/>
        </p:nvSpPr>
        <p:spPr>
          <a:xfrm>
            <a:off x="6359751" y="4208123"/>
            <a:ext cx="5090055" cy="395173"/>
          </a:xfrm>
          <a:prstGeom prst="rect">
            <a:avLst/>
          </a:prstGeom>
          <a:noFill/>
        </p:spPr>
        <p:txBody>
          <a:bodyPr wrap="square" rIns="0" rtlCol="0">
            <a:spAutoFit/>
          </a:bodyPr>
          <a:lstStyle/>
          <a:p>
            <a:pPr>
              <a:lnSpc>
                <a:spcPct val="80000"/>
              </a:lnSpc>
            </a:pPr>
            <a:r>
              <a:rPr lang="en-US" sz="2400" b="1" i="1" dirty="0">
                <a:solidFill>
                  <a:schemeClr val="accent2">
                    <a:lumMod val="75000"/>
                  </a:schemeClr>
                </a:solidFill>
                <a:latin typeface="Corbel" panose="020B0503020204020204" pitchFamily="34" charset="0"/>
              </a:rPr>
              <a:t>Challenge</a:t>
            </a:r>
            <a:r>
              <a:rPr lang="en-US" sz="2400" i="1" dirty="0">
                <a:solidFill>
                  <a:schemeClr val="accent2">
                    <a:lumMod val="75000"/>
                  </a:schemeClr>
                </a:solidFill>
                <a:latin typeface="Corbel" panose="020B0503020204020204" pitchFamily="34" charset="0"/>
              </a:rPr>
              <a:t>: how to avoid </a:t>
            </a:r>
            <a:r>
              <a:rPr lang="en-US" sz="2400" b="1" i="1" dirty="0">
                <a:solidFill>
                  <a:schemeClr val="accent2">
                    <a:lumMod val="75000"/>
                  </a:schemeClr>
                </a:solidFill>
                <a:latin typeface="Corbel" panose="020B0503020204020204" pitchFamily="34" charset="0"/>
              </a:rPr>
              <a:t>bank conflicts?</a:t>
            </a:r>
          </a:p>
        </p:txBody>
      </p:sp>
      <p:cxnSp>
        <p:nvCxnSpPr>
          <p:cNvPr id="28" name="Straight Arrow Connector 27">
            <a:extLst>
              <a:ext uri="{FF2B5EF4-FFF2-40B4-BE49-F238E27FC236}">
                <a16:creationId xmlns:a16="http://schemas.microsoft.com/office/drawing/2014/main" id="{7B4F9B38-6565-42E8-9B7B-ECD70040CCB6}"/>
              </a:ext>
            </a:extLst>
          </p:cNvPr>
          <p:cNvCxnSpPr>
            <a:stCxn id="30" idx="6"/>
            <a:endCxn id="32" idx="1"/>
          </p:cNvCxnSpPr>
          <p:nvPr/>
        </p:nvCxnSpPr>
        <p:spPr>
          <a:xfrm>
            <a:off x="8389194" y="5165837"/>
            <a:ext cx="685502" cy="25411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691502-58DB-4992-81B9-0A2B4E8D48F1}"/>
              </a:ext>
            </a:extLst>
          </p:cNvPr>
          <p:cNvCxnSpPr>
            <a:stCxn id="31" idx="6"/>
            <a:endCxn id="32" idx="3"/>
          </p:cNvCxnSpPr>
          <p:nvPr/>
        </p:nvCxnSpPr>
        <p:spPr>
          <a:xfrm flipV="1">
            <a:off x="8389194" y="5789527"/>
            <a:ext cx="685502" cy="2541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5EE4517-D8F0-497A-A0B4-890A4D16CA5C}"/>
              </a:ext>
            </a:extLst>
          </p:cNvPr>
          <p:cNvSpPr/>
          <p:nvPr/>
        </p:nvSpPr>
        <p:spPr>
          <a:xfrm>
            <a:off x="7866543" y="490451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1</a:t>
            </a:r>
          </a:p>
        </p:txBody>
      </p:sp>
      <p:sp>
        <p:nvSpPr>
          <p:cNvPr id="31" name="Oval 30">
            <a:extLst>
              <a:ext uri="{FF2B5EF4-FFF2-40B4-BE49-F238E27FC236}">
                <a16:creationId xmlns:a16="http://schemas.microsoft.com/office/drawing/2014/main" id="{FC01F10C-8A72-4720-9635-9E6CEC8AE085}"/>
              </a:ext>
            </a:extLst>
          </p:cNvPr>
          <p:cNvSpPr/>
          <p:nvPr/>
        </p:nvSpPr>
        <p:spPr>
          <a:xfrm>
            <a:off x="7866543" y="578232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2</a:t>
            </a:r>
          </a:p>
        </p:txBody>
      </p:sp>
      <p:sp>
        <p:nvSpPr>
          <p:cNvPr id="32" name="Oval 31">
            <a:extLst>
              <a:ext uri="{FF2B5EF4-FFF2-40B4-BE49-F238E27FC236}">
                <a16:creationId xmlns:a16="http://schemas.microsoft.com/office/drawing/2014/main" id="{E0DE9D8C-32D2-4731-A382-E75913E33B8F}"/>
              </a:ext>
            </a:extLst>
          </p:cNvPr>
          <p:cNvSpPr/>
          <p:nvPr/>
        </p:nvSpPr>
        <p:spPr>
          <a:xfrm>
            <a:off x="8998156" y="5343416"/>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3</a:t>
            </a:r>
          </a:p>
        </p:txBody>
      </p:sp>
      <p:sp>
        <p:nvSpPr>
          <p:cNvPr id="33" name="TextBox 32">
            <a:extLst>
              <a:ext uri="{FF2B5EF4-FFF2-40B4-BE49-F238E27FC236}">
                <a16:creationId xmlns:a16="http://schemas.microsoft.com/office/drawing/2014/main" id="{2D1F3C47-C3BF-46FC-AB9E-64F4D8DE43B2}"/>
              </a:ext>
            </a:extLst>
          </p:cNvPr>
          <p:cNvSpPr txBox="1"/>
          <p:nvPr/>
        </p:nvSpPr>
        <p:spPr>
          <a:xfrm>
            <a:off x="9520807" y="5858872"/>
            <a:ext cx="2389547" cy="646331"/>
          </a:xfrm>
          <a:prstGeom prst="rect">
            <a:avLst/>
          </a:prstGeom>
          <a:noFill/>
        </p:spPr>
        <p:txBody>
          <a:bodyPr wrap="square" rtlCol="0">
            <a:spAutoFit/>
          </a:bodyPr>
          <a:lstStyle/>
          <a:p>
            <a:r>
              <a:rPr lang="en-US" b="1" i="1" dirty="0">
                <a:solidFill>
                  <a:schemeClr val="accent2">
                    <a:lumMod val="75000"/>
                  </a:schemeClr>
                </a:solidFill>
                <a:latin typeface="Corbel" panose="020B0503020204020204" pitchFamily="34" charset="0"/>
              </a:rPr>
              <a:t>MP1</a:t>
            </a:r>
            <a:r>
              <a:rPr lang="en-US" i="1" dirty="0">
                <a:solidFill>
                  <a:schemeClr val="accent2">
                    <a:lumMod val="75000"/>
                  </a:schemeClr>
                </a:solidFill>
                <a:latin typeface="Corbel" panose="020B0503020204020204" pitchFamily="34" charset="0"/>
              </a:rPr>
              <a:t> and </a:t>
            </a:r>
            <a:r>
              <a:rPr lang="en-US" b="1" i="1" dirty="0">
                <a:solidFill>
                  <a:schemeClr val="accent2">
                    <a:lumMod val="75000"/>
                  </a:schemeClr>
                </a:solidFill>
                <a:latin typeface="Corbel" panose="020B0503020204020204" pitchFamily="34" charset="0"/>
              </a:rPr>
              <a:t>MP2</a:t>
            </a:r>
            <a:r>
              <a:rPr lang="en-US" i="1" dirty="0">
                <a:solidFill>
                  <a:schemeClr val="accent2">
                    <a:lumMod val="75000"/>
                  </a:schemeClr>
                </a:solidFill>
                <a:latin typeface="Corbel" panose="020B0503020204020204" pitchFamily="34" charset="0"/>
              </a:rPr>
              <a:t> must both write to this node!</a:t>
            </a:r>
            <a:endParaRPr lang="en-US" b="1" i="1" dirty="0">
              <a:solidFill>
                <a:schemeClr val="accent2">
                  <a:lumMod val="75000"/>
                </a:schemeClr>
              </a:solidFill>
              <a:latin typeface="Corbel" panose="020B0503020204020204" pitchFamily="34" charset="0"/>
            </a:endParaRPr>
          </a:p>
        </p:txBody>
      </p:sp>
      <p:sp>
        <p:nvSpPr>
          <p:cNvPr id="34" name="Arc 33">
            <a:extLst>
              <a:ext uri="{FF2B5EF4-FFF2-40B4-BE49-F238E27FC236}">
                <a16:creationId xmlns:a16="http://schemas.microsoft.com/office/drawing/2014/main" id="{7B679033-0E83-4D0B-81BF-4567AD68271D}"/>
              </a:ext>
            </a:extLst>
          </p:cNvPr>
          <p:cNvSpPr/>
          <p:nvPr/>
        </p:nvSpPr>
        <p:spPr>
          <a:xfrm>
            <a:off x="9229020" y="5672335"/>
            <a:ext cx="685502" cy="522651"/>
          </a:xfrm>
          <a:prstGeom prst="arc">
            <a:avLst/>
          </a:prstGeom>
          <a:ln w="28575">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orbel" panose="020B0503020204020204" pitchFamily="34" charset="0"/>
            </a:endParaRPr>
          </a:p>
        </p:txBody>
      </p:sp>
      <p:sp>
        <p:nvSpPr>
          <p:cNvPr id="36" name="Rectangle: Rounded Corners 35">
            <a:extLst>
              <a:ext uri="{FF2B5EF4-FFF2-40B4-BE49-F238E27FC236}">
                <a16:creationId xmlns:a16="http://schemas.microsoft.com/office/drawing/2014/main" id="{D849B09E-EC9B-46B6-B546-CA4F8E110F48}"/>
              </a:ext>
            </a:extLst>
          </p:cNvPr>
          <p:cNvSpPr/>
          <p:nvPr/>
        </p:nvSpPr>
        <p:spPr>
          <a:xfrm>
            <a:off x="8127868" y="2505812"/>
            <a:ext cx="1302923" cy="1264237"/>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r"/>
            <a:r>
              <a:rPr lang="en-US" b="1" dirty="0">
                <a:solidFill>
                  <a:schemeClr val="tx1"/>
                </a:solidFill>
              </a:rPr>
              <a:t>MP3</a:t>
            </a:r>
          </a:p>
        </p:txBody>
      </p:sp>
      <p:sp>
        <p:nvSpPr>
          <p:cNvPr id="37" name="TextBox 36">
            <a:extLst>
              <a:ext uri="{FF2B5EF4-FFF2-40B4-BE49-F238E27FC236}">
                <a16:creationId xmlns:a16="http://schemas.microsoft.com/office/drawing/2014/main" id="{1B7617A5-0584-4C08-9939-FF3752CEEC24}"/>
              </a:ext>
            </a:extLst>
          </p:cNvPr>
          <p:cNvSpPr txBox="1"/>
          <p:nvPr/>
        </p:nvSpPr>
        <p:spPr>
          <a:xfrm>
            <a:off x="6359751" y="1740566"/>
            <a:ext cx="5090055" cy="690638"/>
          </a:xfrm>
          <a:prstGeom prst="rect">
            <a:avLst/>
          </a:prstGeom>
          <a:noFill/>
        </p:spPr>
        <p:txBody>
          <a:bodyPr wrap="square" rIns="0" rtlCol="0">
            <a:spAutoFit/>
          </a:bodyPr>
          <a:lstStyle/>
          <a:p>
            <a:pPr>
              <a:lnSpc>
                <a:spcPct val="80000"/>
              </a:lnSpc>
            </a:pPr>
            <a:r>
              <a:rPr lang="en-US" sz="2400" b="1" i="1" dirty="0">
                <a:solidFill>
                  <a:schemeClr val="accent6">
                    <a:lumMod val="75000"/>
                  </a:schemeClr>
                </a:solidFill>
              </a:rPr>
              <a:t>Solution</a:t>
            </a:r>
            <a:r>
              <a:rPr lang="en-US" sz="2400" i="1" dirty="0">
                <a:solidFill>
                  <a:schemeClr val="accent6">
                    <a:lumMod val="75000"/>
                  </a:schemeClr>
                </a:solidFill>
              </a:rPr>
              <a:t>: each MP unit is responsible for a unique </a:t>
            </a:r>
            <a:r>
              <a:rPr lang="en-US" sz="2400" b="1" i="1" dirty="0">
                <a:solidFill>
                  <a:schemeClr val="accent6">
                    <a:lumMod val="75000"/>
                  </a:schemeClr>
                </a:solidFill>
              </a:rPr>
              <a:t>set of destination nodes</a:t>
            </a:r>
          </a:p>
        </p:txBody>
      </p:sp>
      <p:cxnSp>
        <p:nvCxnSpPr>
          <p:cNvPr id="38" name="Straight Arrow Connector 37">
            <a:extLst>
              <a:ext uri="{FF2B5EF4-FFF2-40B4-BE49-F238E27FC236}">
                <a16:creationId xmlns:a16="http://schemas.microsoft.com/office/drawing/2014/main" id="{B13D3223-22CC-44EE-8752-FF5AA9B131D9}"/>
              </a:ext>
            </a:extLst>
          </p:cNvPr>
          <p:cNvCxnSpPr>
            <a:stCxn id="40" idx="6"/>
            <a:endCxn id="42" idx="1"/>
          </p:cNvCxnSpPr>
          <p:nvPr/>
        </p:nvCxnSpPr>
        <p:spPr>
          <a:xfrm>
            <a:off x="8117895" y="2740900"/>
            <a:ext cx="685502" cy="2541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10257B-023A-4F38-9670-A89F992D5DC5}"/>
              </a:ext>
            </a:extLst>
          </p:cNvPr>
          <p:cNvCxnSpPr>
            <a:stCxn id="41" idx="6"/>
            <a:endCxn id="42" idx="3"/>
          </p:cNvCxnSpPr>
          <p:nvPr/>
        </p:nvCxnSpPr>
        <p:spPr>
          <a:xfrm flipV="1">
            <a:off x="8117895" y="3364590"/>
            <a:ext cx="685502" cy="25412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50E8BAF-3ED0-4549-AA79-5593EEB6005D}"/>
              </a:ext>
            </a:extLst>
          </p:cNvPr>
          <p:cNvSpPr/>
          <p:nvPr/>
        </p:nvSpPr>
        <p:spPr>
          <a:xfrm>
            <a:off x="7595244" y="2479574"/>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41" name="Oval 40">
            <a:extLst>
              <a:ext uri="{FF2B5EF4-FFF2-40B4-BE49-F238E27FC236}">
                <a16:creationId xmlns:a16="http://schemas.microsoft.com/office/drawing/2014/main" id="{0C127095-0AA7-4FC1-9D4C-10256C35FE0A}"/>
              </a:ext>
            </a:extLst>
          </p:cNvPr>
          <p:cNvSpPr/>
          <p:nvPr/>
        </p:nvSpPr>
        <p:spPr>
          <a:xfrm>
            <a:off x="7595244" y="3357384"/>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42" name="Oval 41">
            <a:extLst>
              <a:ext uri="{FF2B5EF4-FFF2-40B4-BE49-F238E27FC236}">
                <a16:creationId xmlns:a16="http://schemas.microsoft.com/office/drawing/2014/main" id="{E2FFC040-D137-49A7-94B5-EB42AEC02E65}"/>
              </a:ext>
            </a:extLst>
          </p:cNvPr>
          <p:cNvSpPr/>
          <p:nvPr/>
        </p:nvSpPr>
        <p:spPr>
          <a:xfrm>
            <a:off x="8726857" y="2918479"/>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Tree>
    <p:extLst>
      <p:ext uri="{BB962C8B-B14F-4D97-AF65-F5344CB8AC3E}">
        <p14:creationId xmlns:p14="http://schemas.microsoft.com/office/powerpoint/2010/main" val="1982166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EAAF5-6208-4F54-8F3E-8741255B48A6}"/>
              </a:ext>
            </a:extLst>
          </p:cNvPr>
          <p:cNvSpPr>
            <a:spLocks noGrp="1"/>
          </p:cNvSpPr>
          <p:nvPr>
            <p:ph type="sldNum" sz="quarter" idx="12"/>
          </p:nvPr>
        </p:nvSpPr>
        <p:spPr/>
        <p:txBody>
          <a:bodyPr/>
          <a:lstStyle/>
          <a:p>
            <a:fld id="{48F63A3B-78C7-47BE-AE5E-E10140E04643}" type="slidenum">
              <a:rPr lang="en-US" smtClean="0"/>
              <a:pPr/>
              <a:t>26</a:t>
            </a:fld>
            <a:endParaRPr lang="en-US" dirty="0"/>
          </a:p>
        </p:txBody>
      </p:sp>
      <p:sp>
        <p:nvSpPr>
          <p:cNvPr id="4" name="Title 3">
            <a:extLst>
              <a:ext uri="{FF2B5EF4-FFF2-40B4-BE49-F238E27FC236}">
                <a16:creationId xmlns:a16="http://schemas.microsoft.com/office/drawing/2014/main" id="{BDA6B46A-8D03-481F-9FD2-748C383B6E3D}"/>
              </a:ext>
            </a:extLst>
          </p:cNvPr>
          <p:cNvSpPr>
            <a:spLocks noGrp="1"/>
          </p:cNvSpPr>
          <p:nvPr>
            <p:ph type="title"/>
          </p:nvPr>
        </p:nvSpPr>
        <p:spPr/>
        <p:txBody>
          <a:bodyPr>
            <a:normAutofit fontScale="90000"/>
          </a:bodyPr>
          <a:lstStyle/>
          <a:p>
            <a:r>
              <a:rPr lang="en-US" sz="4400" dirty="0" err="1"/>
              <a:t>FlowGNN</a:t>
            </a:r>
            <a:r>
              <a:rPr lang="en-US" sz="4400" dirty="0"/>
              <a:t> pipeline with </a:t>
            </a:r>
            <a:r>
              <a:rPr lang="en-US" altLang="zh-CN" sz="4400" dirty="0"/>
              <a:t>node/edge parallelism</a:t>
            </a:r>
            <a:endParaRPr lang="en-US" dirty="0"/>
          </a:p>
        </p:txBody>
      </p:sp>
      <p:sp>
        <p:nvSpPr>
          <p:cNvPr id="25" name="Rectangle: Rounded Corners 24">
            <a:extLst>
              <a:ext uri="{FF2B5EF4-FFF2-40B4-BE49-F238E27FC236}">
                <a16:creationId xmlns:a16="http://schemas.microsoft.com/office/drawing/2014/main" id="{48FB2AB7-74A0-4EFE-BDB8-B5E1AF603009}"/>
              </a:ext>
            </a:extLst>
          </p:cNvPr>
          <p:cNvSpPr/>
          <p:nvPr/>
        </p:nvSpPr>
        <p:spPr>
          <a:xfrm>
            <a:off x="7754699" y="4777970"/>
            <a:ext cx="1319997" cy="8174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dirty="0">
                <a:solidFill>
                  <a:schemeClr val="tx1"/>
                </a:solidFill>
                <a:latin typeface="Corbel" panose="020B0503020204020204" pitchFamily="34" charset="0"/>
              </a:rPr>
              <a:t>MP1</a:t>
            </a:r>
          </a:p>
        </p:txBody>
      </p:sp>
      <p:sp>
        <p:nvSpPr>
          <p:cNvPr id="26" name="Rectangle: Rounded Corners 25">
            <a:extLst>
              <a:ext uri="{FF2B5EF4-FFF2-40B4-BE49-F238E27FC236}">
                <a16:creationId xmlns:a16="http://schemas.microsoft.com/office/drawing/2014/main" id="{FA61A73B-83D0-49E4-B6B0-000F2516A229}"/>
              </a:ext>
            </a:extLst>
          </p:cNvPr>
          <p:cNvSpPr/>
          <p:nvPr/>
        </p:nvSpPr>
        <p:spPr>
          <a:xfrm>
            <a:off x="7754699" y="5595407"/>
            <a:ext cx="1319997" cy="817437"/>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r"/>
            <a:r>
              <a:rPr lang="en-US" b="1" dirty="0">
                <a:solidFill>
                  <a:schemeClr val="tx1"/>
                </a:solidFill>
                <a:latin typeface="Corbel" panose="020B0503020204020204" pitchFamily="34" charset="0"/>
              </a:rPr>
              <a:t>MP2</a:t>
            </a:r>
          </a:p>
        </p:txBody>
      </p:sp>
      <p:sp>
        <p:nvSpPr>
          <p:cNvPr id="27" name="TextBox 26">
            <a:extLst>
              <a:ext uri="{FF2B5EF4-FFF2-40B4-BE49-F238E27FC236}">
                <a16:creationId xmlns:a16="http://schemas.microsoft.com/office/drawing/2014/main" id="{40EC5C7B-898D-49D1-AFB5-4AA3B6A7E480}"/>
              </a:ext>
            </a:extLst>
          </p:cNvPr>
          <p:cNvSpPr txBox="1"/>
          <p:nvPr/>
        </p:nvSpPr>
        <p:spPr>
          <a:xfrm>
            <a:off x="6359751" y="4208123"/>
            <a:ext cx="5090055" cy="395173"/>
          </a:xfrm>
          <a:prstGeom prst="rect">
            <a:avLst/>
          </a:prstGeom>
          <a:noFill/>
        </p:spPr>
        <p:txBody>
          <a:bodyPr wrap="square" rIns="0" rtlCol="0">
            <a:spAutoFit/>
          </a:bodyPr>
          <a:lstStyle/>
          <a:p>
            <a:pPr>
              <a:lnSpc>
                <a:spcPct val="80000"/>
              </a:lnSpc>
            </a:pPr>
            <a:r>
              <a:rPr lang="en-US" sz="2400" b="1" i="1" dirty="0">
                <a:solidFill>
                  <a:schemeClr val="accent2">
                    <a:lumMod val="75000"/>
                  </a:schemeClr>
                </a:solidFill>
                <a:latin typeface="Corbel" panose="020B0503020204020204" pitchFamily="34" charset="0"/>
              </a:rPr>
              <a:t>Challenge</a:t>
            </a:r>
            <a:r>
              <a:rPr lang="en-US" sz="2400" i="1" dirty="0">
                <a:solidFill>
                  <a:schemeClr val="accent2">
                    <a:lumMod val="75000"/>
                  </a:schemeClr>
                </a:solidFill>
                <a:latin typeface="Corbel" panose="020B0503020204020204" pitchFamily="34" charset="0"/>
              </a:rPr>
              <a:t>: how to avoid </a:t>
            </a:r>
            <a:r>
              <a:rPr lang="en-US" sz="2400" b="1" i="1" dirty="0">
                <a:solidFill>
                  <a:schemeClr val="accent2">
                    <a:lumMod val="75000"/>
                  </a:schemeClr>
                </a:solidFill>
                <a:latin typeface="Corbel" panose="020B0503020204020204" pitchFamily="34" charset="0"/>
              </a:rPr>
              <a:t>bank conflicts?</a:t>
            </a:r>
          </a:p>
        </p:txBody>
      </p:sp>
      <p:cxnSp>
        <p:nvCxnSpPr>
          <p:cNvPr id="28" name="Straight Arrow Connector 27">
            <a:extLst>
              <a:ext uri="{FF2B5EF4-FFF2-40B4-BE49-F238E27FC236}">
                <a16:creationId xmlns:a16="http://schemas.microsoft.com/office/drawing/2014/main" id="{7B4F9B38-6565-42E8-9B7B-ECD70040CCB6}"/>
              </a:ext>
            </a:extLst>
          </p:cNvPr>
          <p:cNvCxnSpPr>
            <a:stCxn id="30" idx="6"/>
            <a:endCxn id="32" idx="1"/>
          </p:cNvCxnSpPr>
          <p:nvPr/>
        </p:nvCxnSpPr>
        <p:spPr>
          <a:xfrm>
            <a:off x="8389194" y="5165837"/>
            <a:ext cx="685502" cy="25411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691502-58DB-4992-81B9-0A2B4E8D48F1}"/>
              </a:ext>
            </a:extLst>
          </p:cNvPr>
          <p:cNvCxnSpPr>
            <a:stCxn id="31" idx="6"/>
            <a:endCxn id="32" idx="3"/>
          </p:cNvCxnSpPr>
          <p:nvPr/>
        </p:nvCxnSpPr>
        <p:spPr>
          <a:xfrm flipV="1">
            <a:off x="8389194" y="5789527"/>
            <a:ext cx="685502" cy="2541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5EE4517-D8F0-497A-A0B4-890A4D16CA5C}"/>
              </a:ext>
            </a:extLst>
          </p:cNvPr>
          <p:cNvSpPr/>
          <p:nvPr/>
        </p:nvSpPr>
        <p:spPr>
          <a:xfrm>
            <a:off x="7866543" y="490451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1</a:t>
            </a:r>
          </a:p>
        </p:txBody>
      </p:sp>
      <p:sp>
        <p:nvSpPr>
          <p:cNvPr id="31" name="Oval 30">
            <a:extLst>
              <a:ext uri="{FF2B5EF4-FFF2-40B4-BE49-F238E27FC236}">
                <a16:creationId xmlns:a16="http://schemas.microsoft.com/office/drawing/2014/main" id="{FC01F10C-8A72-4720-9635-9E6CEC8AE085}"/>
              </a:ext>
            </a:extLst>
          </p:cNvPr>
          <p:cNvSpPr/>
          <p:nvPr/>
        </p:nvSpPr>
        <p:spPr>
          <a:xfrm>
            <a:off x="7866543" y="578232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2</a:t>
            </a:r>
          </a:p>
        </p:txBody>
      </p:sp>
      <p:sp>
        <p:nvSpPr>
          <p:cNvPr id="32" name="Oval 31">
            <a:extLst>
              <a:ext uri="{FF2B5EF4-FFF2-40B4-BE49-F238E27FC236}">
                <a16:creationId xmlns:a16="http://schemas.microsoft.com/office/drawing/2014/main" id="{E0DE9D8C-32D2-4731-A382-E75913E33B8F}"/>
              </a:ext>
            </a:extLst>
          </p:cNvPr>
          <p:cNvSpPr/>
          <p:nvPr/>
        </p:nvSpPr>
        <p:spPr>
          <a:xfrm>
            <a:off x="8998156" y="5343416"/>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3</a:t>
            </a:r>
          </a:p>
        </p:txBody>
      </p:sp>
      <p:sp>
        <p:nvSpPr>
          <p:cNvPr id="33" name="TextBox 32">
            <a:extLst>
              <a:ext uri="{FF2B5EF4-FFF2-40B4-BE49-F238E27FC236}">
                <a16:creationId xmlns:a16="http://schemas.microsoft.com/office/drawing/2014/main" id="{2D1F3C47-C3BF-46FC-AB9E-64F4D8DE43B2}"/>
              </a:ext>
            </a:extLst>
          </p:cNvPr>
          <p:cNvSpPr txBox="1"/>
          <p:nvPr/>
        </p:nvSpPr>
        <p:spPr>
          <a:xfrm>
            <a:off x="9520807" y="5858872"/>
            <a:ext cx="2389547" cy="646331"/>
          </a:xfrm>
          <a:prstGeom prst="rect">
            <a:avLst/>
          </a:prstGeom>
          <a:noFill/>
        </p:spPr>
        <p:txBody>
          <a:bodyPr wrap="square" rtlCol="0">
            <a:spAutoFit/>
          </a:bodyPr>
          <a:lstStyle/>
          <a:p>
            <a:r>
              <a:rPr lang="en-US" b="1" i="1" dirty="0">
                <a:solidFill>
                  <a:schemeClr val="accent2">
                    <a:lumMod val="75000"/>
                  </a:schemeClr>
                </a:solidFill>
                <a:latin typeface="Corbel" panose="020B0503020204020204" pitchFamily="34" charset="0"/>
              </a:rPr>
              <a:t>MP1</a:t>
            </a:r>
            <a:r>
              <a:rPr lang="en-US" i="1" dirty="0">
                <a:solidFill>
                  <a:schemeClr val="accent2">
                    <a:lumMod val="75000"/>
                  </a:schemeClr>
                </a:solidFill>
                <a:latin typeface="Corbel" panose="020B0503020204020204" pitchFamily="34" charset="0"/>
              </a:rPr>
              <a:t> and </a:t>
            </a:r>
            <a:r>
              <a:rPr lang="en-US" b="1" i="1" dirty="0">
                <a:solidFill>
                  <a:schemeClr val="accent2">
                    <a:lumMod val="75000"/>
                  </a:schemeClr>
                </a:solidFill>
                <a:latin typeface="Corbel" panose="020B0503020204020204" pitchFamily="34" charset="0"/>
              </a:rPr>
              <a:t>MP2</a:t>
            </a:r>
            <a:r>
              <a:rPr lang="en-US" i="1" dirty="0">
                <a:solidFill>
                  <a:schemeClr val="accent2">
                    <a:lumMod val="75000"/>
                  </a:schemeClr>
                </a:solidFill>
                <a:latin typeface="Corbel" panose="020B0503020204020204" pitchFamily="34" charset="0"/>
              </a:rPr>
              <a:t> must both write to this node!</a:t>
            </a:r>
            <a:endParaRPr lang="en-US" b="1" i="1" dirty="0">
              <a:solidFill>
                <a:schemeClr val="accent2">
                  <a:lumMod val="75000"/>
                </a:schemeClr>
              </a:solidFill>
              <a:latin typeface="Corbel" panose="020B0503020204020204" pitchFamily="34" charset="0"/>
            </a:endParaRPr>
          </a:p>
        </p:txBody>
      </p:sp>
      <p:sp>
        <p:nvSpPr>
          <p:cNvPr id="34" name="Arc 33">
            <a:extLst>
              <a:ext uri="{FF2B5EF4-FFF2-40B4-BE49-F238E27FC236}">
                <a16:creationId xmlns:a16="http://schemas.microsoft.com/office/drawing/2014/main" id="{7B679033-0E83-4D0B-81BF-4567AD68271D}"/>
              </a:ext>
            </a:extLst>
          </p:cNvPr>
          <p:cNvSpPr/>
          <p:nvPr/>
        </p:nvSpPr>
        <p:spPr>
          <a:xfrm>
            <a:off x="9229020" y="5672335"/>
            <a:ext cx="685502" cy="522651"/>
          </a:xfrm>
          <a:prstGeom prst="arc">
            <a:avLst/>
          </a:prstGeom>
          <a:ln w="28575">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orbel" panose="020B0503020204020204" pitchFamily="34" charset="0"/>
            </a:endParaRPr>
          </a:p>
        </p:txBody>
      </p:sp>
      <p:sp>
        <p:nvSpPr>
          <p:cNvPr id="36" name="Rectangle: Rounded Corners 35">
            <a:extLst>
              <a:ext uri="{FF2B5EF4-FFF2-40B4-BE49-F238E27FC236}">
                <a16:creationId xmlns:a16="http://schemas.microsoft.com/office/drawing/2014/main" id="{D849B09E-EC9B-46B6-B546-CA4F8E110F48}"/>
              </a:ext>
            </a:extLst>
          </p:cNvPr>
          <p:cNvSpPr/>
          <p:nvPr/>
        </p:nvSpPr>
        <p:spPr>
          <a:xfrm>
            <a:off x="8127868" y="2505812"/>
            <a:ext cx="1302923" cy="1264237"/>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r"/>
            <a:r>
              <a:rPr lang="en-US" b="1" dirty="0">
                <a:solidFill>
                  <a:schemeClr val="tx1"/>
                </a:solidFill>
              </a:rPr>
              <a:t>MP3</a:t>
            </a:r>
          </a:p>
        </p:txBody>
      </p:sp>
      <p:sp>
        <p:nvSpPr>
          <p:cNvPr id="37" name="TextBox 36">
            <a:extLst>
              <a:ext uri="{FF2B5EF4-FFF2-40B4-BE49-F238E27FC236}">
                <a16:creationId xmlns:a16="http://schemas.microsoft.com/office/drawing/2014/main" id="{1B7617A5-0584-4C08-9939-FF3752CEEC24}"/>
              </a:ext>
            </a:extLst>
          </p:cNvPr>
          <p:cNvSpPr txBox="1"/>
          <p:nvPr/>
        </p:nvSpPr>
        <p:spPr>
          <a:xfrm>
            <a:off x="6359751" y="1740566"/>
            <a:ext cx="5090055" cy="690638"/>
          </a:xfrm>
          <a:prstGeom prst="rect">
            <a:avLst/>
          </a:prstGeom>
          <a:noFill/>
        </p:spPr>
        <p:txBody>
          <a:bodyPr wrap="square" rIns="0" rtlCol="0">
            <a:spAutoFit/>
          </a:bodyPr>
          <a:lstStyle/>
          <a:p>
            <a:pPr>
              <a:lnSpc>
                <a:spcPct val="80000"/>
              </a:lnSpc>
            </a:pPr>
            <a:r>
              <a:rPr lang="en-US" sz="2400" b="1" i="1" dirty="0">
                <a:solidFill>
                  <a:schemeClr val="accent6">
                    <a:lumMod val="75000"/>
                  </a:schemeClr>
                </a:solidFill>
              </a:rPr>
              <a:t>Solution</a:t>
            </a:r>
            <a:r>
              <a:rPr lang="en-US" sz="2400" i="1" dirty="0">
                <a:solidFill>
                  <a:schemeClr val="accent6">
                    <a:lumMod val="75000"/>
                  </a:schemeClr>
                </a:solidFill>
              </a:rPr>
              <a:t>: each MP unit is responsible for a unique </a:t>
            </a:r>
            <a:r>
              <a:rPr lang="en-US" sz="2400" b="1" i="1" dirty="0">
                <a:solidFill>
                  <a:schemeClr val="accent6">
                    <a:lumMod val="75000"/>
                  </a:schemeClr>
                </a:solidFill>
              </a:rPr>
              <a:t>set of destination nodes</a:t>
            </a:r>
          </a:p>
        </p:txBody>
      </p:sp>
      <p:cxnSp>
        <p:nvCxnSpPr>
          <p:cNvPr id="38" name="Straight Arrow Connector 37">
            <a:extLst>
              <a:ext uri="{FF2B5EF4-FFF2-40B4-BE49-F238E27FC236}">
                <a16:creationId xmlns:a16="http://schemas.microsoft.com/office/drawing/2014/main" id="{B13D3223-22CC-44EE-8752-FF5AA9B131D9}"/>
              </a:ext>
            </a:extLst>
          </p:cNvPr>
          <p:cNvCxnSpPr>
            <a:stCxn id="40" idx="6"/>
            <a:endCxn id="42" idx="1"/>
          </p:cNvCxnSpPr>
          <p:nvPr/>
        </p:nvCxnSpPr>
        <p:spPr>
          <a:xfrm>
            <a:off x="8117895" y="2740900"/>
            <a:ext cx="685502" cy="2541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10257B-023A-4F38-9670-A89F992D5DC5}"/>
              </a:ext>
            </a:extLst>
          </p:cNvPr>
          <p:cNvCxnSpPr>
            <a:stCxn id="41" idx="6"/>
            <a:endCxn id="42" idx="3"/>
          </p:cNvCxnSpPr>
          <p:nvPr/>
        </p:nvCxnSpPr>
        <p:spPr>
          <a:xfrm flipV="1">
            <a:off x="8117895" y="3364590"/>
            <a:ext cx="685502" cy="25412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50E8BAF-3ED0-4549-AA79-5593EEB6005D}"/>
              </a:ext>
            </a:extLst>
          </p:cNvPr>
          <p:cNvSpPr/>
          <p:nvPr/>
        </p:nvSpPr>
        <p:spPr>
          <a:xfrm>
            <a:off x="7595244" y="2479574"/>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41" name="Oval 40">
            <a:extLst>
              <a:ext uri="{FF2B5EF4-FFF2-40B4-BE49-F238E27FC236}">
                <a16:creationId xmlns:a16="http://schemas.microsoft.com/office/drawing/2014/main" id="{0C127095-0AA7-4FC1-9D4C-10256C35FE0A}"/>
              </a:ext>
            </a:extLst>
          </p:cNvPr>
          <p:cNvSpPr/>
          <p:nvPr/>
        </p:nvSpPr>
        <p:spPr>
          <a:xfrm>
            <a:off x="7595244" y="3357384"/>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42" name="Oval 41">
            <a:extLst>
              <a:ext uri="{FF2B5EF4-FFF2-40B4-BE49-F238E27FC236}">
                <a16:creationId xmlns:a16="http://schemas.microsoft.com/office/drawing/2014/main" id="{E2FFC040-D137-49A7-94B5-EB42AEC02E65}"/>
              </a:ext>
            </a:extLst>
          </p:cNvPr>
          <p:cNvSpPr/>
          <p:nvPr/>
        </p:nvSpPr>
        <p:spPr>
          <a:xfrm>
            <a:off x="8726857" y="2918479"/>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grpSp>
        <p:nvGrpSpPr>
          <p:cNvPr id="61" name="Group 60">
            <a:extLst>
              <a:ext uri="{FF2B5EF4-FFF2-40B4-BE49-F238E27FC236}">
                <a16:creationId xmlns:a16="http://schemas.microsoft.com/office/drawing/2014/main" id="{ED9794BF-B324-4D8F-BDA1-4C51273A9C07}"/>
              </a:ext>
            </a:extLst>
          </p:cNvPr>
          <p:cNvGrpSpPr/>
          <p:nvPr/>
        </p:nvGrpSpPr>
        <p:grpSpPr>
          <a:xfrm>
            <a:off x="487799" y="1740566"/>
            <a:ext cx="4822755" cy="2211259"/>
            <a:chOff x="487799" y="1740566"/>
            <a:chExt cx="5090055" cy="2600566"/>
          </a:xfrm>
        </p:grpSpPr>
        <p:sp>
          <p:nvSpPr>
            <p:cNvPr id="62" name="TextBox 61">
              <a:extLst>
                <a:ext uri="{FF2B5EF4-FFF2-40B4-BE49-F238E27FC236}">
                  <a16:creationId xmlns:a16="http://schemas.microsoft.com/office/drawing/2014/main" id="{F795C19F-9657-4AAC-9ED0-F88DEF2FB996}"/>
                </a:ext>
              </a:extLst>
            </p:cNvPr>
            <p:cNvSpPr txBox="1"/>
            <p:nvPr/>
          </p:nvSpPr>
          <p:spPr>
            <a:xfrm>
              <a:off x="487799" y="1740566"/>
              <a:ext cx="5090055" cy="690638"/>
            </a:xfrm>
            <a:prstGeom prst="rect">
              <a:avLst/>
            </a:prstGeom>
            <a:noFill/>
          </p:spPr>
          <p:txBody>
            <a:bodyPr wrap="square" rIns="0" rtlCol="0">
              <a:spAutoFit/>
            </a:bodyPr>
            <a:lstStyle/>
            <a:p>
              <a:pPr>
                <a:lnSpc>
                  <a:spcPct val="80000"/>
                </a:lnSpc>
              </a:pPr>
              <a:r>
                <a:rPr lang="en-US" sz="2400" b="1" i="1" dirty="0">
                  <a:solidFill>
                    <a:schemeClr val="accent2">
                      <a:lumMod val="75000"/>
                    </a:schemeClr>
                  </a:solidFill>
                </a:rPr>
                <a:t>Challenge</a:t>
              </a:r>
              <a:r>
                <a:rPr lang="en-US" sz="2400" i="1" dirty="0">
                  <a:solidFill>
                    <a:schemeClr val="accent2">
                      <a:lumMod val="75000"/>
                    </a:schemeClr>
                  </a:solidFill>
                </a:rPr>
                <a:t>: how to </a:t>
              </a:r>
              <a:r>
                <a:rPr lang="en-US" sz="2400" b="1" i="1" dirty="0">
                  <a:solidFill>
                    <a:schemeClr val="accent2">
                      <a:lumMod val="75000"/>
                    </a:schemeClr>
                  </a:solidFill>
                </a:rPr>
                <a:t>stream nodes from multi-NT to multi-MP?</a:t>
              </a:r>
            </a:p>
          </p:txBody>
        </p:sp>
        <p:grpSp>
          <p:nvGrpSpPr>
            <p:cNvPr id="63" name="Group 62">
              <a:extLst>
                <a:ext uri="{FF2B5EF4-FFF2-40B4-BE49-F238E27FC236}">
                  <a16:creationId xmlns:a16="http://schemas.microsoft.com/office/drawing/2014/main" id="{3F1B41B7-2563-47A0-92DC-FC420D7B8C85}"/>
                </a:ext>
              </a:extLst>
            </p:cNvPr>
            <p:cNvGrpSpPr/>
            <p:nvPr/>
          </p:nvGrpSpPr>
          <p:grpSpPr>
            <a:xfrm>
              <a:off x="1280821" y="2564879"/>
              <a:ext cx="3504011" cy="1776253"/>
              <a:chOff x="7293685" y="4460828"/>
              <a:chExt cx="3504011" cy="1776253"/>
            </a:xfrm>
          </p:grpSpPr>
          <p:sp>
            <p:nvSpPr>
              <p:cNvPr id="64" name="Rectangle 63">
                <a:extLst>
                  <a:ext uri="{FF2B5EF4-FFF2-40B4-BE49-F238E27FC236}">
                    <a16:creationId xmlns:a16="http://schemas.microsoft.com/office/drawing/2014/main" id="{C4E82EB5-25E8-4530-9028-13D60E6BB8B3}"/>
                  </a:ext>
                </a:extLst>
              </p:cNvPr>
              <p:cNvSpPr/>
              <p:nvPr/>
            </p:nvSpPr>
            <p:spPr>
              <a:xfrm>
                <a:off x="7293685" y="4861033"/>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NT1</a:t>
                </a:r>
              </a:p>
            </p:txBody>
          </p:sp>
          <p:sp>
            <p:nvSpPr>
              <p:cNvPr id="65" name="Rectangle 64">
                <a:extLst>
                  <a:ext uri="{FF2B5EF4-FFF2-40B4-BE49-F238E27FC236}">
                    <a16:creationId xmlns:a16="http://schemas.microsoft.com/office/drawing/2014/main" id="{DAC12C63-483E-4D04-BCA6-CC7290D561C0}"/>
                  </a:ext>
                </a:extLst>
              </p:cNvPr>
              <p:cNvSpPr/>
              <p:nvPr/>
            </p:nvSpPr>
            <p:spPr>
              <a:xfrm>
                <a:off x="7293685" y="5309208"/>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NT2</a:t>
                </a:r>
              </a:p>
            </p:txBody>
          </p:sp>
          <p:sp>
            <p:nvSpPr>
              <p:cNvPr id="66" name="Rectangle 65">
                <a:extLst>
                  <a:ext uri="{FF2B5EF4-FFF2-40B4-BE49-F238E27FC236}">
                    <a16:creationId xmlns:a16="http://schemas.microsoft.com/office/drawing/2014/main" id="{F1B2026B-214C-4404-8AAC-C0F710057966}"/>
                  </a:ext>
                </a:extLst>
              </p:cNvPr>
              <p:cNvSpPr/>
              <p:nvPr/>
            </p:nvSpPr>
            <p:spPr>
              <a:xfrm>
                <a:off x="10055419" y="4966964"/>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MP2</a:t>
                </a:r>
              </a:p>
            </p:txBody>
          </p:sp>
          <p:sp>
            <p:nvSpPr>
              <p:cNvPr id="67" name="Rectangle 66">
                <a:extLst>
                  <a:ext uri="{FF2B5EF4-FFF2-40B4-BE49-F238E27FC236}">
                    <a16:creationId xmlns:a16="http://schemas.microsoft.com/office/drawing/2014/main" id="{23CA6BF1-A649-4ADF-B6E3-39114B9B8B76}"/>
                  </a:ext>
                </a:extLst>
              </p:cNvPr>
              <p:cNvSpPr/>
              <p:nvPr/>
            </p:nvSpPr>
            <p:spPr>
              <a:xfrm>
                <a:off x="10055419" y="5415139"/>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MP3</a:t>
                </a:r>
              </a:p>
            </p:txBody>
          </p:sp>
          <p:sp>
            <p:nvSpPr>
              <p:cNvPr id="68" name="Rectangle 67">
                <a:extLst>
                  <a:ext uri="{FF2B5EF4-FFF2-40B4-BE49-F238E27FC236}">
                    <a16:creationId xmlns:a16="http://schemas.microsoft.com/office/drawing/2014/main" id="{45F15651-0B93-4C52-AE42-EB08E395106D}"/>
                  </a:ext>
                </a:extLst>
              </p:cNvPr>
              <p:cNvSpPr/>
              <p:nvPr/>
            </p:nvSpPr>
            <p:spPr>
              <a:xfrm>
                <a:off x="10055419" y="4518789"/>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MP1</a:t>
                </a:r>
              </a:p>
            </p:txBody>
          </p:sp>
          <p:sp>
            <p:nvSpPr>
              <p:cNvPr id="69" name="Rectangle 68">
                <a:extLst>
                  <a:ext uri="{FF2B5EF4-FFF2-40B4-BE49-F238E27FC236}">
                    <a16:creationId xmlns:a16="http://schemas.microsoft.com/office/drawing/2014/main" id="{679359BE-654A-4833-914B-216162BE9409}"/>
                  </a:ext>
                </a:extLst>
              </p:cNvPr>
              <p:cNvSpPr/>
              <p:nvPr/>
            </p:nvSpPr>
            <p:spPr>
              <a:xfrm>
                <a:off x="10055419" y="5863314"/>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MP4</a:t>
                </a:r>
              </a:p>
            </p:txBody>
          </p:sp>
          <p:sp>
            <p:nvSpPr>
              <p:cNvPr id="70" name="Cloud 69">
                <a:extLst>
                  <a:ext uri="{FF2B5EF4-FFF2-40B4-BE49-F238E27FC236}">
                    <a16:creationId xmlns:a16="http://schemas.microsoft.com/office/drawing/2014/main" id="{F4030A01-A85A-47BF-A898-E7BC75D59212}"/>
                  </a:ext>
                </a:extLst>
              </p:cNvPr>
              <p:cNvSpPr/>
              <p:nvPr/>
            </p:nvSpPr>
            <p:spPr>
              <a:xfrm>
                <a:off x="7785556" y="4460828"/>
                <a:ext cx="2520269" cy="175764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84848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EAAF5-6208-4F54-8F3E-8741255B48A6}"/>
              </a:ext>
            </a:extLst>
          </p:cNvPr>
          <p:cNvSpPr>
            <a:spLocks noGrp="1"/>
          </p:cNvSpPr>
          <p:nvPr>
            <p:ph type="sldNum" sz="quarter" idx="12"/>
          </p:nvPr>
        </p:nvSpPr>
        <p:spPr/>
        <p:txBody>
          <a:bodyPr/>
          <a:lstStyle/>
          <a:p>
            <a:fld id="{48F63A3B-78C7-47BE-AE5E-E10140E04643}" type="slidenum">
              <a:rPr lang="en-US" smtClean="0"/>
              <a:pPr/>
              <a:t>27</a:t>
            </a:fld>
            <a:endParaRPr lang="en-US" dirty="0"/>
          </a:p>
        </p:txBody>
      </p:sp>
      <p:sp>
        <p:nvSpPr>
          <p:cNvPr id="4" name="Title 3">
            <a:extLst>
              <a:ext uri="{FF2B5EF4-FFF2-40B4-BE49-F238E27FC236}">
                <a16:creationId xmlns:a16="http://schemas.microsoft.com/office/drawing/2014/main" id="{BDA6B46A-8D03-481F-9FD2-748C383B6E3D}"/>
              </a:ext>
            </a:extLst>
          </p:cNvPr>
          <p:cNvSpPr>
            <a:spLocks noGrp="1"/>
          </p:cNvSpPr>
          <p:nvPr>
            <p:ph type="title"/>
          </p:nvPr>
        </p:nvSpPr>
        <p:spPr/>
        <p:txBody>
          <a:bodyPr>
            <a:normAutofit fontScale="90000"/>
          </a:bodyPr>
          <a:lstStyle/>
          <a:p>
            <a:r>
              <a:rPr lang="en-US" sz="4400" dirty="0" err="1"/>
              <a:t>FlowGNN</a:t>
            </a:r>
            <a:r>
              <a:rPr lang="en-US" sz="4400" dirty="0"/>
              <a:t> pipeline with </a:t>
            </a:r>
            <a:r>
              <a:rPr lang="en-US" altLang="zh-CN" sz="4400" dirty="0"/>
              <a:t>node/edge parallelism</a:t>
            </a:r>
            <a:endParaRPr lang="en-US" dirty="0"/>
          </a:p>
        </p:txBody>
      </p:sp>
      <p:sp>
        <p:nvSpPr>
          <p:cNvPr id="25" name="Rectangle: Rounded Corners 24">
            <a:extLst>
              <a:ext uri="{FF2B5EF4-FFF2-40B4-BE49-F238E27FC236}">
                <a16:creationId xmlns:a16="http://schemas.microsoft.com/office/drawing/2014/main" id="{48FB2AB7-74A0-4EFE-BDB8-B5E1AF603009}"/>
              </a:ext>
            </a:extLst>
          </p:cNvPr>
          <p:cNvSpPr/>
          <p:nvPr/>
        </p:nvSpPr>
        <p:spPr>
          <a:xfrm>
            <a:off x="7754699" y="4777970"/>
            <a:ext cx="1319997" cy="8174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b="1" dirty="0">
                <a:solidFill>
                  <a:schemeClr val="tx1"/>
                </a:solidFill>
                <a:latin typeface="Corbel" panose="020B0503020204020204" pitchFamily="34" charset="0"/>
              </a:rPr>
              <a:t>MP1</a:t>
            </a:r>
          </a:p>
        </p:txBody>
      </p:sp>
      <p:sp>
        <p:nvSpPr>
          <p:cNvPr id="26" name="Rectangle: Rounded Corners 25">
            <a:extLst>
              <a:ext uri="{FF2B5EF4-FFF2-40B4-BE49-F238E27FC236}">
                <a16:creationId xmlns:a16="http://schemas.microsoft.com/office/drawing/2014/main" id="{FA61A73B-83D0-49E4-B6B0-000F2516A229}"/>
              </a:ext>
            </a:extLst>
          </p:cNvPr>
          <p:cNvSpPr/>
          <p:nvPr/>
        </p:nvSpPr>
        <p:spPr>
          <a:xfrm>
            <a:off x="7754699" y="5595407"/>
            <a:ext cx="1319997" cy="817437"/>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r"/>
            <a:r>
              <a:rPr lang="en-US" b="1" dirty="0">
                <a:solidFill>
                  <a:schemeClr val="tx1"/>
                </a:solidFill>
                <a:latin typeface="Corbel" panose="020B0503020204020204" pitchFamily="34" charset="0"/>
              </a:rPr>
              <a:t>MP2</a:t>
            </a:r>
          </a:p>
        </p:txBody>
      </p:sp>
      <p:sp>
        <p:nvSpPr>
          <p:cNvPr id="27" name="TextBox 26">
            <a:extLst>
              <a:ext uri="{FF2B5EF4-FFF2-40B4-BE49-F238E27FC236}">
                <a16:creationId xmlns:a16="http://schemas.microsoft.com/office/drawing/2014/main" id="{40EC5C7B-898D-49D1-AFB5-4AA3B6A7E480}"/>
              </a:ext>
            </a:extLst>
          </p:cNvPr>
          <p:cNvSpPr txBox="1"/>
          <p:nvPr/>
        </p:nvSpPr>
        <p:spPr>
          <a:xfrm>
            <a:off x="6359751" y="4208123"/>
            <a:ext cx="5090055" cy="395173"/>
          </a:xfrm>
          <a:prstGeom prst="rect">
            <a:avLst/>
          </a:prstGeom>
          <a:noFill/>
        </p:spPr>
        <p:txBody>
          <a:bodyPr wrap="square" rIns="0" rtlCol="0">
            <a:spAutoFit/>
          </a:bodyPr>
          <a:lstStyle/>
          <a:p>
            <a:pPr>
              <a:lnSpc>
                <a:spcPct val="80000"/>
              </a:lnSpc>
            </a:pPr>
            <a:r>
              <a:rPr lang="en-US" sz="2400" b="1" i="1" dirty="0">
                <a:solidFill>
                  <a:schemeClr val="accent2">
                    <a:lumMod val="75000"/>
                  </a:schemeClr>
                </a:solidFill>
                <a:latin typeface="Corbel" panose="020B0503020204020204" pitchFamily="34" charset="0"/>
              </a:rPr>
              <a:t>Challenge</a:t>
            </a:r>
            <a:r>
              <a:rPr lang="en-US" sz="2400" i="1" dirty="0">
                <a:solidFill>
                  <a:schemeClr val="accent2">
                    <a:lumMod val="75000"/>
                  </a:schemeClr>
                </a:solidFill>
                <a:latin typeface="Corbel" panose="020B0503020204020204" pitchFamily="34" charset="0"/>
              </a:rPr>
              <a:t>: how to avoid </a:t>
            </a:r>
            <a:r>
              <a:rPr lang="en-US" sz="2400" b="1" i="1" dirty="0">
                <a:solidFill>
                  <a:schemeClr val="accent2">
                    <a:lumMod val="75000"/>
                  </a:schemeClr>
                </a:solidFill>
                <a:latin typeface="Corbel" panose="020B0503020204020204" pitchFamily="34" charset="0"/>
              </a:rPr>
              <a:t>bank conflicts?</a:t>
            </a:r>
          </a:p>
        </p:txBody>
      </p:sp>
      <p:cxnSp>
        <p:nvCxnSpPr>
          <p:cNvPr id="28" name="Straight Arrow Connector 27">
            <a:extLst>
              <a:ext uri="{FF2B5EF4-FFF2-40B4-BE49-F238E27FC236}">
                <a16:creationId xmlns:a16="http://schemas.microsoft.com/office/drawing/2014/main" id="{7B4F9B38-6565-42E8-9B7B-ECD70040CCB6}"/>
              </a:ext>
            </a:extLst>
          </p:cNvPr>
          <p:cNvCxnSpPr>
            <a:stCxn id="30" idx="6"/>
            <a:endCxn id="32" idx="1"/>
          </p:cNvCxnSpPr>
          <p:nvPr/>
        </p:nvCxnSpPr>
        <p:spPr>
          <a:xfrm>
            <a:off x="8389194" y="5165837"/>
            <a:ext cx="685502" cy="25411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3691502-58DB-4992-81B9-0A2B4E8D48F1}"/>
              </a:ext>
            </a:extLst>
          </p:cNvPr>
          <p:cNvCxnSpPr>
            <a:stCxn id="31" idx="6"/>
            <a:endCxn id="32" idx="3"/>
          </p:cNvCxnSpPr>
          <p:nvPr/>
        </p:nvCxnSpPr>
        <p:spPr>
          <a:xfrm flipV="1">
            <a:off x="8389194" y="5789527"/>
            <a:ext cx="685502" cy="2541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5EE4517-D8F0-497A-A0B4-890A4D16CA5C}"/>
              </a:ext>
            </a:extLst>
          </p:cNvPr>
          <p:cNvSpPr/>
          <p:nvPr/>
        </p:nvSpPr>
        <p:spPr>
          <a:xfrm>
            <a:off x="7866543" y="490451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1</a:t>
            </a:r>
          </a:p>
        </p:txBody>
      </p:sp>
      <p:sp>
        <p:nvSpPr>
          <p:cNvPr id="31" name="Oval 30">
            <a:extLst>
              <a:ext uri="{FF2B5EF4-FFF2-40B4-BE49-F238E27FC236}">
                <a16:creationId xmlns:a16="http://schemas.microsoft.com/office/drawing/2014/main" id="{FC01F10C-8A72-4720-9635-9E6CEC8AE085}"/>
              </a:ext>
            </a:extLst>
          </p:cNvPr>
          <p:cNvSpPr/>
          <p:nvPr/>
        </p:nvSpPr>
        <p:spPr>
          <a:xfrm>
            <a:off x="7866543" y="5782321"/>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2</a:t>
            </a:r>
          </a:p>
        </p:txBody>
      </p:sp>
      <p:sp>
        <p:nvSpPr>
          <p:cNvPr id="32" name="Oval 31">
            <a:extLst>
              <a:ext uri="{FF2B5EF4-FFF2-40B4-BE49-F238E27FC236}">
                <a16:creationId xmlns:a16="http://schemas.microsoft.com/office/drawing/2014/main" id="{E0DE9D8C-32D2-4731-A382-E75913E33B8F}"/>
              </a:ext>
            </a:extLst>
          </p:cNvPr>
          <p:cNvSpPr/>
          <p:nvPr/>
        </p:nvSpPr>
        <p:spPr>
          <a:xfrm>
            <a:off x="8998156" y="5343416"/>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rbel" panose="020B0503020204020204" pitchFamily="34" charset="0"/>
              </a:rPr>
              <a:t>3</a:t>
            </a:r>
          </a:p>
        </p:txBody>
      </p:sp>
      <p:sp>
        <p:nvSpPr>
          <p:cNvPr id="33" name="TextBox 32">
            <a:extLst>
              <a:ext uri="{FF2B5EF4-FFF2-40B4-BE49-F238E27FC236}">
                <a16:creationId xmlns:a16="http://schemas.microsoft.com/office/drawing/2014/main" id="{2D1F3C47-C3BF-46FC-AB9E-64F4D8DE43B2}"/>
              </a:ext>
            </a:extLst>
          </p:cNvPr>
          <p:cNvSpPr txBox="1"/>
          <p:nvPr/>
        </p:nvSpPr>
        <p:spPr>
          <a:xfrm>
            <a:off x="9520807" y="5858872"/>
            <a:ext cx="2389547" cy="646331"/>
          </a:xfrm>
          <a:prstGeom prst="rect">
            <a:avLst/>
          </a:prstGeom>
          <a:noFill/>
        </p:spPr>
        <p:txBody>
          <a:bodyPr wrap="square" rtlCol="0">
            <a:spAutoFit/>
          </a:bodyPr>
          <a:lstStyle/>
          <a:p>
            <a:r>
              <a:rPr lang="en-US" b="1" i="1" dirty="0">
                <a:solidFill>
                  <a:schemeClr val="accent2">
                    <a:lumMod val="75000"/>
                  </a:schemeClr>
                </a:solidFill>
                <a:latin typeface="Corbel" panose="020B0503020204020204" pitchFamily="34" charset="0"/>
              </a:rPr>
              <a:t>MP1</a:t>
            </a:r>
            <a:r>
              <a:rPr lang="en-US" i="1" dirty="0">
                <a:solidFill>
                  <a:schemeClr val="accent2">
                    <a:lumMod val="75000"/>
                  </a:schemeClr>
                </a:solidFill>
                <a:latin typeface="Corbel" panose="020B0503020204020204" pitchFamily="34" charset="0"/>
              </a:rPr>
              <a:t> and </a:t>
            </a:r>
            <a:r>
              <a:rPr lang="en-US" b="1" i="1" dirty="0">
                <a:solidFill>
                  <a:schemeClr val="accent2">
                    <a:lumMod val="75000"/>
                  </a:schemeClr>
                </a:solidFill>
                <a:latin typeface="Corbel" panose="020B0503020204020204" pitchFamily="34" charset="0"/>
              </a:rPr>
              <a:t>MP2</a:t>
            </a:r>
            <a:r>
              <a:rPr lang="en-US" i="1" dirty="0">
                <a:solidFill>
                  <a:schemeClr val="accent2">
                    <a:lumMod val="75000"/>
                  </a:schemeClr>
                </a:solidFill>
                <a:latin typeface="Corbel" panose="020B0503020204020204" pitchFamily="34" charset="0"/>
              </a:rPr>
              <a:t> must both write to this node!</a:t>
            </a:r>
            <a:endParaRPr lang="en-US" b="1" i="1" dirty="0">
              <a:solidFill>
                <a:schemeClr val="accent2">
                  <a:lumMod val="75000"/>
                </a:schemeClr>
              </a:solidFill>
              <a:latin typeface="Corbel" panose="020B0503020204020204" pitchFamily="34" charset="0"/>
            </a:endParaRPr>
          </a:p>
        </p:txBody>
      </p:sp>
      <p:sp>
        <p:nvSpPr>
          <p:cNvPr id="34" name="Arc 33">
            <a:extLst>
              <a:ext uri="{FF2B5EF4-FFF2-40B4-BE49-F238E27FC236}">
                <a16:creationId xmlns:a16="http://schemas.microsoft.com/office/drawing/2014/main" id="{7B679033-0E83-4D0B-81BF-4567AD68271D}"/>
              </a:ext>
            </a:extLst>
          </p:cNvPr>
          <p:cNvSpPr/>
          <p:nvPr/>
        </p:nvSpPr>
        <p:spPr>
          <a:xfrm>
            <a:off x="9229020" y="5672335"/>
            <a:ext cx="685502" cy="522651"/>
          </a:xfrm>
          <a:prstGeom prst="arc">
            <a:avLst/>
          </a:prstGeom>
          <a:ln w="28575">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orbel" panose="020B0503020204020204" pitchFamily="34" charset="0"/>
            </a:endParaRPr>
          </a:p>
        </p:txBody>
      </p:sp>
      <p:sp>
        <p:nvSpPr>
          <p:cNvPr id="36" name="Rectangle: Rounded Corners 35">
            <a:extLst>
              <a:ext uri="{FF2B5EF4-FFF2-40B4-BE49-F238E27FC236}">
                <a16:creationId xmlns:a16="http://schemas.microsoft.com/office/drawing/2014/main" id="{D849B09E-EC9B-46B6-B546-CA4F8E110F48}"/>
              </a:ext>
            </a:extLst>
          </p:cNvPr>
          <p:cNvSpPr/>
          <p:nvPr/>
        </p:nvSpPr>
        <p:spPr>
          <a:xfrm>
            <a:off x="8127868" y="2505812"/>
            <a:ext cx="1302923" cy="1264237"/>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r"/>
            <a:r>
              <a:rPr lang="en-US" b="1" dirty="0">
                <a:solidFill>
                  <a:schemeClr val="tx1"/>
                </a:solidFill>
              </a:rPr>
              <a:t>MP3</a:t>
            </a:r>
          </a:p>
        </p:txBody>
      </p:sp>
      <p:sp>
        <p:nvSpPr>
          <p:cNvPr id="37" name="TextBox 36">
            <a:extLst>
              <a:ext uri="{FF2B5EF4-FFF2-40B4-BE49-F238E27FC236}">
                <a16:creationId xmlns:a16="http://schemas.microsoft.com/office/drawing/2014/main" id="{1B7617A5-0584-4C08-9939-FF3752CEEC24}"/>
              </a:ext>
            </a:extLst>
          </p:cNvPr>
          <p:cNvSpPr txBox="1"/>
          <p:nvPr/>
        </p:nvSpPr>
        <p:spPr>
          <a:xfrm>
            <a:off x="6359751" y="1740566"/>
            <a:ext cx="5090055" cy="690638"/>
          </a:xfrm>
          <a:prstGeom prst="rect">
            <a:avLst/>
          </a:prstGeom>
          <a:noFill/>
        </p:spPr>
        <p:txBody>
          <a:bodyPr wrap="square" rIns="0" rtlCol="0">
            <a:spAutoFit/>
          </a:bodyPr>
          <a:lstStyle/>
          <a:p>
            <a:pPr>
              <a:lnSpc>
                <a:spcPct val="80000"/>
              </a:lnSpc>
            </a:pPr>
            <a:r>
              <a:rPr lang="en-US" sz="2400" b="1" i="1" dirty="0">
                <a:solidFill>
                  <a:schemeClr val="accent6">
                    <a:lumMod val="75000"/>
                  </a:schemeClr>
                </a:solidFill>
              </a:rPr>
              <a:t>Solution</a:t>
            </a:r>
            <a:r>
              <a:rPr lang="en-US" sz="2400" i="1" dirty="0">
                <a:solidFill>
                  <a:schemeClr val="accent6">
                    <a:lumMod val="75000"/>
                  </a:schemeClr>
                </a:solidFill>
              </a:rPr>
              <a:t>: each MP unit is responsible for a unique </a:t>
            </a:r>
            <a:r>
              <a:rPr lang="en-US" sz="2400" b="1" i="1" dirty="0">
                <a:solidFill>
                  <a:schemeClr val="accent6">
                    <a:lumMod val="75000"/>
                  </a:schemeClr>
                </a:solidFill>
              </a:rPr>
              <a:t>set of destination nodes</a:t>
            </a:r>
          </a:p>
        </p:txBody>
      </p:sp>
      <p:cxnSp>
        <p:nvCxnSpPr>
          <p:cNvPr id="38" name="Straight Arrow Connector 37">
            <a:extLst>
              <a:ext uri="{FF2B5EF4-FFF2-40B4-BE49-F238E27FC236}">
                <a16:creationId xmlns:a16="http://schemas.microsoft.com/office/drawing/2014/main" id="{B13D3223-22CC-44EE-8752-FF5AA9B131D9}"/>
              </a:ext>
            </a:extLst>
          </p:cNvPr>
          <p:cNvCxnSpPr>
            <a:stCxn id="40" idx="6"/>
            <a:endCxn id="42" idx="1"/>
          </p:cNvCxnSpPr>
          <p:nvPr/>
        </p:nvCxnSpPr>
        <p:spPr>
          <a:xfrm>
            <a:off x="8117895" y="2740900"/>
            <a:ext cx="685502" cy="2541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10257B-023A-4F38-9670-A89F992D5DC5}"/>
              </a:ext>
            </a:extLst>
          </p:cNvPr>
          <p:cNvCxnSpPr>
            <a:stCxn id="41" idx="6"/>
            <a:endCxn id="42" idx="3"/>
          </p:cNvCxnSpPr>
          <p:nvPr/>
        </p:nvCxnSpPr>
        <p:spPr>
          <a:xfrm flipV="1">
            <a:off x="8117895" y="3364590"/>
            <a:ext cx="685502" cy="25412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50E8BAF-3ED0-4549-AA79-5593EEB6005D}"/>
              </a:ext>
            </a:extLst>
          </p:cNvPr>
          <p:cNvSpPr/>
          <p:nvPr/>
        </p:nvSpPr>
        <p:spPr>
          <a:xfrm>
            <a:off x="7595244" y="2479574"/>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41" name="Oval 40">
            <a:extLst>
              <a:ext uri="{FF2B5EF4-FFF2-40B4-BE49-F238E27FC236}">
                <a16:creationId xmlns:a16="http://schemas.microsoft.com/office/drawing/2014/main" id="{0C127095-0AA7-4FC1-9D4C-10256C35FE0A}"/>
              </a:ext>
            </a:extLst>
          </p:cNvPr>
          <p:cNvSpPr/>
          <p:nvPr/>
        </p:nvSpPr>
        <p:spPr>
          <a:xfrm>
            <a:off x="7595244" y="3357384"/>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42" name="Oval 41">
            <a:extLst>
              <a:ext uri="{FF2B5EF4-FFF2-40B4-BE49-F238E27FC236}">
                <a16:creationId xmlns:a16="http://schemas.microsoft.com/office/drawing/2014/main" id="{E2FFC040-D137-49A7-94B5-EB42AEC02E65}"/>
              </a:ext>
            </a:extLst>
          </p:cNvPr>
          <p:cNvSpPr/>
          <p:nvPr/>
        </p:nvSpPr>
        <p:spPr>
          <a:xfrm>
            <a:off x="8726857" y="2918479"/>
            <a:ext cx="522651" cy="52265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grpSp>
        <p:nvGrpSpPr>
          <p:cNvPr id="2" name="Group 1">
            <a:extLst>
              <a:ext uri="{FF2B5EF4-FFF2-40B4-BE49-F238E27FC236}">
                <a16:creationId xmlns:a16="http://schemas.microsoft.com/office/drawing/2014/main" id="{C6BFD5A1-6040-49D1-B731-55465D380966}"/>
              </a:ext>
            </a:extLst>
          </p:cNvPr>
          <p:cNvGrpSpPr/>
          <p:nvPr/>
        </p:nvGrpSpPr>
        <p:grpSpPr>
          <a:xfrm>
            <a:off x="487799" y="1740566"/>
            <a:ext cx="4822755" cy="2211259"/>
            <a:chOff x="487799" y="1740566"/>
            <a:chExt cx="5090055" cy="2600566"/>
          </a:xfrm>
        </p:grpSpPr>
        <p:sp>
          <p:nvSpPr>
            <p:cNvPr id="52" name="TextBox 51">
              <a:extLst>
                <a:ext uri="{FF2B5EF4-FFF2-40B4-BE49-F238E27FC236}">
                  <a16:creationId xmlns:a16="http://schemas.microsoft.com/office/drawing/2014/main" id="{C155D8DA-8B6D-42C8-BB1C-5843CAC7D7F0}"/>
                </a:ext>
              </a:extLst>
            </p:cNvPr>
            <p:cNvSpPr txBox="1"/>
            <p:nvPr/>
          </p:nvSpPr>
          <p:spPr>
            <a:xfrm>
              <a:off x="487799" y="1740566"/>
              <a:ext cx="5090055" cy="690638"/>
            </a:xfrm>
            <a:prstGeom prst="rect">
              <a:avLst/>
            </a:prstGeom>
            <a:noFill/>
          </p:spPr>
          <p:txBody>
            <a:bodyPr wrap="square" rIns="0" rtlCol="0">
              <a:spAutoFit/>
            </a:bodyPr>
            <a:lstStyle/>
            <a:p>
              <a:pPr>
                <a:lnSpc>
                  <a:spcPct val="80000"/>
                </a:lnSpc>
              </a:pPr>
              <a:r>
                <a:rPr lang="en-US" sz="2400" b="1" i="1" dirty="0">
                  <a:solidFill>
                    <a:schemeClr val="accent2">
                      <a:lumMod val="75000"/>
                    </a:schemeClr>
                  </a:solidFill>
                </a:rPr>
                <a:t>Challenge</a:t>
              </a:r>
              <a:r>
                <a:rPr lang="en-US" sz="2400" i="1" dirty="0">
                  <a:solidFill>
                    <a:schemeClr val="accent2">
                      <a:lumMod val="75000"/>
                    </a:schemeClr>
                  </a:solidFill>
                </a:rPr>
                <a:t>: how to </a:t>
              </a:r>
              <a:r>
                <a:rPr lang="en-US" sz="2400" b="1" i="1" dirty="0">
                  <a:solidFill>
                    <a:schemeClr val="accent2">
                      <a:lumMod val="75000"/>
                    </a:schemeClr>
                  </a:solidFill>
                </a:rPr>
                <a:t>stream nodes from multi-NT to multi-MP?</a:t>
              </a:r>
            </a:p>
          </p:txBody>
        </p:sp>
        <p:grpSp>
          <p:nvGrpSpPr>
            <p:cNvPr id="53" name="Group 52">
              <a:extLst>
                <a:ext uri="{FF2B5EF4-FFF2-40B4-BE49-F238E27FC236}">
                  <a16:creationId xmlns:a16="http://schemas.microsoft.com/office/drawing/2014/main" id="{10131007-5DCF-49B6-B202-EECF4F0D0B6B}"/>
                </a:ext>
              </a:extLst>
            </p:cNvPr>
            <p:cNvGrpSpPr/>
            <p:nvPr/>
          </p:nvGrpSpPr>
          <p:grpSpPr>
            <a:xfrm>
              <a:off x="1280821" y="2564879"/>
              <a:ext cx="3504011" cy="1776253"/>
              <a:chOff x="7293685" y="4460828"/>
              <a:chExt cx="3504011" cy="1776253"/>
            </a:xfrm>
          </p:grpSpPr>
          <p:sp>
            <p:nvSpPr>
              <p:cNvPr id="54" name="Rectangle 53">
                <a:extLst>
                  <a:ext uri="{FF2B5EF4-FFF2-40B4-BE49-F238E27FC236}">
                    <a16:creationId xmlns:a16="http://schemas.microsoft.com/office/drawing/2014/main" id="{C180AC8B-BBAE-4D95-8739-D90E0AE97265}"/>
                  </a:ext>
                </a:extLst>
              </p:cNvPr>
              <p:cNvSpPr/>
              <p:nvPr/>
            </p:nvSpPr>
            <p:spPr>
              <a:xfrm>
                <a:off x="7293685" y="4861033"/>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NT1</a:t>
                </a:r>
              </a:p>
            </p:txBody>
          </p:sp>
          <p:sp>
            <p:nvSpPr>
              <p:cNvPr id="55" name="Rectangle 54">
                <a:extLst>
                  <a:ext uri="{FF2B5EF4-FFF2-40B4-BE49-F238E27FC236}">
                    <a16:creationId xmlns:a16="http://schemas.microsoft.com/office/drawing/2014/main" id="{D4287645-3DEC-4714-B1C3-E3C6490C197F}"/>
                  </a:ext>
                </a:extLst>
              </p:cNvPr>
              <p:cNvSpPr/>
              <p:nvPr/>
            </p:nvSpPr>
            <p:spPr>
              <a:xfrm>
                <a:off x="7293685" y="5309208"/>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NT2</a:t>
                </a:r>
              </a:p>
            </p:txBody>
          </p:sp>
          <p:sp>
            <p:nvSpPr>
              <p:cNvPr id="56" name="Rectangle 55">
                <a:extLst>
                  <a:ext uri="{FF2B5EF4-FFF2-40B4-BE49-F238E27FC236}">
                    <a16:creationId xmlns:a16="http://schemas.microsoft.com/office/drawing/2014/main" id="{172E87D0-B290-4599-AC16-AD101460F108}"/>
                  </a:ext>
                </a:extLst>
              </p:cNvPr>
              <p:cNvSpPr/>
              <p:nvPr/>
            </p:nvSpPr>
            <p:spPr>
              <a:xfrm>
                <a:off x="10055419" y="4966964"/>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MP2</a:t>
                </a:r>
              </a:p>
            </p:txBody>
          </p:sp>
          <p:sp>
            <p:nvSpPr>
              <p:cNvPr id="57" name="Rectangle 56">
                <a:extLst>
                  <a:ext uri="{FF2B5EF4-FFF2-40B4-BE49-F238E27FC236}">
                    <a16:creationId xmlns:a16="http://schemas.microsoft.com/office/drawing/2014/main" id="{304AD631-395B-4D94-B251-05268AA701A2}"/>
                  </a:ext>
                </a:extLst>
              </p:cNvPr>
              <p:cNvSpPr/>
              <p:nvPr/>
            </p:nvSpPr>
            <p:spPr>
              <a:xfrm>
                <a:off x="10055419" y="5415139"/>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MP3</a:t>
                </a:r>
              </a:p>
            </p:txBody>
          </p:sp>
          <p:sp>
            <p:nvSpPr>
              <p:cNvPr id="58" name="Rectangle 57">
                <a:extLst>
                  <a:ext uri="{FF2B5EF4-FFF2-40B4-BE49-F238E27FC236}">
                    <a16:creationId xmlns:a16="http://schemas.microsoft.com/office/drawing/2014/main" id="{AD011D39-9721-4A85-ADAF-7DCD642A066B}"/>
                  </a:ext>
                </a:extLst>
              </p:cNvPr>
              <p:cNvSpPr/>
              <p:nvPr/>
            </p:nvSpPr>
            <p:spPr>
              <a:xfrm>
                <a:off x="10055419" y="4518789"/>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MP1</a:t>
                </a:r>
              </a:p>
            </p:txBody>
          </p:sp>
          <p:sp>
            <p:nvSpPr>
              <p:cNvPr id="59" name="Rectangle 58">
                <a:extLst>
                  <a:ext uri="{FF2B5EF4-FFF2-40B4-BE49-F238E27FC236}">
                    <a16:creationId xmlns:a16="http://schemas.microsoft.com/office/drawing/2014/main" id="{0339B975-D79C-46EC-97CA-AABC7F30F9BC}"/>
                  </a:ext>
                </a:extLst>
              </p:cNvPr>
              <p:cNvSpPr/>
              <p:nvPr/>
            </p:nvSpPr>
            <p:spPr>
              <a:xfrm>
                <a:off x="10055419" y="5863314"/>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MP4</a:t>
                </a:r>
              </a:p>
            </p:txBody>
          </p:sp>
          <p:sp>
            <p:nvSpPr>
              <p:cNvPr id="60" name="Cloud 59">
                <a:extLst>
                  <a:ext uri="{FF2B5EF4-FFF2-40B4-BE49-F238E27FC236}">
                    <a16:creationId xmlns:a16="http://schemas.microsoft.com/office/drawing/2014/main" id="{7BE10BE3-E9C0-45DE-8085-28B21695FEFB}"/>
                  </a:ext>
                </a:extLst>
              </p:cNvPr>
              <p:cNvSpPr/>
              <p:nvPr/>
            </p:nvSpPr>
            <p:spPr>
              <a:xfrm>
                <a:off x="7785556" y="4460828"/>
                <a:ext cx="2520269" cy="175764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2C7F086A-B2B5-4F8B-B56B-FB68767CCFEF}"/>
              </a:ext>
            </a:extLst>
          </p:cNvPr>
          <p:cNvGrpSpPr/>
          <p:nvPr/>
        </p:nvGrpSpPr>
        <p:grpSpPr>
          <a:xfrm>
            <a:off x="487799" y="4215679"/>
            <a:ext cx="4822755" cy="2051093"/>
            <a:chOff x="487799" y="3706333"/>
            <a:chExt cx="5090055" cy="2667595"/>
          </a:xfrm>
        </p:grpSpPr>
        <p:sp>
          <p:nvSpPr>
            <p:cNvPr id="35" name="TextBox 34">
              <a:extLst>
                <a:ext uri="{FF2B5EF4-FFF2-40B4-BE49-F238E27FC236}">
                  <a16:creationId xmlns:a16="http://schemas.microsoft.com/office/drawing/2014/main" id="{0C1A6644-65E0-4CAE-A49B-A1F8F0C9CC08}"/>
                </a:ext>
              </a:extLst>
            </p:cNvPr>
            <p:cNvSpPr txBox="1"/>
            <p:nvPr/>
          </p:nvSpPr>
          <p:spPr>
            <a:xfrm>
              <a:off x="487799" y="3706333"/>
              <a:ext cx="5090055" cy="898225"/>
            </a:xfrm>
            <a:prstGeom prst="rect">
              <a:avLst/>
            </a:prstGeom>
            <a:noFill/>
          </p:spPr>
          <p:txBody>
            <a:bodyPr wrap="square" rIns="0" rtlCol="0">
              <a:spAutoFit/>
            </a:bodyPr>
            <a:lstStyle/>
            <a:p>
              <a:pPr>
                <a:lnSpc>
                  <a:spcPct val="80000"/>
                </a:lnSpc>
              </a:pPr>
              <a:r>
                <a:rPr lang="en-US" sz="2400" b="1" i="1" dirty="0">
                  <a:solidFill>
                    <a:schemeClr val="accent6">
                      <a:lumMod val="75000"/>
                    </a:schemeClr>
                  </a:solidFill>
                </a:rPr>
                <a:t>Solution</a:t>
              </a:r>
              <a:r>
                <a:rPr lang="en-US" sz="2400" i="1" dirty="0">
                  <a:solidFill>
                    <a:schemeClr val="accent6">
                      <a:lumMod val="75000"/>
                    </a:schemeClr>
                  </a:solidFill>
                </a:rPr>
                <a:t>: multi-queue multicasting</a:t>
              </a:r>
              <a:br>
                <a:rPr lang="en-US" sz="2400" i="1" dirty="0">
                  <a:solidFill>
                    <a:schemeClr val="accent6">
                      <a:lumMod val="75000"/>
                    </a:schemeClr>
                  </a:solidFill>
                </a:rPr>
              </a:br>
              <a:r>
                <a:rPr lang="en-US" sz="2400" i="1" dirty="0">
                  <a:solidFill>
                    <a:schemeClr val="accent6">
                      <a:lumMod val="75000"/>
                    </a:schemeClr>
                  </a:solidFill>
                </a:rPr>
                <a:t>NT-to-MP adapter</a:t>
              </a:r>
            </a:p>
          </p:txBody>
        </p:sp>
        <p:sp>
          <p:nvSpPr>
            <p:cNvPr id="43" name="Rectangle 42">
              <a:extLst>
                <a:ext uri="{FF2B5EF4-FFF2-40B4-BE49-F238E27FC236}">
                  <a16:creationId xmlns:a16="http://schemas.microsoft.com/office/drawing/2014/main" id="{0EE63401-500B-4B5F-9201-B2A98474F32C}"/>
                </a:ext>
              </a:extLst>
            </p:cNvPr>
            <p:cNvSpPr/>
            <p:nvPr/>
          </p:nvSpPr>
          <p:spPr>
            <a:xfrm>
              <a:off x="1280821" y="4997880"/>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NT1</a:t>
              </a:r>
            </a:p>
          </p:txBody>
        </p:sp>
        <p:sp>
          <p:nvSpPr>
            <p:cNvPr id="44" name="Rectangle 43">
              <a:extLst>
                <a:ext uri="{FF2B5EF4-FFF2-40B4-BE49-F238E27FC236}">
                  <a16:creationId xmlns:a16="http://schemas.microsoft.com/office/drawing/2014/main" id="{C350DC74-4579-48AF-A215-40B7F8DE515B}"/>
                </a:ext>
              </a:extLst>
            </p:cNvPr>
            <p:cNvSpPr/>
            <p:nvPr/>
          </p:nvSpPr>
          <p:spPr>
            <a:xfrm>
              <a:off x="1280821" y="5446055"/>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NT2</a:t>
              </a:r>
            </a:p>
          </p:txBody>
        </p:sp>
        <p:sp>
          <p:nvSpPr>
            <p:cNvPr id="45" name="Rectangle 44">
              <a:extLst>
                <a:ext uri="{FF2B5EF4-FFF2-40B4-BE49-F238E27FC236}">
                  <a16:creationId xmlns:a16="http://schemas.microsoft.com/office/drawing/2014/main" id="{8F32ED3A-D0C3-42CE-8F40-2BA33363E7D1}"/>
                </a:ext>
              </a:extLst>
            </p:cNvPr>
            <p:cNvSpPr/>
            <p:nvPr/>
          </p:nvSpPr>
          <p:spPr>
            <a:xfrm>
              <a:off x="4042555" y="5103811"/>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MP2</a:t>
              </a:r>
            </a:p>
          </p:txBody>
        </p:sp>
        <p:sp>
          <p:nvSpPr>
            <p:cNvPr id="46" name="Rectangle 45">
              <a:extLst>
                <a:ext uri="{FF2B5EF4-FFF2-40B4-BE49-F238E27FC236}">
                  <a16:creationId xmlns:a16="http://schemas.microsoft.com/office/drawing/2014/main" id="{3F36D141-9880-4FF3-A92A-DF0215593D50}"/>
                </a:ext>
              </a:extLst>
            </p:cNvPr>
            <p:cNvSpPr/>
            <p:nvPr/>
          </p:nvSpPr>
          <p:spPr>
            <a:xfrm>
              <a:off x="4042555" y="5551986"/>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MP3</a:t>
              </a:r>
            </a:p>
          </p:txBody>
        </p:sp>
        <p:sp>
          <p:nvSpPr>
            <p:cNvPr id="47" name="Rectangle 46">
              <a:extLst>
                <a:ext uri="{FF2B5EF4-FFF2-40B4-BE49-F238E27FC236}">
                  <a16:creationId xmlns:a16="http://schemas.microsoft.com/office/drawing/2014/main" id="{879F7AA8-1ED3-4065-A99B-DBCABE87195E}"/>
                </a:ext>
              </a:extLst>
            </p:cNvPr>
            <p:cNvSpPr/>
            <p:nvPr/>
          </p:nvSpPr>
          <p:spPr>
            <a:xfrm>
              <a:off x="4042555" y="4655636"/>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MP1</a:t>
              </a:r>
            </a:p>
          </p:txBody>
        </p:sp>
        <p:sp>
          <p:nvSpPr>
            <p:cNvPr id="48" name="Rectangle 47">
              <a:extLst>
                <a:ext uri="{FF2B5EF4-FFF2-40B4-BE49-F238E27FC236}">
                  <a16:creationId xmlns:a16="http://schemas.microsoft.com/office/drawing/2014/main" id="{FA8DA7EB-5DA9-4FAA-A782-976DC093AD5F}"/>
                </a:ext>
              </a:extLst>
            </p:cNvPr>
            <p:cNvSpPr/>
            <p:nvPr/>
          </p:nvSpPr>
          <p:spPr>
            <a:xfrm>
              <a:off x="4042555" y="6000161"/>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MP4</a:t>
              </a:r>
            </a:p>
          </p:txBody>
        </p:sp>
        <p:grpSp>
          <p:nvGrpSpPr>
            <p:cNvPr id="49" name="Group 48">
              <a:extLst>
                <a:ext uri="{FF2B5EF4-FFF2-40B4-BE49-F238E27FC236}">
                  <a16:creationId xmlns:a16="http://schemas.microsoft.com/office/drawing/2014/main" id="{DD01AC9D-294B-491C-9E06-2427822E5EC5}"/>
                </a:ext>
              </a:extLst>
            </p:cNvPr>
            <p:cNvGrpSpPr/>
            <p:nvPr/>
          </p:nvGrpSpPr>
          <p:grpSpPr>
            <a:xfrm>
              <a:off x="2087491" y="4997889"/>
              <a:ext cx="434421" cy="371984"/>
              <a:chOff x="3845931" y="7577055"/>
              <a:chExt cx="360278" cy="308497"/>
            </a:xfrm>
          </p:grpSpPr>
          <p:grpSp>
            <p:nvGrpSpPr>
              <p:cNvPr id="50" name="Group 49">
                <a:extLst>
                  <a:ext uri="{FF2B5EF4-FFF2-40B4-BE49-F238E27FC236}">
                    <a16:creationId xmlns:a16="http://schemas.microsoft.com/office/drawing/2014/main" id="{250B6AA3-CBBA-4574-887B-E911FAEA3FCF}"/>
                  </a:ext>
                </a:extLst>
              </p:cNvPr>
              <p:cNvGrpSpPr/>
              <p:nvPr/>
            </p:nvGrpSpPr>
            <p:grpSpPr>
              <a:xfrm>
                <a:off x="3845931" y="7577055"/>
                <a:ext cx="337412" cy="304135"/>
                <a:chOff x="3808553" y="3902746"/>
                <a:chExt cx="279289" cy="220033"/>
              </a:xfrm>
            </p:grpSpPr>
            <p:sp>
              <p:nvSpPr>
                <p:cNvPr id="61" name="Rectangle 60">
                  <a:extLst>
                    <a:ext uri="{FF2B5EF4-FFF2-40B4-BE49-F238E27FC236}">
                      <a16:creationId xmlns:a16="http://schemas.microsoft.com/office/drawing/2014/main" id="{BE3EAEBC-F30B-4C5C-BEFB-D5D62BF56414}"/>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119CDA05-133A-4FB3-93EA-8DA714D65978}"/>
                    </a:ext>
                  </a:extLst>
                </p:cNvPr>
                <p:cNvGrpSpPr/>
                <p:nvPr/>
              </p:nvGrpSpPr>
              <p:grpSpPr>
                <a:xfrm rot="16200000">
                  <a:off x="3838181" y="3873118"/>
                  <a:ext cx="220033" cy="279289"/>
                  <a:chOff x="6985086" y="1974821"/>
                  <a:chExt cx="697236" cy="1357882"/>
                </a:xfrm>
              </p:grpSpPr>
              <p:cxnSp>
                <p:nvCxnSpPr>
                  <p:cNvPr id="63" name="Straight Connector 62">
                    <a:extLst>
                      <a:ext uri="{FF2B5EF4-FFF2-40B4-BE49-F238E27FC236}">
                        <a16:creationId xmlns:a16="http://schemas.microsoft.com/office/drawing/2014/main" id="{EA3EE0AD-634B-45A1-80B0-6ACE704EB2B9}"/>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763D30EC-8EFD-4F80-A61D-FE18146F0493}"/>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51" name="TextBox 50">
                <a:extLst>
                  <a:ext uri="{FF2B5EF4-FFF2-40B4-BE49-F238E27FC236}">
                    <a16:creationId xmlns:a16="http://schemas.microsoft.com/office/drawing/2014/main" id="{25EEFC05-21EE-4109-8688-38732C9ED6EE}"/>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65" name="Group 64">
              <a:extLst>
                <a:ext uri="{FF2B5EF4-FFF2-40B4-BE49-F238E27FC236}">
                  <a16:creationId xmlns:a16="http://schemas.microsoft.com/office/drawing/2014/main" id="{0268D203-3683-4C96-98D6-1655C534D72A}"/>
                </a:ext>
              </a:extLst>
            </p:cNvPr>
            <p:cNvGrpSpPr/>
            <p:nvPr/>
          </p:nvGrpSpPr>
          <p:grpSpPr>
            <a:xfrm>
              <a:off x="2087491" y="5446055"/>
              <a:ext cx="434421" cy="371984"/>
              <a:chOff x="3845931" y="7577055"/>
              <a:chExt cx="360278" cy="308497"/>
            </a:xfrm>
          </p:grpSpPr>
          <p:grpSp>
            <p:nvGrpSpPr>
              <p:cNvPr id="66" name="Group 65">
                <a:extLst>
                  <a:ext uri="{FF2B5EF4-FFF2-40B4-BE49-F238E27FC236}">
                    <a16:creationId xmlns:a16="http://schemas.microsoft.com/office/drawing/2014/main" id="{C7F7D3EB-801A-4260-AEFB-43CE4C560821}"/>
                  </a:ext>
                </a:extLst>
              </p:cNvPr>
              <p:cNvGrpSpPr/>
              <p:nvPr/>
            </p:nvGrpSpPr>
            <p:grpSpPr>
              <a:xfrm>
                <a:off x="3845931" y="7577055"/>
                <a:ext cx="337412" cy="304135"/>
                <a:chOff x="3808553" y="3902746"/>
                <a:chExt cx="279289" cy="220033"/>
              </a:xfrm>
            </p:grpSpPr>
            <p:sp>
              <p:nvSpPr>
                <p:cNvPr id="68" name="Rectangle 67">
                  <a:extLst>
                    <a:ext uri="{FF2B5EF4-FFF2-40B4-BE49-F238E27FC236}">
                      <a16:creationId xmlns:a16="http://schemas.microsoft.com/office/drawing/2014/main" id="{3BE130EA-7095-433B-89AE-AD2B04348A5F}"/>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F03DEE0C-ACFB-4CAD-B2F4-C027C3176203}"/>
                    </a:ext>
                  </a:extLst>
                </p:cNvPr>
                <p:cNvGrpSpPr/>
                <p:nvPr/>
              </p:nvGrpSpPr>
              <p:grpSpPr>
                <a:xfrm rot="16200000">
                  <a:off x="3838181" y="3873118"/>
                  <a:ext cx="220033" cy="279289"/>
                  <a:chOff x="6985086" y="1974821"/>
                  <a:chExt cx="697236" cy="1357882"/>
                </a:xfrm>
              </p:grpSpPr>
              <p:cxnSp>
                <p:nvCxnSpPr>
                  <p:cNvPr id="70" name="Straight Connector 69">
                    <a:extLst>
                      <a:ext uri="{FF2B5EF4-FFF2-40B4-BE49-F238E27FC236}">
                        <a16:creationId xmlns:a16="http://schemas.microsoft.com/office/drawing/2014/main" id="{F746BA33-41F9-4C04-9FE4-7C22761EE1AA}"/>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3C1FB8C2-7111-479E-A320-66792F91736E}"/>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67" name="TextBox 66">
                <a:extLst>
                  <a:ext uri="{FF2B5EF4-FFF2-40B4-BE49-F238E27FC236}">
                    <a16:creationId xmlns:a16="http://schemas.microsoft.com/office/drawing/2014/main" id="{BFB22430-AC39-467C-B255-2F4D6BDBBF95}"/>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72" name="Group 71">
              <a:extLst>
                <a:ext uri="{FF2B5EF4-FFF2-40B4-BE49-F238E27FC236}">
                  <a16:creationId xmlns:a16="http://schemas.microsoft.com/office/drawing/2014/main" id="{5EB23346-BC4E-4F7F-A5CE-68F8F130BF75}"/>
                </a:ext>
              </a:extLst>
            </p:cNvPr>
            <p:cNvGrpSpPr/>
            <p:nvPr/>
          </p:nvGrpSpPr>
          <p:grpSpPr>
            <a:xfrm>
              <a:off x="3543741" y="4657419"/>
              <a:ext cx="434421" cy="371984"/>
              <a:chOff x="3845931" y="7577055"/>
              <a:chExt cx="360278" cy="308497"/>
            </a:xfrm>
          </p:grpSpPr>
          <p:grpSp>
            <p:nvGrpSpPr>
              <p:cNvPr id="73" name="Group 72">
                <a:extLst>
                  <a:ext uri="{FF2B5EF4-FFF2-40B4-BE49-F238E27FC236}">
                    <a16:creationId xmlns:a16="http://schemas.microsoft.com/office/drawing/2014/main" id="{0465D41E-7AD6-4629-8B32-328F99D58033}"/>
                  </a:ext>
                </a:extLst>
              </p:cNvPr>
              <p:cNvGrpSpPr/>
              <p:nvPr/>
            </p:nvGrpSpPr>
            <p:grpSpPr>
              <a:xfrm>
                <a:off x="3845931" y="7577055"/>
                <a:ext cx="337412" cy="304135"/>
                <a:chOff x="3808553" y="3902746"/>
                <a:chExt cx="279289" cy="220033"/>
              </a:xfrm>
            </p:grpSpPr>
            <p:sp>
              <p:nvSpPr>
                <p:cNvPr id="75" name="Rectangle 74">
                  <a:extLst>
                    <a:ext uri="{FF2B5EF4-FFF2-40B4-BE49-F238E27FC236}">
                      <a16:creationId xmlns:a16="http://schemas.microsoft.com/office/drawing/2014/main" id="{A543FE51-B417-4A07-A58F-0ED96078B455}"/>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0D8F4AF0-6E6E-407F-8962-7B8369B4FA64}"/>
                    </a:ext>
                  </a:extLst>
                </p:cNvPr>
                <p:cNvGrpSpPr/>
                <p:nvPr/>
              </p:nvGrpSpPr>
              <p:grpSpPr>
                <a:xfrm rot="16200000">
                  <a:off x="3838181" y="3873118"/>
                  <a:ext cx="220033" cy="279289"/>
                  <a:chOff x="6985086" y="1974821"/>
                  <a:chExt cx="697236" cy="1357882"/>
                </a:xfrm>
              </p:grpSpPr>
              <p:cxnSp>
                <p:nvCxnSpPr>
                  <p:cNvPr id="77" name="Straight Connector 76">
                    <a:extLst>
                      <a:ext uri="{FF2B5EF4-FFF2-40B4-BE49-F238E27FC236}">
                        <a16:creationId xmlns:a16="http://schemas.microsoft.com/office/drawing/2014/main" id="{C6484682-5CFF-40D0-AD97-81D8711DC517}"/>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Straight Connector 77">
                    <a:extLst>
                      <a:ext uri="{FF2B5EF4-FFF2-40B4-BE49-F238E27FC236}">
                        <a16:creationId xmlns:a16="http://schemas.microsoft.com/office/drawing/2014/main" id="{97C49CD4-5C2A-4F1A-9789-3DD0658C4AB0}"/>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4" name="TextBox 73">
                <a:extLst>
                  <a:ext uri="{FF2B5EF4-FFF2-40B4-BE49-F238E27FC236}">
                    <a16:creationId xmlns:a16="http://schemas.microsoft.com/office/drawing/2014/main" id="{7DD75CD8-462D-476C-B408-42BA97A0F273}"/>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79" name="Group 78">
              <a:extLst>
                <a:ext uri="{FF2B5EF4-FFF2-40B4-BE49-F238E27FC236}">
                  <a16:creationId xmlns:a16="http://schemas.microsoft.com/office/drawing/2014/main" id="{8A897628-AE33-419F-8E54-F78825925753}"/>
                </a:ext>
              </a:extLst>
            </p:cNvPr>
            <p:cNvGrpSpPr/>
            <p:nvPr/>
          </p:nvGrpSpPr>
          <p:grpSpPr>
            <a:xfrm>
              <a:off x="3543741" y="5105594"/>
              <a:ext cx="434421" cy="371984"/>
              <a:chOff x="3845931" y="7577055"/>
              <a:chExt cx="360278" cy="308497"/>
            </a:xfrm>
          </p:grpSpPr>
          <p:grpSp>
            <p:nvGrpSpPr>
              <p:cNvPr id="80" name="Group 79">
                <a:extLst>
                  <a:ext uri="{FF2B5EF4-FFF2-40B4-BE49-F238E27FC236}">
                    <a16:creationId xmlns:a16="http://schemas.microsoft.com/office/drawing/2014/main" id="{B2B54107-146D-4ECD-BA01-FFE90B393F21}"/>
                  </a:ext>
                </a:extLst>
              </p:cNvPr>
              <p:cNvGrpSpPr/>
              <p:nvPr/>
            </p:nvGrpSpPr>
            <p:grpSpPr>
              <a:xfrm>
                <a:off x="3845931" y="7577055"/>
                <a:ext cx="337412" cy="304135"/>
                <a:chOff x="3808553" y="3902746"/>
                <a:chExt cx="279289" cy="220033"/>
              </a:xfrm>
            </p:grpSpPr>
            <p:sp>
              <p:nvSpPr>
                <p:cNvPr id="82" name="Rectangle 81">
                  <a:extLst>
                    <a:ext uri="{FF2B5EF4-FFF2-40B4-BE49-F238E27FC236}">
                      <a16:creationId xmlns:a16="http://schemas.microsoft.com/office/drawing/2014/main" id="{A7FB3950-731F-46A6-9B09-06DDB0D99C43}"/>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D81D732B-9FA4-4338-9F9A-15CD31757E2E}"/>
                    </a:ext>
                  </a:extLst>
                </p:cNvPr>
                <p:cNvGrpSpPr/>
                <p:nvPr/>
              </p:nvGrpSpPr>
              <p:grpSpPr>
                <a:xfrm rot="16200000">
                  <a:off x="3838181" y="3873118"/>
                  <a:ext cx="220033" cy="279289"/>
                  <a:chOff x="6985086" y="1974821"/>
                  <a:chExt cx="697236" cy="1357882"/>
                </a:xfrm>
              </p:grpSpPr>
              <p:cxnSp>
                <p:nvCxnSpPr>
                  <p:cNvPr id="84" name="Straight Connector 83">
                    <a:extLst>
                      <a:ext uri="{FF2B5EF4-FFF2-40B4-BE49-F238E27FC236}">
                        <a16:creationId xmlns:a16="http://schemas.microsoft.com/office/drawing/2014/main" id="{C505776B-C010-4B95-8DF6-A6749BC7863E}"/>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5" name="Straight Connector 84">
                    <a:extLst>
                      <a:ext uri="{FF2B5EF4-FFF2-40B4-BE49-F238E27FC236}">
                        <a16:creationId xmlns:a16="http://schemas.microsoft.com/office/drawing/2014/main" id="{3041D457-6E9E-43A3-A03D-B88EC5991A09}"/>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81" name="TextBox 80">
                <a:extLst>
                  <a:ext uri="{FF2B5EF4-FFF2-40B4-BE49-F238E27FC236}">
                    <a16:creationId xmlns:a16="http://schemas.microsoft.com/office/drawing/2014/main" id="{6F3227D5-3A29-4C8B-86DE-E432198545B2}"/>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86" name="Group 85">
              <a:extLst>
                <a:ext uri="{FF2B5EF4-FFF2-40B4-BE49-F238E27FC236}">
                  <a16:creationId xmlns:a16="http://schemas.microsoft.com/office/drawing/2014/main" id="{66A12BB7-43F4-49A3-A73A-76261DD9EFB5}"/>
                </a:ext>
              </a:extLst>
            </p:cNvPr>
            <p:cNvGrpSpPr/>
            <p:nvPr/>
          </p:nvGrpSpPr>
          <p:grpSpPr>
            <a:xfrm>
              <a:off x="3543741" y="5551986"/>
              <a:ext cx="434421" cy="371984"/>
              <a:chOff x="3845931" y="7577055"/>
              <a:chExt cx="360278" cy="308497"/>
            </a:xfrm>
          </p:grpSpPr>
          <p:grpSp>
            <p:nvGrpSpPr>
              <p:cNvPr id="87" name="Group 86">
                <a:extLst>
                  <a:ext uri="{FF2B5EF4-FFF2-40B4-BE49-F238E27FC236}">
                    <a16:creationId xmlns:a16="http://schemas.microsoft.com/office/drawing/2014/main" id="{E2DA7BAE-5E8B-4226-A1A2-A3AFB5A96661}"/>
                  </a:ext>
                </a:extLst>
              </p:cNvPr>
              <p:cNvGrpSpPr/>
              <p:nvPr/>
            </p:nvGrpSpPr>
            <p:grpSpPr>
              <a:xfrm>
                <a:off x="3845931" y="7577055"/>
                <a:ext cx="337412" cy="304135"/>
                <a:chOff x="3808553" y="3902746"/>
                <a:chExt cx="279289" cy="220033"/>
              </a:xfrm>
            </p:grpSpPr>
            <p:sp>
              <p:nvSpPr>
                <p:cNvPr id="89" name="Rectangle 88">
                  <a:extLst>
                    <a:ext uri="{FF2B5EF4-FFF2-40B4-BE49-F238E27FC236}">
                      <a16:creationId xmlns:a16="http://schemas.microsoft.com/office/drawing/2014/main" id="{C11EAC06-1097-464B-8854-367231AAFDF7}"/>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CC1AE8FA-CEEA-448A-A53C-01260723F2C2}"/>
                    </a:ext>
                  </a:extLst>
                </p:cNvPr>
                <p:cNvGrpSpPr/>
                <p:nvPr/>
              </p:nvGrpSpPr>
              <p:grpSpPr>
                <a:xfrm rot="16200000">
                  <a:off x="3838181" y="3873118"/>
                  <a:ext cx="220033" cy="279289"/>
                  <a:chOff x="6985086" y="1974821"/>
                  <a:chExt cx="697236" cy="1357882"/>
                </a:xfrm>
              </p:grpSpPr>
              <p:cxnSp>
                <p:nvCxnSpPr>
                  <p:cNvPr id="91" name="Straight Connector 90">
                    <a:extLst>
                      <a:ext uri="{FF2B5EF4-FFF2-40B4-BE49-F238E27FC236}">
                        <a16:creationId xmlns:a16="http://schemas.microsoft.com/office/drawing/2014/main" id="{FE46E994-CEC4-4B7A-80BF-E8F73AD1ABE7}"/>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a:extLst>
                      <a:ext uri="{FF2B5EF4-FFF2-40B4-BE49-F238E27FC236}">
                        <a16:creationId xmlns:a16="http://schemas.microsoft.com/office/drawing/2014/main" id="{D6AED643-70BD-41F6-AFEF-5AD8FE10FFCB}"/>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88" name="TextBox 87">
                <a:extLst>
                  <a:ext uri="{FF2B5EF4-FFF2-40B4-BE49-F238E27FC236}">
                    <a16:creationId xmlns:a16="http://schemas.microsoft.com/office/drawing/2014/main" id="{D0D8A0A8-7487-4DDD-9D87-8DC83D4ECE99}"/>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93" name="Group 92">
              <a:extLst>
                <a:ext uri="{FF2B5EF4-FFF2-40B4-BE49-F238E27FC236}">
                  <a16:creationId xmlns:a16="http://schemas.microsoft.com/office/drawing/2014/main" id="{73584784-8306-4C69-99D9-A7F4422C972E}"/>
                </a:ext>
              </a:extLst>
            </p:cNvPr>
            <p:cNvGrpSpPr/>
            <p:nvPr/>
          </p:nvGrpSpPr>
          <p:grpSpPr>
            <a:xfrm>
              <a:off x="3543741" y="6001944"/>
              <a:ext cx="434421" cy="371984"/>
              <a:chOff x="3845931" y="7577055"/>
              <a:chExt cx="360278" cy="308497"/>
            </a:xfrm>
          </p:grpSpPr>
          <p:grpSp>
            <p:nvGrpSpPr>
              <p:cNvPr id="94" name="Group 93">
                <a:extLst>
                  <a:ext uri="{FF2B5EF4-FFF2-40B4-BE49-F238E27FC236}">
                    <a16:creationId xmlns:a16="http://schemas.microsoft.com/office/drawing/2014/main" id="{D0CEDD41-57D1-4BF5-BF3F-84BA45AC111F}"/>
                  </a:ext>
                </a:extLst>
              </p:cNvPr>
              <p:cNvGrpSpPr/>
              <p:nvPr/>
            </p:nvGrpSpPr>
            <p:grpSpPr>
              <a:xfrm>
                <a:off x="3845931" y="7577055"/>
                <a:ext cx="337412" cy="304135"/>
                <a:chOff x="3808553" y="3902746"/>
                <a:chExt cx="279289" cy="220033"/>
              </a:xfrm>
            </p:grpSpPr>
            <p:sp>
              <p:nvSpPr>
                <p:cNvPr id="96" name="Rectangle 95">
                  <a:extLst>
                    <a:ext uri="{FF2B5EF4-FFF2-40B4-BE49-F238E27FC236}">
                      <a16:creationId xmlns:a16="http://schemas.microsoft.com/office/drawing/2014/main" id="{EF02F05B-0308-4D1B-8974-EA62FFC1D0F6}"/>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62D4C0B0-3700-4047-A8F2-16B35394D110}"/>
                    </a:ext>
                  </a:extLst>
                </p:cNvPr>
                <p:cNvGrpSpPr/>
                <p:nvPr/>
              </p:nvGrpSpPr>
              <p:grpSpPr>
                <a:xfrm rot="16200000">
                  <a:off x="3838181" y="3873118"/>
                  <a:ext cx="220033" cy="279289"/>
                  <a:chOff x="6985086" y="1974821"/>
                  <a:chExt cx="697236" cy="1357882"/>
                </a:xfrm>
              </p:grpSpPr>
              <p:cxnSp>
                <p:nvCxnSpPr>
                  <p:cNvPr id="98" name="Straight Connector 97">
                    <a:extLst>
                      <a:ext uri="{FF2B5EF4-FFF2-40B4-BE49-F238E27FC236}">
                        <a16:creationId xmlns:a16="http://schemas.microsoft.com/office/drawing/2014/main" id="{D60086F1-557B-4AE1-8DED-F0E6FE067B92}"/>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a:extLst>
                      <a:ext uri="{FF2B5EF4-FFF2-40B4-BE49-F238E27FC236}">
                        <a16:creationId xmlns:a16="http://schemas.microsoft.com/office/drawing/2014/main" id="{F68AB53C-9458-47D9-82F4-564C05095CBB}"/>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95" name="TextBox 94">
                <a:extLst>
                  <a:ext uri="{FF2B5EF4-FFF2-40B4-BE49-F238E27FC236}">
                    <a16:creationId xmlns:a16="http://schemas.microsoft.com/office/drawing/2014/main" id="{BD77E40C-D676-43BF-A453-9EE11CAD4BA0}"/>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sp>
          <p:nvSpPr>
            <p:cNvPr id="100" name="Rectangle: Rounded Corners 99">
              <a:extLst>
                <a:ext uri="{FF2B5EF4-FFF2-40B4-BE49-F238E27FC236}">
                  <a16:creationId xmlns:a16="http://schemas.microsoft.com/office/drawing/2014/main" id="{75FE9071-33EE-4FA5-BAE6-12C813C745BC}"/>
                </a:ext>
              </a:extLst>
            </p:cNvPr>
            <p:cNvSpPr/>
            <p:nvPr/>
          </p:nvSpPr>
          <p:spPr>
            <a:xfrm>
              <a:off x="2554662" y="4655636"/>
              <a:ext cx="924686" cy="1713032"/>
            </a:xfrm>
            <a:prstGeom prst="roundRect">
              <a:avLst>
                <a:gd name="adj" fmla="val 28974"/>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NT</a:t>
              </a:r>
              <a:br>
                <a:rPr lang="en-US" sz="2000" b="1" dirty="0">
                  <a:solidFill>
                    <a:schemeClr val="tx1"/>
                  </a:solidFill>
                </a:rPr>
              </a:br>
              <a:r>
                <a:rPr lang="en-US" sz="2000" b="1" dirty="0">
                  <a:solidFill>
                    <a:schemeClr val="tx1"/>
                  </a:solidFill>
                </a:rPr>
                <a:t>to</a:t>
              </a:r>
              <a:br>
                <a:rPr lang="en-US" sz="2000" b="1" dirty="0">
                  <a:solidFill>
                    <a:schemeClr val="tx1"/>
                  </a:solidFill>
                </a:rPr>
              </a:br>
              <a:r>
                <a:rPr lang="en-US" sz="2000" b="1" dirty="0">
                  <a:solidFill>
                    <a:schemeClr val="tx1"/>
                  </a:solidFill>
                </a:rPr>
                <a:t>MP</a:t>
              </a:r>
            </a:p>
          </p:txBody>
        </p:sp>
      </p:grpSp>
    </p:spTree>
    <p:extLst>
      <p:ext uri="{BB962C8B-B14F-4D97-AF65-F5344CB8AC3E}">
        <p14:creationId xmlns:p14="http://schemas.microsoft.com/office/powerpoint/2010/main" val="334450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9EAAF5-6208-4F54-8F3E-8741255B48A6}"/>
              </a:ext>
            </a:extLst>
          </p:cNvPr>
          <p:cNvSpPr>
            <a:spLocks noGrp="1"/>
          </p:cNvSpPr>
          <p:nvPr>
            <p:ph type="sldNum" sz="quarter" idx="12"/>
          </p:nvPr>
        </p:nvSpPr>
        <p:spPr/>
        <p:txBody>
          <a:bodyPr/>
          <a:lstStyle/>
          <a:p>
            <a:fld id="{48F63A3B-78C7-47BE-AE5E-E10140E04643}" type="slidenum">
              <a:rPr lang="en-US" smtClean="0"/>
              <a:pPr/>
              <a:t>28</a:t>
            </a:fld>
            <a:endParaRPr lang="en-US" dirty="0"/>
          </a:p>
        </p:txBody>
      </p:sp>
      <p:sp>
        <p:nvSpPr>
          <p:cNvPr id="4" name="Title 3">
            <a:extLst>
              <a:ext uri="{FF2B5EF4-FFF2-40B4-BE49-F238E27FC236}">
                <a16:creationId xmlns:a16="http://schemas.microsoft.com/office/drawing/2014/main" id="{BDA6B46A-8D03-481F-9FD2-748C383B6E3D}"/>
              </a:ext>
            </a:extLst>
          </p:cNvPr>
          <p:cNvSpPr>
            <a:spLocks noGrp="1"/>
          </p:cNvSpPr>
          <p:nvPr>
            <p:ph type="title"/>
          </p:nvPr>
        </p:nvSpPr>
        <p:spPr/>
        <p:txBody>
          <a:bodyPr>
            <a:normAutofit fontScale="90000"/>
          </a:bodyPr>
          <a:lstStyle/>
          <a:p>
            <a:r>
              <a:rPr lang="en-US" sz="4400" dirty="0" err="1"/>
              <a:t>FlowGNN</a:t>
            </a:r>
            <a:r>
              <a:rPr lang="en-US" sz="4400" dirty="0"/>
              <a:t> pipeline with </a:t>
            </a:r>
            <a:r>
              <a:rPr lang="en-US" altLang="zh-CN" sz="4400" dirty="0"/>
              <a:t>node/edge parallelism</a:t>
            </a:r>
            <a:endParaRPr lang="en-US" dirty="0"/>
          </a:p>
        </p:txBody>
      </p:sp>
      <p:grpSp>
        <p:nvGrpSpPr>
          <p:cNvPr id="2" name="Group 1">
            <a:extLst>
              <a:ext uri="{FF2B5EF4-FFF2-40B4-BE49-F238E27FC236}">
                <a16:creationId xmlns:a16="http://schemas.microsoft.com/office/drawing/2014/main" id="{C6BFD5A1-6040-49D1-B731-55465D380966}"/>
              </a:ext>
            </a:extLst>
          </p:cNvPr>
          <p:cNvGrpSpPr/>
          <p:nvPr/>
        </p:nvGrpSpPr>
        <p:grpSpPr>
          <a:xfrm>
            <a:off x="487799" y="1740566"/>
            <a:ext cx="4822755" cy="2211259"/>
            <a:chOff x="487799" y="1740566"/>
            <a:chExt cx="5090055" cy="2600566"/>
          </a:xfrm>
        </p:grpSpPr>
        <p:sp>
          <p:nvSpPr>
            <p:cNvPr id="52" name="TextBox 51">
              <a:extLst>
                <a:ext uri="{FF2B5EF4-FFF2-40B4-BE49-F238E27FC236}">
                  <a16:creationId xmlns:a16="http://schemas.microsoft.com/office/drawing/2014/main" id="{C155D8DA-8B6D-42C8-BB1C-5843CAC7D7F0}"/>
                </a:ext>
              </a:extLst>
            </p:cNvPr>
            <p:cNvSpPr txBox="1"/>
            <p:nvPr/>
          </p:nvSpPr>
          <p:spPr>
            <a:xfrm>
              <a:off x="487799" y="1740566"/>
              <a:ext cx="5090055" cy="690638"/>
            </a:xfrm>
            <a:prstGeom prst="rect">
              <a:avLst/>
            </a:prstGeom>
            <a:noFill/>
          </p:spPr>
          <p:txBody>
            <a:bodyPr wrap="square" rIns="0" rtlCol="0">
              <a:spAutoFit/>
            </a:bodyPr>
            <a:lstStyle/>
            <a:p>
              <a:pPr>
                <a:lnSpc>
                  <a:spcPct val="80000"/>
                </a:lnSpc>
              </a:pPr>
              <a:r>
                <a:rPr lang="en-US" sz="2400" b="1" i="1" dirty="0">
                  <a:solidFill>
                    <a:schemeClr val="accent2">
                      <a:lumMod val="75000"/>
                    </a:schemeClr>
                  </a:solidFill>
                </a:rPr>
                <a:t>Challenge</a:t>
              </a:r>
              <a:r>
                <a:rPr lang="en-US" sz="2400" i="1" dirty="0">
                  <a:solidFill>
                    <a:schemeClr val="accent2">
                      <a:lumMod val="75000"/>
                    </a:schemeClr>
                  </a:solidFill>
                </a:rPr>
                <a:t>: how to </a:t>
              </a:r>
              <a:r>
                <a:rPr lang="en-US" sz="2400" b="1" i="1" dirty="0">
                  <a:solidFill>
                    <a:schemeClr val="accent2">
                      <a:lumMod val="75000"/>
                    </a:schemeClr>
                  </a:solidFill>
                </a:rPr>
                <a:t>stream nodes from multi-NT to multi-MP?</a:t>
              </a:r>
            </a:p>
          </p:txBody>
        </p:sp>
        <p:grpSp>
          <p:nvGrpSpPr>
            <p:cNvPr id="53" name="Group 52">
              <a:extLst>
                <a:ext uri="{FF2B5EF4-FFF2-40B4-BE49-F238E27FC236}">
                  <a16:creationId xmlns:a16="http://schemas.microsoft.com/office/drawing/2014/main" id="{10131007-5DCF-49B6-B202-EECF4F0D0B6B}"/>
                </a:ext>
              </a:extLst>
            </p:cNvPr>
            <p:cNvGrpSpPr/>
            <p:nvPr/>
          </p:nvGrpSpPr>
          <p:grpSpPr>
            <a:xfrm>
              <a:off x="1280821" y="2564879"/>
              <a:ext cx="3504011" cy="1776253"/>
              <a:chOff x="7293685" y="4460828"/>
              <a:chExt cx="3504011" cy="1776253"/>
            </a:xfrm>
          </p:grpSpPr>
          <p:sp>
            <p:nvSpPr>
              <p:cNvPr id="54" name="Rectangle 53">
                <a:extLst>
                  <a:ext uri="{FF2B5EF4-FFF2-40B4-BE49-F238E27FC236}">
                    <a16:creationId xmlns:a16="http://schemas.microsoft.com/office/drawing/2014/main" id="{C180AC8B-BBAE-4D95-8739-D90E0AE97265}"/>
                  </a:ext>
                </a:extLst>
              </p:cNvPr>
              <p:cNvSpPr/>
              <p:nvPr/>
            </p:nvSpPr>
            <p:spPr>
              <a:xfrm>
                <a:off x="7293685" y="4861033"/>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NT1</a:t>
                </a:r>
              </a:p>
            </p:txBody>
          </p:sp>
          <p:sp>
            <p:nvSpPr>
              <p:cNvPr id="55" name="Rectangle 54">
                <a:extLst>
                  <a:ext uri="{FF2B5EF4-FFF2-40B4-BE49-F238E27FC236}">
                    <a16:creationId xmlns:a16="http://schemas.microsoft.com/office/drawing/2014/main" id="{D4287645-3DEC-4714-B1C3-E3C6490C197F}"/>
                  </a:ext>
                </a:extLst>
              </p:cNvPr>
              <p:cNvSpPr/>
              <p:nvPr/>
            </p:nvSpPr>
            <p:spPr>
              <a:xfrm>
                <a:off x="7293685" y="5309208"/>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NT2</a:t>
                </a:r>
              </a:p>
            </p:txBody>
          </p:sp>
          <p:sp>
            <p:nvSpPr>
              <p:cNvPr id="56" name="Rectangle 55">
                <a:extLst>
                  <a:ext uri="{FF2B5EF4-FFF2-40B4-BE49-F238E27FC236}">
                    <a16:creationId xmlns:a16="http://schemas.microsoft.com/office/drawing/2014/main" id="{172E87D0-B290-4599-AC16-AD101460F108}"/>
                  </a:ext>
                </a:extLst>
              </p:cNvPr>
              <p:cNvSpPr/>
              <p:nvPr/>
            </p:nvSpPr>
            <p:spPr>
              <a:xfrm>
                <a:off x="10055419" y="4966964"/>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MP2</a:t>
                </a:r>
              </a:p>
            </p:txBody>
          </p:sp>
          <p:sp>
            <p:nvSpPr>
              <p:cNvPr id="57" name="Rectangle 56">
                <a:extLst>
                  <a:ext uri="{FF2B5EF4-FFF2-40B4-BE49-F238E27FC236}">
                    <a16:creationId xmlns:a16="http://schemas.microsoft.com/office/drawing/2014/main" id="{304AD631-395B-4D94-B251-05268AA701A2}"/>
                  </a:ext>
                </a:extLst>
              </p:cNvPr>
              <p:cNvSpPr/>
              <p:nvPr/>
            </p:nvSpPr>
            <p:spPr>
              <a:xfrm>
                <a:off x="10055419" y="5415139"/>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MP3</a:t>
                </a:r>
              </a:p>
            </p:txBody>
          </p:sp>
          <p:sp>
            <p:nvSpPr>
              <p:cNvPr id="58" name="Rectangle 57">
                <a:extLst>
                  <a:ext uri="{FF2B5EF4-FFF2-40B4-BE49-F238E27FC236}">
                    <a16:creationId xmlns:a16="http://schemas.microsoft.com/office/drawing/2014/main" id="{AD011D39-9721-4A85-ADAF-7DCD642A066B}"/>
                  </a:ext>
                </a:extLst>
              </p:cNvPr>
              <p:cNvSpPr/>
              <p:nvPr/>
            </p:nvSpPr>
            <p:spPr>
              <a:xfrm>
                <a:off x="10055419" y="4518789"/>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MP1</a:t>
                </a:r>
              </a:p>
            </p:txBody>
          </p:sp>
          <p:sp>
            <p:nvSpPr>
              <p:cNvPr id="59" name="Rectangle 58">
                <a:extLst>
                  <a:ext uri="{FF2B5EF4-FFF2-40B4-BE49-F238E27FC236}">
                    <a16:creationId xmlns:a16="http://schemas.microsoft.com/office/drawing/2014/main" id="{0339B975-D79C-46EC-97CA-AABC7F30F9BC}"/>
                  </a:ext>
                </a:extLst>
              </p:cNvPr>
              <p:cNvSpPr/>
              <p:nvPr/>
            </p:nvSpPr>
            <p:spPr>
              <a:xfrm>
                <a:off x="10055419" y="5863314"/>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MP4</a:t>
                </a:r>
              </a:p>
            </p:txBody>
          </p:sp>
          <p:sp>
            <p:nvSpPr>
              <p:cNvPr id="60" name="Cloud 59">
                <a:extLst>
                  <a:ext uri="{FF2B5EF4-FFF2-40B4-BE49-F238E27FC236}">
                    <a16:creationId xmlns:a16="http://schemas.microsoft.com/office/drawing/2014/main" id="{7BE10BE3-E9C0-45DE-8085-28B21695FEFB}"/>
                  </a:ext>
                </a:extLst>
              </p:cNvPr>
              <p:cNvSpPr/>
              <p:nvPr/>
            </p:nvSpPr>
            <p:spPr>
              <a:xfrm>
                <a:off x="7785556" y="4460828"/>
                <a:ext cx="2520269" cy="175764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2C7F086A-B2B5-4F8B-B56B-FB68767CCFEF}"/>
              </a:ext>
            </a:extLst>
          </p:cNvPr>
          <p:cNvGrpSpPr/>
          <p:nvPr/>
        </p:nvGrpSpPr>
        <p:grpSpPr>
          <a:xfrm>
            <a:off x="487799" y="4215679"/>
            <a:ext cx="4822755" cy="2051093"/>
            <a:chOff x="487799" y="3706333"/>
            <a:chExt cx="5090055" cy="2667595"/>
          </a:xfrm>
        </p:grpSpPr>
        <p:sp>
          <p:nvSpPr>
            <p:cNvPr id="35" name="TextBox 34">
              <a:extLst>
                <a:ext uri="{FF2B5EF4-FFF2-40B4-BE49-F238E27FC236}">
                  <a16:creationId xmlns:a16="http://schemas.microsoft.com/office/drawing/2014/main" id="{0C1A6644-65E0-4CAE-A49B-A1F8F0C9CC08}"/>
                </a:ext>
              </a:extLst>
            </p:cNvPr>
            <p:cNvSpPr txBox="1"/>
            <p:nvPr/>
          </p:nvSpPr>
          <p:spPr>
            <a:xfrm>
              <a:off x="487799" y="3706333"/>
              <a:ext cx="5090055" cy="898225"/>
            </a:xfrm>
            <a:prstGeom prst="rect">
              <a:avLst/>
            </a:prstGeom>
            <a:noFill/>
          </p:spPr>
          <p:txBody>
            <a:bodyPr wrap="square" rIns="0" rtlCol="0">
              <a:spAutoFit/>
            </a:bodyPr>
            <a:lstStyle/>
            <a:p>
              <a:pPr>
                <a:lnSpc>
                  <a:spcPct val="80000"/>
                </a:lnSpc>
              </a:pPr>
              <a:r>
                <a:rPr lang="en-US" sz="2400" b="1" i="1" dirty="0">
                  <a:solidFill>
                    <a:schemeClr val="accent6">
                      <a:lumMod val="75000"/>
                    </a:schemeClr>
                  </a:solidFill>
                </a:rPr>
                <a:t>Solution</a:t>
              </a:r>
              <a:r>
                <a:rPr lang="en-US" sz="2400" i="1" dirty="0">
                  <a:solidFill>
                    <a:schemeClr val="accent6">
                      <a:lumMod val="75000"/>
                    </a:schemeClr>
                  </a:solidFill>
                </a:rPr>
                <a:t>: multi-queue multicasting</a:t>
              </a:r>
              <a:br>
                <a:rPr lang="en-US" sz="2400" i="1" dirty="0">
                  <a:solidFill>
                    <a:schemeClr val="accent6">
                      <a:lumMod val="75000"/>
                    </a:schemeClr>
                  </a:solidFill>
                </a:rPr>
              </a:br>
              <a:r>
                <a:rPr lang="en-US" sz="2400" i="1" dirty="0">
                  <a:solidFill>
                    <a:schemeClr val="accent6">
                      <a:lumMod val="75000"/>
                    </a:schemeClr>
                  </a:solidFill>
                </a:rPr>
                <a:t>NT-to-MP adapter</a:t>
              </a:r>
            </a:p>
          </p:txBody>
        </p:sp>
        <p:sp>
          <p:nvSpPr>
            <p:cNvPr id="43" name="Rectangle 42">
              <a:extLst>
                <a:ext uri="{FF2B5EF4-FFF2-40B4-BE49-F238E27FC236}">
                  <a16:creationId xmlns:a16="http://schemas.microsoft.com/office/drawing/2014/main" id="{0EE63401-500B-4B5F-9201-B2A98474F32C}"/>
                </a:ext>
              </a:extLst>
            </p:cNvPr>
            <p:cNvSpPr/>
            <p:nvPr/>
          </p:nvSpPr>
          <p:spPr>
            <a:xfrm>
              <a:off x="1280821" y="4997880"/>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NT1</a:t>
              </a:r>
            </a:p>
          </p:txBody>
        </p:sp>
        <p:sp>
          <p:nvSpPr>
            <p:cNvPr id="44" name="Rectangle 43">
              <a:extLst>
                <a:ext uri="{FF2B5EF4-FFF2-40B4-BE49-F238E27FC236}">
                  <a16:creationId xmlns:a16="http://schemas.microsoft.com/office/drawing/2014/main" id="{C350DC74-4579-48AF-A215-40B7F8DE515B}"/>
                </a:ext>
              </a:extLst>
            </p:cNvPr>
            <p:cNvSpPr/>
            <p:nvPr/>
          </p:nvSpPr>
          <p:spPr>
            <a:xfrm>
              <a:off x="1280821" y="5446055"/>
              <a:ext cx="742277" cy="373767"/>
            </a:xfrm>
            <a:prstGeom prst="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a:solidFill>
                    <a:schemeClr val="tx1"/>
                  </a:solidFill>
                </a:rPr>
                <a:t>NT2</a:t>
              </a:r>
            </a:p>
          </p:txBody>
        </p:sp>
        <p:sp>
          <p:nvSpPr>
            <p:cNvPr id="45" name="Rectangle 44">
              <a:extLst>
                <a:ext uri="{FF2B5EF4-FFF2-40B4-BE49-F238E27FC236}">
                  <a16:creationId xmlns:a16="http://schemas.microsoft.com/office/drawing/2014/main" id="{8F32ED3A-D0C3-42CE-8F40-2BA33363E7D1}"/>
                </a:ext>
              </a:extLst>
            </p:cNvPr>
            <p:cNvSpPr/>
            <p:nvPr/>
          </p:nvSpPr>
          <p:spPr>
            <a:xfrm>
              <a:off x="4042555" y="5103811"/>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MP2</a:t>
              </a:r>
            </a:p>
          </p:txBody>
        </p:sp>
        <p:sp>
          <p:nvSpPr>
            <p:cNvPr id="46" name="Rectangle 45">
              <a:extLst>
                <a:ext uri="{FF2B5EF4-FFF2-40B4-BE49-F238E27FC236}">
                  <a16:creationId xmlns:a16="http://schemas.microsoft.com/office/drawing/2014/main" id="{3F36D141-9880-4FF3-A92A-DF0215593D50}"/>
                </a:ext>
              </a:extLst>
            </p:cNvPr>
            <p:cNvSpPr/>
            <p:nvPr/>
          </p:nvSpPr>
          <p:spPr>
            <a:xfrm>
              <a:off x="4042555" y="5551986"/>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MP3</a:t>
              </a:r>
            </a:p>
          </p:txBody>
        </p:sp>
        <p:sp>
          <p:nvSpPr>
            <p:cNvPr id="47" name="Rectangle 46">
              <a:extLst>
                <a:ext uri="{FF2B5EF4-FFF2-40B4-BE49-F238E27FC236}">
                  <a16:creationId xmlns:a16="http://schemas.microsoft.com/office/drawing/2014/main" id="{879F7AA8-1ED3-4065-A99B-DBCABE87195E}"/>
                </a:ext>
              </a:extLst>
            </p:cNvPr>
            <p:cNvSpPr/>
            <p:nvPr/>
          </p:nvSpPr>
          <p:spPr>
            <a:xfrm>
              <a:off x="4042555" y="4655636"/>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MP1</a:t>
              </a:r>
            </a:p>
          </p:txBody>
        </p:sp>
        <p:sp>
          <p:nvSpPr>
            <p:cNvPr id="48" name="Rectangle 47">
              <a:extLst>
                <a:ext uri="{FF2B5EF4-FFF2-40B4-BE49-F238E27FC236}">
                  <a16:creationId xmlns:a16="http://schemas.microsoft.com/office/drawing/2014/main" id="{FA8DA7EB-5DA9-4FAA-A782-976DC093AD5F}"/>
                </a:ext>
              </a:extLst>
            </p:cNvPr>
            <p:cNvSpPr/>
            <p:nvPr/>
          </p:nvSpPr>
          <p:spPr>
            <a:xfrm>
              <a:off x="4042555" y="6000161"/>
              <a:ext cx="742277" cy="373767"/>
            </a:xfrm>
            <a:prstGeom prst="rect">
              <a:avLst/>
            </a:prstGeom>
            <a:solidFill>
              <a:schemeClr val="accent5">
                <a:lumMod val="20000"/>
                <a:lumOff val="80000"/>
              </a:scheme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b="1" dirty="0">
                  <a:solidFill>
                    <a:schemeClr val="tx1"/>
                  </a:solidFill>
                </a:rPr>
                <a:t>MP4</a:t>
              </a:r>
            </a:p>
          </p:txBody>
        </p:sp>
        <p:grpSp>
          <p:nvGrpSpPr>
            <p:cNvPr id="49" name="Group 48">
              <a:extLst>
                <a:ext uri="{FF2B5EF4-FFF2-40B4-BE49-F238E27FC236}">
                  <a16:creationId xmlns:a16="http://schemas.microsoft.com/office/drawing/2014/main" id="{DD01AC9D-294B-491C-9E06-2427822E5EC5}"/>
                </a:ext>
              </a:extLst>
            </p:cNvPr>
            <p:cNvGrpSpPr/>
            <p:nvPr/>
          </p:nvGrpSpPr>
          <p:grpSpPr>
            <a:xfrm>
              <a:off x="2087491" y="4997889"/>
              <a:ext cx="434421" cy="371984"/>
              <a:chOff x="3845931" y="7577055"/>
              <a:chExt cx="360278" cy="308497"/>
            </a:xfrm>
          </p:grpSpPr>
          <p:grpSp>
            <p:nvGrpSpPr>
              <p:cNvPr id="50" name="Group 49">
                <a:extLst>
                  <a:ext uri="{FF2B5EF4-FFF2-40B4-BE49-F238E27FC236}">
                    <a16:creationId xmlns:a16="http://schemas.microsoft.com/office/drawing/2014/main" id="{250B6AA3-CBBA-4574-887B-E911FAEA3FCF}"/>
                  </a:ext>
                </a:extLst>
              </p:cNvPr>
              <p:cNvGrpSpPr/>
              <p:nvPr/>
            </p:nvGrpSpPr>
            <p:grpSpPr>
              <a:xfrm>
                <a:off x="3845931" y="7577055"/>
                <a:ext cx="337412" cy="304135"/>
                <a:chOff x="3808553" y="3902746"/>
                <a:chExt cx="279289" cy="220033"/>
              </a:xfrm>
            </p:grpSpPr>
            <p:sp>
              <p:nvSpPr>
                <p:cNvPr id="61" name="Rectangle 60">
                  <a:extLst>
                    <a:ext uri="{FF2B5EF4-FFF2-40B4-BE49-F238E27FC236}">
                      <a16:creationId xmlns:a16="http://schemas.microsoft.com/office/drawing/2014/main" id="{BE3EAEBC-F30B-4C5C-BEFB-D5D62BF56414}"/>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119CDA05-133A-4FB3-93EA-8DA714D65978}"/>
                    </a:ext>
                  </a:extLst>
                </p:cNvPr>
                <p:cNvGrpSpPr/>
                <p:nvPr/>
              </p:nvGrpSpPr>
              <p:grpSpPr>
                <a:xfrm rot="16200000">
                  <a:off x="3838181" y="3873118"/>
                  <a:ext cx="220033" cy="279289"/>
                  <a:chOff x="6985086" y="1974821"/>
                  <a:chExt cx="697236" cy="1357882"/>
                </a:xfrm>
              </p:grpSpPr>
              <p:cxnSp>
                <p:nvCxnSpPr>
                  <p:cNvPr id="63" name="Straight Connector 62">
                    <a:extLst>
                      <a:ext uri="{FF2B5EF4-FFF2-40B4-BE49-F238E27FC236}">
                        <a16:creationId xmlns:a16="http://schemas.microsoft.com/office/drawing/2014/main" id="{EA3EE0AD-634B-45A1-80B0-6ACE704EB2B9}"/>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763D30EC-8EFD-4F80-A61D-FE18146F0493}"/>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51" name="TextBox 50">
                <a:extLst>
                  <a:ext uri="{FF2B5EF4-FFF2-40B4-BE49-F238E27FC236}">
                    <a16:creationId xmlns:a16="http://schemas.microsoft.com/office/drawing/2014/main" id="{25EEFC05-21EE-4109-8688-38732C9ED6EE}"/>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65" name="Group 64">
              <a:extLst>
                <a:ext uri="{FF2B5EF4-FFF2-40B4-BE49-F238E27FC236}">
                  <a16:creationId xmlns:a16="http://schemas.microsoft.com/office/drawing/2014/main" id="{0268D203-3683-4C96-98D6-1655C534D72A}"/>
                </a:ext>
              </a:extLst>
            </p:cNvPr>
            <p:cNvGrpSpPr/>
            <p:nvPr/>
          </p:nvGrpSpPr>
          <p:grpSpPr>
            <a:xfrm>
              <a:off x="2087491" y="5446055"/>
              <a:ext cx="434421" cy="371984"/>
              <a:chOff x="3845931" y="7577055"/>
              <a:chExt cx="360278" cy="308497"/>
            </a:xfrm>
          </p:grpSpPr>
          <p:grpSp>
            <p:nvGrpSpPr>
              <p:cNvPr id="66" name="Group 65">
                <a:extLst>
                  <a:ext uri="{FF2B5EF4-FFF2-40B4-BE49-F238E27FC236}">
                    <a16:creationId xmlns:a16="http://schemas.microsoft.com/office/drawing/2014/main" id="{C7F7D3EB-801A-4260-AEFB-43CE4C560821}"/>
                  </a:ext>
                </a:extLst>
              </p:cNvPr>
              <p:cNvGrpSpPr/>
              <p:nvPr/>
            </p:nvGrpSpPr>
            <p:grpSpPr>
              <a:xfrm>
                <a:off x="3845931" y="7577055"/>
                <a:ext cx="337412" cy="304135"/>
                <a:chOff x="3808553" y="3902746"/>
                <a:chExt cx="279289" cy="220033"/>
              </a:xfrm>
            </p:grpSpPr>
            <p:sp>
              <p:nvSpPr>
                <p:cNvPr id="68" name="Rectangle 67">
                  <a:extLst>
                    <a:ext uri="{FF2B5EF4-FFF2-40B4-BE49-F238E27FC236}">
                      <a16:creationId xmlns:a16="http://schemas.microsoft.com/office/drawing/2014/main" id="{3BE130EA-7095-433B-89AE-AD2B04348A5F}"/>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F03DEE0C-ACFB-4CAD-B2F4-C027C3176203}"/>
                    </a:ext>
                  </a:extLst>
                </p:cNvPr>
                <p:cNvGrpSpPr/>
                <p:nvPr/>
              </p:nvGrpSpPr>
              <p:grpSpPr>
                <a:xfrm rot="16200000">
                  <a:off x="3838181" y="3873118"/>
                  <a:ext cx="220033" cy="279289"/>
                  <a:chOff x="6985086" y="1974821"/>
                  <a:chExt cx="697236" cy="1357882"/>
                </a:xfrm>
              </p:grpSpPr>
              <p:cxnSp>
                <p:nvCxnSpPr>
                  <p:cNvPr id="70" name="Straight Connector 69">
                    <a:extLst>
                      <a:ext uri="{FF2B5EF4-FFF2-40B4-BE49-F238E27FC236}">
                        <a16:creationId xmlns:a16="http://schemas.microsoft.com/office/drawing/2014/main" id="{F746BA33-41F9-4C04-9FE4-7C22761EE1AA}"/>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3C1FB8C2-7111-479E-A320-66792F91736E}"/>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67" name="TextBox 66">
                <a:extLst>
                  <a:ext uri="{FF2B5EF4-FFF2-40B4-BE49-F238E27FC236}">
                    <a16:creationId xmlns:a16="http://schemas.microsoft.com/office/drawing/2014/main" id="{BFB22430-AC39-467C-B255-2F4D6BDBBF95}"/>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72" name="Group 71">
              <a:extLst>
                <a:ext uri="{FF2B5EF4-FFF2-40B4-BE49-F238E27FC236}">
                  <a16:creationId xmlns:a16="http://schemas.microsoft.com/office/drawing/2014/main" id="{5EB23346-BC4E-4F7F-A5CE-68F8F130BF75}"/>
                </a:ext>
              </a:extLst>
            </p:cNvPr>
            <p:cNvGrpSpPr/>
            <p:nvPr/>
          </p:nvGrpSpPr>
          <p:grpSpPr>
            <a:xfrm>
              <a:off x="3543741" y="4657419"/>
              <a:ext cx="434421" cy="371984"/>
              <a:chOff x="3845931" y="7577055"/>
              <a:chExt cx="360278" cy="308497"/>
            </a:xfrm>
          </p:grpSpPr>
          <p:grpSp>
            <p:nvGrpSpPr>
              <p:cNvPr id="73" name="Group 72">
                <a:extLst>
                  <a:ext uri="{FF2B5EF4-FFF2-40B4-BE49-F238E27FC236}">
                    <a16:creationId xmlns:a16="http://schemas.microsoft.com/office/drawing/2014/main" id="{0465D41E-7AD6-4629-8B32-328F99D58033}"/>
                  </a:ext>
                </a:extLst>
              </p:cNvPr>
              <p:cNvGrpSpPr/>
              <p:nvPr/>
            </p:nvGrpSpPr>
            <p:grpSpPr>
              <a:xfrm>
                <a:off x="3845931" y="7577055"/>
                <a:ext cx="337412" cy="304135"/>
                <a:chOff x="3808553" y="3902746"/>
                <a:chExt cx="279289" cy="220033"/>
              </a:xfrm>
            </p:grpSpPr>
            <p:sp>
              <p:nvSpPr>
                <p:cNvPr id="75" name="Rectangle 74">
                  <a:extLst>
                    <a:ext uri="{FF2B5EF4-FFF2-40B4-BE49-F238E27FC236}">
                      <a16:creationId xmlns:a16="http://schemas.microsoft.com/office/drawing/2014/main" id="{A543FE51-B417-4A07-A58F-0ED96078B455}"/>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0D8F4AF0-6E6E-407F-8962-7B8369B4FA64}"/>
                    </a:ext>
                  </a:extLst>
                </p:cNvPr>
                <p:cNvGrpSpPr/>
                <p:nvPr/>
              </p:nvGrpSpPr>
              <p:grpSpPr>
                <a:xfrm rot="16200000">
                  <a:off x="3838181" y="3873118"/>
                  <a:ext cx="220033" cy="279289"/>
                  <a:chOff x="6985086" y="1974821"/>
                  <a:chExt cx="697236" cy="1357882"/>
                </a:xfrm>
              </p:grpSpPr>
              <p:cxnSp>
                <p:nvCxnSpPr>
                  <p:cNvPr id="77" name="Straight Connector 76">
                    <a:extLst>
                      <a:ext uri="{FF2B5EF4-FFF2-40B4-BE49-F238E27FC236}">
                        <a16:creationId xmlns:a16="http://schemas.microsoft.com/office/drawing/2014/main" id="{C6484682-5CFF-40D0-AD97-81D8711DC517}"/>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Straight Connector 77">
                    <a:extLst>
                      <a:ext uri="{FF2B5EF4-FFF2-40B4-BE49-F238E27FC236}">
                        <a16:creationId xmlns:a16="http://schemas.microsoft.com/office/drawing/2014/main" id="{97C49CD4-5C2A-4F1A-9789-3DD0658C4AB0}"/>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4" name="TextBox 73">
                <a:extLst>
                  <a:ext uri="{FF2B5EF4-FFF2-40B4-BE49-F238E27FC236}">
                    <a16:creationId xmlns:a16="http://schemas.microsoft.com/office/drawing/2014/main" id="{7DD75CD8-462D-476C-B408-42BA97A0F273}"/>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79" name="Group 78">
              <a:extLst>
                <a:ext uri="{FF2B5EF4-FFF2-40B4-BE49-F238E27FC236}">
                  <a16:creationId xmlns:a16="http://schemas.microsoft.com/office/drawing/2014/main" id="{8A897628-AE33-419F-8E54-F78825925753}"/>
                </a:ext>
              </a:extLst>
            </p:cNvPr>
            <p:cNvGrpSpPr/>
            <p:nvPr/>
          </p:nvGrpSpPr>
          <p:grpSpPr>
            <a:xfrm>
              <a:off x="3543741" y="5105594"/>
              <a:ext cx="434421" cy="371984"/>
              <a:chOff x="3845931" y="7577055"/>
              <a:chExt cx="360278" cy="308497"/>
            </a:xfrm>
          </p:grpSpPr>
          <p:grpSp>
            <p:nvGrpSpPr>
              <p:cNvPr id="80" name="Group 79">
                <a:extLst>
                  <a:ext uri="{FF2B5EF4-FFF2-40B4-BE49-F238E27FC236}">
                    <a16:creationId xmlns:a16="http://schemas.microsoft.com/office/drawing/2014/main" id="{B2B54107-146D-4ECD-BA01-FFE90B393F21}"/>
                  </a:ext>
                </a:extLst>
              </p:cNvPr>
              <p:cNvGrpSpPr/>
              <p:nvPr/>
            </p:nvGrpSpPr>
            <p:grpSpPr>
              <a:xfrm>
                <a:off x="3845931" y="7577055"/>
                <a:ext cx="337412" cy="304135"/>
                <a:chOff x="3808553" y="3902746"/>
                <a:chExt cx="279289" cy="220033"/>
              </a:xfrm>
            </p:grpSpPr>
            <p:sp>
              <p:nvSpPr>
                <p:cNvPr id="82" name="Rectangle 81">
                  <a:extLst>
                    <a:ext uri="{FF2B5EF4-FFF2-40B4-BE49-F238E27FC236}">
                      <a16:creationId xmlns:a16="http://schemas.microsoft.com/office/drawing/2014/main" id="{A7FB3950-731F-46A6-9B09-06DDB0D99C43}"/>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D81D732B-9FA4-4338-9F9A-15CD31757E2E}"/>
                    </a:ext>
                  </a:extLst>
                </p:cNvPr>
                <p:cNvGrpSpPr/>
                <p:nvPr/>
              </p:nvGrpSpPr>
              <p:grpSpPr>
                <a:xfrm rot="16200000">
                  <a:off x="3838181" y="3873118"/>
                  <a:ext cx="220033" cy="279289"/>
                  <a:chOff x="6985086" y="1974821"/>
                  <a:chExt cx="697236" cy="1357882"/>
                </a:xfrm>
              </p:grpSpPr>
              <p:cxnSp>
                <p:nvCxnSpPr>
                  <p:cNvPr id="84" name="Straight Connector 83">
                    <a:extLst>
                      <a:ext uri="{FF2B5EF4-FFF2-40B4-BE49-F238E27FC236}">
                        <a16:creationId xmlns:a16="http://schemas.microsoft.com/office/drawing/2014/main" id="{C505776B-C010-4B95-8DF6-A6749BC7863E}"/>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5" name="Straight Connector 84">
                    <a:extLst>
                      <a:ext uri="{FF2B5EF4-FFF2-40B4-BE49-F238E27FC236}">
                        <a16:creationId xmlns:a16="http://schemas.microsoft.com/office/drawing/2014/main" id="{3041D457-6E9E-43A3-A03D-B88EC5991A09}"/>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81" name="TextBox 80">
                <a:extLst>
                  <a:ext uri="{FF2B5EF4-FFF2-40B4-BE49-F238E27FC236}">
                    <a16:creationId xmlns:a16="http://schemas.microsoft.com/office/drawing/2014/main" id="{6F3227D5-3A29-4C8B-86DE-E432198545B2}"/>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86" name="Group 85">
              <a:extLst>
                <a:ext uri="{FF2B5EF4-FFF2-40B4-BE49-F238E27FC236}">
                  <a16:creationId xmlns:a16="http://schemas.microsoft.com/office/drawing/2014/main" id="{66A12BB7-43F4-49A3-A73A-76261DD9EFB5}"/>
                </a:ext>
              </a:extLst>
            </p:cNvPr>
            <p:cNvGrpSpPr/>
            <p:nvPr/>
          </p:nvGrpSpPr>
          <p:grpSpPr>
            <a:xfrm>
              <a:off x="3543741" y="5551986"/>
              <a:ext cx="434421" cy="371984"/>
              <a:chOff x="3845931" y="7577055"/>
              <a:chExt cx="360278" cy="308497"/>
            </a:xfrm>
          </p:grpSpPr>
          <p:grpSp>
            <p:nvGrpSpPr>
              <p:cNvPr id="87" name="Group 86">
                <a:extLst>
                  <a:ext uri="{FF2B5EF4-FFF2-40B4-BE49-F238E27FC236}">
                    <a16:creationId xmlns:a16="http://schemas.microsoft.com/office/drawing/2014/main" id="{E2DA7BAE-5E8B-4226-A1A2-A3AFB5A96661}"/>
                  </a:ext>
                </a:extLst>
              </p:cNvPr>
              <p:cNvGrpSpPr/>
              <p:nvPr/>
            </p:nvGrpSpPr>
            <p:grpSpPr>
              <a:xfrm>
                <a:off x="3845931" y="7577055"/>
                <a:ext cx="337412" cy="304135"/>
                <a:chOff x="3808553" y="3902746"/>
                <a:chExt cx="279289" cy="220033"/>
              </a:xfrm>
            </p:grpSpPr>
            <p:sp>
              <p:nvSpPr>
                <p:cNvPr id="89" name="Rectangle 88">
                  <a:extLst>
                    <a:ext uri="{FF2B5EF4-FFF2-40B4-BE49-F238E27FC236}">
                      <a16:creationId xmlns:a16="http://schemas.microsoft.com/office/drawing/2014/main" id="{C11EAC06-1097-464B-8854-367231AAFDF7}"/>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CC1AE8FA-CEEA-448A-A53C-01260723F2C2}"/>
                    </a:ext>
                  </a:extLst>
                </p:cNvPr>
                <p:cNvGrpSpPr/>
                <p:nvPr/>
              </p:nvGrpSpPr>
              <p:grpSpPr>
                <a:xfrm rot="16200000">
                  <a:off x="3838181" y="3873118"/>
                  <a:ext cx="220033" cy="279289"/>
                  <a:chOff x="6985086" y="1974821"/>
                  <a:chExt cx="697236" cy="1357882"/>
                </a:xfrm>
              </p:grpSpPr>
              <p:cxnSp>
                <p:nvCxnSpPr>
                  <p:cNvPr id="91" name="Straight Connector 90">
                    <a:extLst>
                      <a:ext uri="{FF2B5EF4-FFF2-40B4-BE49-F238E27FC236}">
                        <a16:creationId xmlns:a16="http://schemas.microsoft.com/office/drawing/2014/main" id="{FE46E994-CEC4-4B7A-80BF-E8F73AD1ABE7}"/>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a:extLst>
                      <a:ext uri="{FF2B5EF4-FFF2-40B4-BE49-F238E27FC236}">
                        <a16:creationId xmlns:a16="http://schemas.microsoft.com/office/drawing/2014/main" id="{D6AED643-70BD-41F6-AFEF-5AD8FE10FFCB}"/>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88" name="TextBox 87">
                <a:extLst>
                  <a:ext uri="{FF2B5EF4-FFF2-40B4-BE49-F238E27FC236}">
                    <a16:creationId xmlns:a16="http://schemas.microsoft.com/office/drawing/2014/main" id="{D0D8A0A8-7487-4DDD-9D87-8DC83D4ECE99}"/>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grpSp>
          <p:nvGrpSpPr>
            <p:cNvPr id="93" name="Group 92">
              <a:extLst>
                <a:ext uri="{FF2B5EF4-FFF2-40B4-BE49-F238E27FC236}">
                  <a16:creationId xmlns:a16="http://schemas.microsoft.com/office/drawing/2014/main" id="{73584784-8306-4C69-99D9-A7F4422C972E}"/>
                </a:ext>
              </a:extLst>
            </p:cNvPr>
            <p:cNvGrpSpPr/>
            <p:nvPr/>
          </p:nvGrpSpPr>
          <p:grpSpPr>
            <a:xfrm>
              <a:off x="3543741" y="6001944"/>
              <a:ext cx="434421" cy="371984"/>
              <a:chOff x="3845931" y="7577055"/>
              <a:chExt cx="360278" cy="308497"/>
            </a:xfrm>
          </p:grpSpPr>
          <p:grpSp>
            <p:nvGrpSpPr>
              <p:cNvPr id="94" name="Group 93">
                <a:extLst>
                  <a:ext uri="{FF2B5EF4-FFF2-40B4-BE49-F238E27FC236}">
                    <a16:creationId xmlns:a16="http://schemas.microsoft.com/office/drawing/2014/main" id="{D0CEDD41-57D1-4BF5-BF3F-84BA45AC111F}"/>
                  </a:ext>
                </a:extLst>
              </p:cNvPr>
              <p:cNvGrpSpPr/>
              <p:nvPr/>
            </p:nvGrpSpPr>
            <p:grpSpPr>
              <a:xfrm>
                <a:off x="3845931" y="7577055"/>
                <a:ext cx="337412" cy="304135"/>
                <a:chOff x="3808553" y="3902746"/>
                <a:chExt cx="279289" cy="220033"/>
              </a:xfrm>
            </p:grpSpPr>
            <p:sp>
              <p:nvSpPr>
                <p:cNvPr id="96" name="Rectangle 95">
                  <a:extLst>
                    <a:ext uri="{FF2B5EF4-FFF2-40B4-BE49-F238E27FC236}">
                      <a16:creationId xmlns:a16="http://schemas.microsoft.com/office/drawing/2014/main" id="{EF02F05B-0308-4D1B-8974-EA62FFC1D0F6}"/>
                    </a:ext>
                  </a:extLst>
                </p:cNvPr>
                <p:cNvSpPr/>
                <p:nvPr/>
              </p:nvSpPr>
              <p:spPr>
                <a:xfrm>
                  <a:off x="3813133" y="3943880"/>
                  <a:ext cx="267334" cy="15127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62D4C0B0-3700-4047-A8F2-16B35394D110}"/>
                    </a:ext>
                  </a:extLst>
                </p:cNvPr>
                <p:cNvGrpSpPr/>
                <p:nvPr/>
              </p:nvGrpSpPr>
              <p:grpSpPr>
                <a:xfrm rot="16200000">
                  <a:off x="3838181" y="3873118"/>
                  <a:ext cx="220033" cy="279289"/>
                  <a:chOff x="6985086" y="1974821"/>
                  <a:chExt cx="697236" cy="1357882"/>
                </a:xfrm>
              </p:grpSpPr>
              <p:cxnSp>
                <p:nvCxnSpPr>
                  <p:cNvPr id="98" name="Straight Connector 97">
                    <a:extLst>
                      <a:ext uri="{FF2B5EF4-FFF2-40B4-BE49-F238E27FC236}">
                        <a16:creationId xmlns:a16="http://schemas.microsoft.com/office/drawing/2014/main" id="{D60086F1-557B-4AE1-8DED-F0E6FE067B92}"/>
                      </a:ext>
                    </a:extLst>
                  </p:cNvPr>
                  <p:cNvCxnSpPr>
                    <a:cxnSpLocks/>
                  </p:cNvCxnSpPr>
                  <p:nvPr/>
                </p:nvCxnSpPr>
                <p:spPr>
                  <a:xfrm>
                    <a:off x="6985086" y="1985963"/>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a:extLst>
                      <a:ext uri="{FF2B5EF4-FFF2-40B4-BE49-F238E27FC236}">
                        <a16:creationId xmlns:a16="http://schemas.microsoft.com/office/drawing/2014/main" id="{F68AB53C-9458-47D9-82F4-564C05095CBB}"/>
                      </a:ext>
                    </a:extLst>
                  </p:cNvPr>
                  <p:cNvCxnSpPr>
                    <a:cxnSpLocks/>
                  </p:cNvCxnSpPr>
                  <p:nvPr/>
                </p:nvCxnSpPr>
                <p:spPr>
                  <a:xfrm>
                    <a:off x="7682322" y="1974821"/>
                    <a:ext cx="0" cy="1346740"/>
                  </a:xfrm>
                  <a:prstGeom prst="line">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95" name="TextBox 94">
                <a:extLst>
                  <a:ext uri="{FF2B5EF4-FFF2-40B4-BE49-F238E27FC236}">
                    <a16:creationId xmlns:a16="http://schemas.microsoft.com/office/drawing/2014/main" id="{BD77E40C-D676-43BF-A453-9EE11CAD4BA0}"/>
                  </a:ext>
                </a:extLst>
              </p:cNvPr>
              <p:cNvSpPr txBox="1"/>
              <p:nvPr/>
            </p:nvSpPr>
            <p:spPr>
              <a:xfrm>
                <a:off x="3862328" y="7579254"/>
                <a:ext cx="343881" cy="306298"/>
              </a:xfrm>
              <a:prstGeom prst="rect">
                <a:avLst/>
              </a:prstGeom>
              <a:noFill/>
            </p:spPr>
            <p:txBody>
              <a:bodyPr wrap="square">
                <a:spAutoFit/>
              </a:bodyPr>
              <a:lstStyle/>
              <a:p>
                <a:r>
                  <a:rPr lang="en-US" b="1" dirty="0"/>
                  <a:t>Q</a:t>
                </a:r>
                <a:endParaRPr lang="en-US" dirty="0"/>
              </a:p>
            </p:txBody>
          </p:sp>
        </p:grpSp>
        <p:sp>
          <p:nvSpPr>
            <p:cNvPr id="100" name="Rectangle: Rounded Corners 99">
              <a:extLst>
                <a:ext uri="{FF2B5EF4-FFF2-40B4-BE49-F238E27FC236}">
                  <a16:creationId xmlns:a16="http://schemas.microsoft.com/office/drawing/2014/main" id="{75FE9071-33EE-4FA5-BAE6-12C813C745BC}"/>
                </a:ext>
              </a:extLst>
            </p:cNvPr>
            <p:cNvSpPr/>
            <p:nvPr/>
          </p:nvSpPr>
          <p:spPr>
            <a:xfrm>
              <a:off x="2554662" y="4655636"/>
              <a:ext cx="924686" cy="1713032"/>
            </a:xfrm>
            <a:prstGeom prst="roundRect">
              <a:avLst>
                <a:gd name="adj" fmla="val 28974"/>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NT</a:t>
              </a:r>
              <a:br>
                <a:rPr lang="en-US" sz="2000" b="1" dirty="0">
                  <a:solidFill>
                    <a:schemeClr val="tx1"/>
                  </a:solidFill>
                </a:rPr>
              </a:br>
              <a:r>
                <a:rPr lang="en-US" sz="2000" b="1" dirty="0">
                  <a:solidFill>
                    <a:schemeClr val="tx1"/>
                  </a:solidFill>
                </a:rPr>
                <a:t>to</a:t>
              </a:r>
              <a:br>
                <a:rPr lang="en-US" sz="2000" b="1" dirty="0">
                  <a:solidFill>
                    <a:schemeClr val="tx1"/>
                  </a:solidFill>
                </a:rPr>
              </a:br>
              <a:r>
                <a:rPr lang="en-US" sz="2000" b="1" dirty="0">
                  <a:solidFill>
                    <a:schemeClr val="tx1"/>
                  </a:solidFill>
                </a:rPr>
                <a:t>MP</a:t>
              </a:r>
            </a:p>
          </p:txBody>
        </p:sp>
      </p:grpSp>
      <p:cxnSp>
        <p:nvCxnSpPr>
          <p:cNvPr id="101" name="Straight Connector 100">
            <a:extLst>
              <a:ext uri="{FF2B5EF4-FFF2-40B4-BE49-F238E27FC236}">
                <a16:creationId xmlns:a16="http://schemas.microsoft.com/office/drawing/2014/main" id="{D7D14D56-9709-4CFB-B136-132A4386B1E3}"/>
              </a:ext>
            </a:extLst>
          </p:cNvPr>
          <p:cNvCxnSpPr>
            <a:cxnSpLocks/>
            <a:endCxn id="110" idx="3"/>
          </p:cNvCxnSpPr>
          <p:nvPr/>
        </p:nvCxnSpPr>
        <p:spPr>
          <a:xfrm>
            <a:off x="7104883" y="4337602"/>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02" name="Rectangle 101">
            <a:extLst>
              <a:ext uri="{FF2B5EF4-FFF2-40B4-BE49-F238E27FC236}">
                <a16:creationId xmlns:a16="http://schemas.microsoft.com/office/drawing/2014/main" id="{CDAC1963-4437-4332-BADC-B543FE0E27D0}"/>
              </a:ext>
            </a:extLst>
          </p:cNvPr>
          <p:cNvSpPr/>
          <p:nvPr/>
        </p:nvSpPr>
        <p:spPr>
          <a:xfrm>
            <a:off x="5972023" y="440643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MP1</a:t>
            </a:r>
          </a:p>
        </p:txBody>
      </p:sp>
      <p:sp>
        <p:nvSpPr>
          <p:cNvPr id="103" name="Rectangle 102">
            <a:extLst>
              <a:ext uri="{FF2B5EF4-FFF2-40B4-BE49-F238E27FC236}">
                <a16:creationId xmlns:a16="http://schemas.microsoft.com/office/drawing/2014/main" id="{AC187A7C-1D5D-4716-901F-1E7D13B1DD48}"/>
              </a:ext>
            </a:extLst>
          </p:cNvPr>
          <p:cNvSpPr/>
          <p:nvPr/>
        </p:nvSpPr>
        <p:spPr>
          <a:xfrm>
            <a:off x="7104883" y="3189660"/>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104" name="Rectangle 103">
            <a:extLst>
              <a:ext uri="{FF2B5EF4-FFF2-40B4-BE49-F238E27FC236}">
                <a16:creationId xmlns:a16="http://schemas.microsoft.com/office/drawing/2014/main" id="{8C7867A8-49BF-469B-BCA9-FDBB9DA969C2}"/>
              </a:ext>
            </a:extLst>
          </p:cNvPr>
          <p:cNvSpPr/>
          <p:nvPr/>
        </p:nvSpPr>
        <p:spPr>
          <a:xfrm>
            <a:off x="7104883" y="3552567"/>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05" name="Rectangle 104">
            <a:extLst>
              <a:ext uri="{FF2B5EF4-FFF2-40B4-BE49-F238E27FC236}">
                <a16:creationId xmlns:a16="http://schemas.microsoft.com/office/drawing/2014/main" id="{CCB89FD9-AEBA-4884-90ED-DE0904A8CCA8}"/>
              </a:ext>
            </a:extLst>
          </p:cNvPr>
          <p:cNvSpPr/>
          <p:nvPr/>
        </p:nvSpPr>
        <p:spPr>
          <a:xfrm>
            <a:off x="8343949" y="3189660"/>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06" name="Rectangle 105">
            <a:extLst>
              <a:ext uri="{FF2B5EF4-FFF2-40B4-BE49-F238E27FC236}">
                <a16:creationId xmlns:a16="http://schemas.microsoft.com/office/drawing/2014/main" id="{E1A93A3A-3B40-460C-BBCC-7E4A835332BB}"/>
              </a:ext>
            </a:extLst>
          </p:cNvPr>
          <p:cNvSpPr/>
          <p:nvPr/>
        </p:nvSpPr>
        <p:spPr>
          <a:xfrm>
            <a:off x="8343949" y="3552567"/>
            <a:ext cx="1132860" cy="27432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cxnSp>
        <p:nvCxnSpPr>
          <p:cNvPr id="107" name="Straight Connector 106">
            <a:extLst>
              <a:ext uri="{FF2B5EF4-FFF2-40B4-BE49-F238E27FC236}">
                <a16:creationId xmlns:a16="http://schemas.microsoft.com/office/drawing/2014/main" id="{917F5155-DAF8-4015-85E4-9A923F5DE8E4}"/>
              </a:ext>
            </a:extLst>
          </p:cNvPr>
          <p:cNvCxnSpPr>
            <a:cxnSpLocks/>
            <a:endCxn id="109" idx="3"/>
          </p:cNvCxnSpPr>
          <p:nvPr/>
        </p:nvCxnSpPr>
        <p:spPr>
          <a:xfrm>
            <a:off x="7104883" y="3917641"/>
            <a:ext cx="379703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08" name="Rectangle 107">
            <a:extLst>
              <a:ext uri="{FF2B5EF4-FFF2-40B4-BE49-F238E27FC236}">
                <a16:creationId xmlns:a16="http://schemas.microsoft.com/office/drawing/2014/main" id="{FAF8F81C-9F4C-4D36-B933-1AE8A1D844DE}"/>
              </a:ext>
            </a:extLst>
          </p:cNvPr>
          <p:cNvSpPr/>
          <p:nvPr/>
        </p:nvSpPr>
        <p:spPr>
          <a:xfrm>
            <a:off x="5972023" y="3189660"/>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NT1</a:t>
            </a:r>
          </a:p>
        </p:txBody>
      </p:sp>
      <p:sp>
        <p:nvSpPr>
          <p:cNvPr id="109" name="Rectangle: Rounded Corners 108">
            <a:extLst>
              <a:ext uri="{FF2B5EF4-FFF2-40B4-BE49-F238E27FC236}">
                <a16:creationId xmlns:a16="http://schemas.microsoft.com/office/drawing/2014/main" id="{FC472F6E-A0FA-43CB-A70A-C0C014782794}"/>
              </a:ext>
            </a:extLst>
          </p:cNvPr>
          <p:cNvSpPr/>
          <p:nvPr/>
        </p:nvSpPr>
        <p:spPr>
          <a:xfrm>
            <a:off x="7104882" y="4006229"/>
            <a:ext cx="3797036" cy="242785"/>
          </a:xfrm>
          <a:prstGeom prst="roundRect">
            <a:avLst>
              <a:gd name="adj" fmla="val 28974"/>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Multi-queue multicasting adapter</a:t>
            </a:r>
          </a:p>
        </p:txBody>
      </p:sp>
      <p:sp>
        <p:nvSpPr>
          <p:cNvPr id="110" name="Rectangle 109">
            <a:extLst>
              <a:ext uri="{FF2B5EF4-FFF2-40B4-BE49-F238E27FC236}">
                <a16:creationId xmlns:a16="http://schemas.microsoft.com/office/drawing/2014/main" id="{BAD92C26-9836-4DE5-8D31-13549A5B0FD7}"/>
              </a:ext>
            </a:extLst>
          </p:cNvPr>
          <p:cNvSpPr/>
          <p:nvPr/>
        </p:nvSpPr>
        <p:spPr>
          <a:xfrm>
            <a:off x="7244318" y="4411142"/>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MP1’s destination nodes</a:t>
            </a:r>
          </a:p>
        </p:txBody>
      </p:sp>
      <p:sp>
        <p:nvSpPr>
          <p:cNvPr id="111" name="Rectangle 110">
            <a:extLst>
              <a:ext uri="{FF2B5EF4-FFF2-40B4-BE49-F238E27FC236}">
                <a16:creationId xmlns:a16="http://schemas.microsoft.com/office/drawing/2014/main" id="{A2FF62A4-A2D1-4CA8-8D2C-1EEFDA592253}"/>
              </a:ext>
            </a:extLst>
          </p:cNvPr>
          <p:cNvSpPr/>
          <p:nvPr/>
        </p:nvSpPr>
        <p:spPr>
          <a:xfrm>
            <a:off x="5972023" y="3552811"/>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NT2</a:t>
            </a:r>
          </a:p>
        </p:txBody>
      </p:sp>
      <p:sp>
        <p:nvSpPr>
          <p:cNvPr id="112" name="Rectangle 111">
            <a:extLst>
              <a:ext uri="{FF2B5EF4-FFF2-40B4-BE49-F238E27FC236}">
                <a16:creationId xmlns:a16="http://schemas.microsoft.com/office/drawing/2014/main" id="{E50C5881-235A-4679-87E1-639BF380BD59}"/>
              </a:ext>
            </a:extLst>
          </p:cNvPr>
          <p:cNvSpPr/>
          <p:nvPr/>
        </p:nvSpPr>
        <p:spPr>
          <a:xfrm>
            <a:off x="5972023" y="4769585"/>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MP2</a:t>
            </a:r>
          </a:p>
        </p:txBody>
      </p:sp>
      <p:sp>
        <p:nvSpPr>
          <p:cNvPr id="113" name="Rectangle 112">
            <a:extLst>
              <a:ext uri="{FF2B5EF4-FFF2-40B4-BE49-F238E27FC236}">
                <a16:creationId xmlns:a16="http://schemas.microsoft.com/office/drawing/2014/main" id="{9ABFE695-9059-4D65-9032-280F72E32AA3}"/>
              </a:ext>
            </a:extLst>
          </p:cNvPr>
          <p:cNvSpPr/>
          <p:nvPr/>
        </p:nvSpPr>
        <p:spPr>
          <a:xfrm>
            <a:off x="5972023" y="5126725"/>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MP3</a:t>
            </a:r>
          </a:p>
        </p:txBody>
      </p:sp>
      <p:sp>
        <p:nvSpPr>
          <p:cNvPr id="114" name="Rectangle 113">
            <a:extLst>
              <a:ext uri="{FF2B5EF4-FFF2-40B4-BE49-F238E27FC236}">
                <a16:creationId xmlns:a16="http://schemas.microsoft.com/office/drawing/2014/main" id="{6429279F-12E2-4481-B246-2070746111F1}"/>
              </a:ext>
            </a:extLst>
          </p:cNvPr>
          <p:cNvSpPr/>
          <p:nvPr/>
        </p:nvSpPr>
        <p:spPr>
          <a:xfrm>
            <a:off x="5972023" y="5489554"/>
            <a:ext cx="102665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rPr>
              <a:t>MP4</a:t>
            </a:r>
          </a:p>
        </p:txBody>
      </p:sp>
      <p:sp>
        <p:nvSpPr>
          <p:cNvPr id="115" name="Rectangle 114">
            <a:extLst>
              <a:ext uri="{FF2B5EF4-FFF2-40B4-BE49-F238E27FC236}">
                <a16:creationId xmlns:a16="http://schemas.microsoft.com/office/drawing/2014/main" id="{F141B6CC-0A9E-4D39-8B39-ADE40B06766F}"/>
              </a:ext>
            </a:extLst>
          </p:cNvPr>
          <p:cNvSpPr/>
          <p:nvPr/>
        </p:nvSpPr>
        <p:spPr>
          <a:xfrm>
            <a:off x="7244318" y="4767173"/>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MP2’s destination nodes</a:t>
            </a:r>
          </a:p>
        </p:txBody>
      </p:sp>
      <p:sp>
        <p:nvSpPr>
          <p:cNvPr id="116" name="Rectangle 115">
            <a:extLst>
              <a:ext uri="{FF2B5EF4-FFF2-40B4-BE49-F238E27FC236}">
                <a16:creationId xmlns:a16="http://schemas.microsoft.com/office/drawing/2014/main" id="{11AE747B-1A0B-48E4-A6D4-95207A1EC0C9}"/>
              </a:ext>
            </a:extLst>
          </p:cNvPr>
          <p:cNvSpPr/>
          <p:nvPr/>
        </p:nvSpPr>
        <p:spPr>
          <a:xfrm>
            <a:off x="7244318" y="5130665"/>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MP3’s destination nodes</a:t>
            </a:r>
          </a:p>
        </p:txBody>
      </p:sp>
      <p:sp>
        <p:nvSpPr>
          <p:cNvPr id="117" name="Rectangle 116">
            <a:extLst>
              <a:ext uri="{FF2B5EF4-FFF2-40B4-BE49-F238E27FC236}">
                <a16:creationId xmlns:a16="http://schemas.microsoft.com/office/drawing/2014/main" id="{DEF5B55A-772B-407A-84A9-DF7152EC9B88}"/>
              </a:ext>
            </a:extLst>
          </p:cNvPr>
          <p:cNvSpPr/>
          <p:nvPr/>
        </p:nvSpPr>
        <p:spPr>
          <a:xfrm>
            <a:off x="7244318" y="5489554"/>
            <a:ext cx="3657600" cy="274320"/>
          </a:xfrm>
          <a:prstGeom prst="rect">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MP4’s destination nodes</a:t>
            </a:r>
          </a:p>
        </p:txBody>
      </p:sp>
      <p:cxnSp>
        <p:nvCxnSpPr>
          <p:cNvPr id="118" name="Straight Connector 117">
            <a:extLst>
              <a:ext uri="{FF2B5EF4-FFF2-40B4-BE49-F238E27FC236}">
                <a16:creationId xmlns:a16="http://schemas.microsoft.com/office/drawing/2014/main" id="{D7305726-73EE-4746-9512-47B520B3561E}"/>
              </a:ext>
            </a:extLst>
          </p:cNvPr>
          <p:cNvCxnSpPr>
            <a:cxnSpLocks/>
          </p:cNvCxnSpPr>
          <p:nvPr/>
        </p:nvCxnSpPr>
        <p:spPr>
          <a:xfrm flipV="1">
            <a:off x="7104883" y="5843487"/>
            <a:ext cx="3797035"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19" name="Graphic 118">
            <a:extLst>
              <a:ext uri="{FF2B5EF4-FFF2-40B4-BE49-F238E27FC236}">
                <a16:creationId xmlns:a16="http://schemas.microsoft.com/office/drawing/2014/main" id="{29665F09-9C00-44D1-8819-3005C8E318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854456" y="3035147"/>
            <a:ext cx="731520" cy="731520"/>
          </a:xfrm>
          <a:prstGeom prst="rect">
            <a:avLst/>
          </a:prstGeom>
        </p:spPr>
      </p:pic>
    </p:spTree>
    <p:extLst>
      <p:ext uri="{BB962C8B-B14F-4D97-AF65-F5344CB8AC3E}">
        <p14:creationId xmlns:p14="http://schemas.microsoft.com/office/powerpoint/2010/main" val="1192728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B3CD90-24FA-462B-8BAE-EF6BF2C2BB42}"/>
              </a:ext>
            </a:extLst>
          </p:cNvPr>
          <p:cNvSpPr>
            <a:spLocks noGrp="1"/>
          </p:cNvSpPr>
          <p:nvPr>
            <p:ph type="sldNum" sz="quarter" idx="12"/>
          </p:nvPr>
        </p:nvSpPr>
        <p:spPr/>
        <p:txBody>
          <a:bodyPr/>
          <a:lstStyle/>
          <a:p>
            <a:fld id="{48F63A3B-78C7-47BE-AE5E-E10140E04643}" type="slidenum">
              <a:rPr lang="en-US" smtClean="0"/>
              <a:pPr/>
              <a:t>29</a:t>
            </a:fld>
            <a:endParaRPr lang="en-US" dirty="0"/>
          </a:p>
        </p:txBody>
      </p:sp>
      <p:sp>
        <p:nvSpPr>
          <p:cNvPr id="4" name="Title 3">
            <a:extLst>
              <a:ext uri="{FF2B5EF4-FFF2-40B4-BE49-F238E27FC236}">
                <a16:creationId xmlns:a16="http://schemas.microsoft.com/office/drawing/2014/main" id="{D871D43C-E878-4410-B8A0-A37A1BC0FD69}"/>
              </a:ext>
            </a:extLst>
          </p:cNvPr>
          <p:cNvSpPr>
            <a:spLocks noGrp="1"/>
          </p:cNvSpPr>
          <p:nvPr>
            <p:ph type="title"/>
          </p:nvPr>
        </p:nvSpPr>
        <p:spPr/>
        <p:txBody>
          <a:bodyPr>
            <a:normAutofit fontScale="90000"/>
          </a:bodyPr>
          <a:lstStyle/>
          <a:p>
            <a:r>
              <a:rPr lang="en-US" dirty="0" err="1"/>
              <a:t>FlowGNN</a:t>
            </a:r>
            <a:r>
              <a:rPr lang="en-US" dirty="0"/>
              <a:t>: Parallelized Architecture</a:t>
            </a:r>
          </a:p>
        </p:txBody>
      </p:sp>
      <p:pic>
        <p:nvPicPr>
          <p:cNvPr id="2" name="Graphic 1">
            <a:extLst>
              <a:ext uri="{FF2B5EF4-FFF2-40B4-BE49-F238E27FC236}">
                <a16:creationId xmlns:a16="http://schemas.microsoft.com/office/drawing/2014/main" id="{73CE4C7A-23BE-6627-DD35-91DC423A80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2400" y="1463817"/>
            <a:ext cx="11887200" cy="4392428"/>
          </a:xfrm>
          <a:prstGeom prst="rect">
            <a:avLst/>
          </a:prstGeom>
        </p:spPr>
      </p:pic>
    </p:spTree>
    <p:extLst>
      <p:ext uri="{BB962C8B-B14F-4D97-AF65-F5344CB8AC3E}">
        <p14:creationId xmlns:p14="http://schemas.microsoft.com/office/powerpoint/2010/main" val="9479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D42A3A-E23B-4133-BD89-2F7A09E4A1DD}"/>
              </a:ext>
            </a:extLst>
          </p:cNvPr>
          <p:cNvSpPr>
            <a:spLocks noGrp="1"/>
          </p:cNvSpPr>
          <p:nvPr>
            <p:ph type="sldNum" sz="quarter" idx="12"/>
          </p:nvPr>
        </p:nvSpPr>
        <p:spPr/>
        <p:txBody>
          <a:bodyPr/>
          <a:lstStyle/>
          <a:p>
            <a:fld id="{48F63A3B-78C7-47BE-AE5E-E10140E04643}" type="slidenum">
              <a:rPr lang="en-US" smtClean="0"/>
              <a:pPr/>
              <a:t>3</a:t>
            </a:fld>
            <a:endParaRPr lang="en-US" dirty="0"/>
          </a:p>
        </p:txBody>
      </p:sp>
      <p:sp>
        <p:nvSpPr>
          <p:cNvPr id="4" name="Title 3">
            <a:extLst>
              <a:ext uri="{FF2B5EF4-FFF2-40B4-BE49-F238E27FC236}">
                <a16:creationId xmlns:a16="http://schemas.microsoft.com/office/drawing/2014/main" id="{57148DE2-49D5-4C24-8025-C87327362BA3}"/>
              </a:ext>
            </a:extLst>
          </p:cNvPr>
          <p:cNvSpPr>
            <a:spLocks noGrp="1"/>
          </p:cNvSpPr>
          <p:nvPr>
            <p:ph type="title"/>
          </p:nvPr>
        </p:nvSpPr>
        <p:spPr/>
        <p:txBody>
          <a:bodyPr>
            <a:noAutofit/>
          </a:bodyPr>
          <a:lstStyle/>
          <a:p>
            <a:r>
              <a:rPr lang="en-US" altLang="zh-CN" dirty="0"/>
              <a:t>Self-Introduction</a:t>
            </a:r>
            <a:endParaRPr lang="en-US" dirty="0"/>
          </a:p>
        </p:txBody>
      </p:sp>
      <p:sp>
        <p:nvSpPr>
          <p:cNvPr id="2" name="Rectangle 1">
            <a:extLst>
              <a:ext uri="{FF2B5EF4-FFF2-40B4-BE49-F238E27FC236}">
                <a16:creationId xmlns:a16="http://schemas.microsoft.com/office/drawing/2014/main" id="{147EC619-FA35-0523-76D4-663B03F59A7C}"/>
              </a:ext>
            </a:extLst>
          </p:cNvPr>
          <p:cNvSpPr/>
          <p:nvPr/>
        </p:nvSpPr>
        <p:spPr>
          <a:xfrm>
            <a:off x="1256024" y="1581433"/>
            <a:ext cx="10447516" cy="1440171"/>
          </a:xfrm>
          <a:prstGeom prst="rect">
            <a:avLst/>
          </a:prstGeom>
        </p:spPr>
        <p:txBody>
          <a:bodyPr vert="horz" lIns="91440" tIns="45720" rIns="91440" bIns="45720" rtlCol="0">
            <a:normAutofit/>
          </a:bodyPr>
          <a:lstStyle/>
          <a:p>
            <a:pPr algn="ctr" defTabSz="914400"/>
            <a:r>
              <a:rPr lang="en-US" sz="4400" b="1" dirty="0">
                <a:solidFill>
                  <a:schemeClr val="accent4">
                    <a:lumMod val="75000"/>
                  </a:schemeClr>
                </a:solidFill>
                <a:latin typeface="Corbel" panose="020B0503020204020204" pitchFamily="34" charset="0"/>
              </a:rPr>
              <a:t>Sharc Lab</a:t>
            </a:r>
          </a:p>
          <a:p>
            <a:pPr algn="ctr" defTabSz="914400"/>
            <a:r>
              <a:rPr lang="en-US" sz="2800" b="1" dirty="0">
                <a:solidFill>
                  <a:schemeClr val="accent4">
                    <a:lumMod val="75000"/>
                  </a:schemeClr>
                </a:solidFill>
                <a:latin typeface="Corbel" panose="020B0503020204020204" pitchFamily="34" charset="0"/>
              </a:rPr>
              <a:t>S</a:t>
            </a:r>
            <a:r>
              <a:rPr lang="en-US" sz="2800" b="1" dirty="0">
                <a:latin typeface="Corbel" panose="020B0503020204020204" pitchFamily="34" charset="0"/>
              </a:rPr>
              <a:t>oftware/</a:t>
            </a:r>
            <a:r>
              <a:rPr lang="en-US" sz="2800" b="1" dirty="0">
                <a:solidFill>
                  <a:schemeClr val="accent4">
                    <a:lumMod val="75000"/>
                  </a:schemeClr>
                </a:solidFill>
                <a:latin typeface="Corbel" panose="020B0503020204020204" pitchFamily="34" charset="0"/>
              </a:rPr>
              <a:t>Har</a:t>
            </a:r>
            <a:r>
              <a:rPr lang="en-US" sz="2800" b="1" dirty="0">
                <a:latin typeface="Corbel" panose="020B0503020204020204" pitchFamily="34" charset="0"/>
              </a:rPr>
              <a:t>dware </a:t>
            </a:r>
            <a:r>
              <a:rPr lang="en-US" sz="2800" b="1" dirty="0">
                <a:solidFill>
                  <a:schemeClr val="accent4">
                    <a:lumMod val="75000"/>
                  </a:schemeClr>
                </a:solidFill>
                <a:latin typeface="Corbel" panose="020B0503020204020204" pitchFamily="34" charset="0"/>
              </a:rPr>
              <a:t>C</a:t>
            </a:r>
            <a:r>
              <a:rPr lang="en-US" sz="2800" b="1" dirty="0">
                <a:latin typeface="Corbel" panose="020B0503020204020204" pitchFamily="34" charset="0"/>
              </a:rPr>
              <a:t>o-Design for Intelligence and Efficiency</a:t>
            </a:r>
          </a:p>
        </p:txBody>
      </p:sp>
      <p:pic>
        <p:nvPicPr>
          <p:cNvPr id="6" name="Picture 5" descr="Logo&#10;&#10;Description automatically generated">
            <a:extLst>
              <a:ext uri="{FF2B5EF4-FFF2-40B4-BE49-F238E27FC236}">
                <a16:creationId xmlns:a16="http://schemas.microsoft.com/office/drawing/2014/main" id="{94E0E4CC-080A-6B87-F41B-88E0A5607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926" y="1581433"/>
            <a:ext cx="1381802" cy="1118137"/>
          </a:xfrm>
          <a:prstGeom prst="rect">
            <a:avLst/>
          </a:prstGeom>
        </p:spPr>
      </p:pic>
      <p:pic>
        <p:nvPicPr>
          <p:cNvPr id="13" name="Picture 12" descr="A group of people holding hands&#10;&#10;Description automatically generated">
            <a:extLst>
              <a:ext uri="{FF2B5EF4-FFF2-40B4-BE49-F238E27FC236}">
                <a16:creationId xmlns:a16="http://schemas.microsoft.com/office/drawing/2014/main" id="{68B13B92-6A6F-9D4B-4CFA-16F885882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951" y="2914650"/>
            <a:ext cx="4572000" cy="34290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4256F48D-C6A6-AC0E-6C77-9CCE587AC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050" y="2914650"/>
            <a:ext cx="4566926" cy="3425195"/>
          </a:xfrm>
          <a:prstGeom prst="rect">
            <a:avLst/>
          </a:prstGeom>
        </p:spPr>
      </p:pic>
    </p:spTree>
    <p:extLst>
      <p:ext uri="{BB962C8B-B14F-4D97-AF65-F5344CB8AC3E}">
        <p14:creationId xmlns:p14="http://schemas.microsoft.com/office/powerpoint/2010/main" val="2624374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E48AE5-A2E8-4760-BCB1-62640CBABEA2}"/>
              </a:ext>
            </a:extLst>
          </p:cNvPr>
          <p:cNvSpPr>
            <a:spLocks noGrp="1"/>
          </p:cNvSpPr>
          <p:nvPr>
            <p:ph type="sldNum" sz="quarter" idx="12"/>
          </p:nvPr>
        </p:nvSpPr>
        <p:spPr/>
        <p:txBody>
          <a:bodyPr/>
          <a:lstStyle/>
          <a:p>
            <a:fld id="{48F63A3B-78C7-47BE-AE5E-E10140E04643}" type="slidenum">
              <a:rPr lang="en-US" smtClean="0"/>
              <a:pPr/>
              <a:t>30</a:t>
            </a:fld>
            <a:endParaRPr lang="en-US" dirty="0"/>
          </a:p>
        </p:txBody>
      </p:sp>
      <p:sp>
        <p:nvSpPr>
          <p:cNvPr id="4" name="Title 3">
            <a:extLst>
              <a:ext uri="{FF2B5EF4-FFF2-40B4-BE49-F238E27FC236}">
                <a16:creationId xmlns:a16="http://schemas.microsoft.com/office/drawing/2014/main" id="{67E3BEAB-47CC-4AE6-BDC4-F997398FA36A}"/>
              </a:ext>
            </a:extLst>
          </p:cNvPr>
          <p:cNvSpPr>
            <a:spLocks noGrp="1"/>
          </p:cNvSpPr>
          <p:nvPr>
            <p:ph type="title"/>
          </p:nvPr>
        </p:nvSpPr>
        <p:spPr/>
        <p:txBody>
          <a:bodyPr>
            <a:normAutofit fontScale="90000"/>
          </a:bodyPr>
          <a:lstStyle/>
          <a:p>
            <a:r>
              <a:rPr lang="en-US" dirty="0"/>
              <a:t>Experiment Setup</a:t>
            </a:r>
          </a:p>
        </p:txBody>
      </p:sp>
      <p:sp>
        <p:nvSpPr>
          <p:cNvPr id="7" name="Content Placeholder 1">
            <a:extLst>
              <a:ext uri="{FF2B5EF4-FFF2-40B4-BE49-F238E27FC236}">
                <a16:creationId xmlns:a16="http://schemas.microsoft.com/office/drawing/2014/main" id="{E7B32E2A-8B78-4AA2-B067-92C4AD2DBAE6}"/>
              </a:ext>
            </a:extLst>
          </p:cNvPr>
          <p:cNvSpPr>
            <a:spLocks noGrp="1"/>
          </p:cNvSpPr>
          <p:nvPr>
            <p:ph idx="1"/>
          </p:nvPr>
        </p:nvSpPr>
        <p:spPr>
          <a:xfrm>
            <a:off x="1135381" y="3014974"/>
            <a:ext cx="1813559" cy="1206506"/>
          </a:xfrm>
        </p:spPr>
        <p:txBody>
          <a:bodyPr>
            <a:normAutofit/>
          </a:bodyPr>
          <a:lstStyle/>
          <a:p>
            <a:pPr marL="0" indent="0" algn="ctr">
              <a:buNone/>
            </a:pPr>
            <a:r>
              <a:rPr lang="en-US" sz="2400" dirty="0"/>
              <a:t>Evaluated on </a:t>
            </a:r>
            <a:r>
              <a:rPr lang="en-US" sz="2400" dirty="0">
                <a:solidFill>
                  <a:schemeClr val="accent4">
                    <a:lumMod val="75000"/>
                  </a:schemeClr>
                </a:solidFill>
              </a:rPr>
              <a:t>six</a:t>
            </a:r>
            <a:r>
              <a:rPr lang="en-US" sz="2400" dirty="0"/>
              <a:t> GNN models</a:t>
            </a:r>
          </a:p>
        </p:txBody>
      </p:sp>
      <p:pic>
        <p:nvPicPr>
          <p:cNvPr id="6" name="Picture 5">
            <a:extLst>
              <a:ext uri="{FF2B5EF4-FFF2-40B4-BE49-F238E27FC236}">
                <a16:creationId xmlns:a16="http://schemas.microsoft.com/office/drawing/2014/main" id="{635F2CE7-E269-E013-A4D1-793ADF60788D}"/>
              </a:ext>
            </a:extLst>
          </p:cNvPr>
          <p:cNvPicPr>
            <a:picLocks noChangeAspect="1"/>
          </p:cNvPicPr>
          <p:nvPr/>
        </p:nvPicPr>
        <p:blipFill rotWithShape="1">
          <a:blip r:embed="rId3"/>
          <a:srcRect t="9316"/>
          <a:stretch/>
        </p:blipFill>
        <p:spPr>
          <a:xfrm>
            <a:off x="2948940" y="1600334"/>
            <a:ext cx="6819899" cy="4648839"/>
          </a:xfrm>
          <a:prstGeom prst="rect">
            <a:avLst/>
          </a:prstGeom>
        </p:spPr>
      </p:pic>
      <p:sp>
        <p:nvSpPr>
          <p:cNvPr id="2" name="Rectangle: Rounded Corners 1">
            <a:extLst>
              <a:ext uri="{FF2B5EF4-FFF2-40B4-BE49-F238E27FC236}">
                <a16:creationId xmlns:a16="http://schemas.microsoft.com/office/drawing/2014/main" id="{7FC3C88A-5B40-4D95-BE94-E82B94365B27}"/>
              </a:ext>
            </a:extLst>
          </p:cNvPr>
          <p:cNvSpPr/>
          <p:nvPr/>
        </p:nvSpPr>
        <p:spPr>
          <a:xfrm>
            <a:off x="2948940" y="2042160"/>
            <a:ext cx="1562100" cy="3040380"/>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24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E48AE5-A2E8-4760-BCB1-62640CBABEA2}"/>
              </a:ext>
            </a:extLst>
          </p:cNvPr>
          <p:cNvSpPr>
            <a:spLocks noGrp="1"/>
          </p:cNvSpPr>
          <p:nvPr>
            <p:ph type="sldNum" sz="quarter" idx="12"/>
          </p:nvPr>
        </p:nvSpPr>
        <p:spPr/>
        <p:txBody>
          <a:bodyPr/>
          <a:lstStyle/>
          <a:p>
            <a:fld id="{48F63A3B-78C7-47BE-AE5E-E10140E04643}" type="slidenum">
              <a:rPr lang="en-US" smtClean="0"/>
              <a:pPr/>
              <a:t>31</a:t>
            </a:fld>
            <a:endParaRPr lang="en-US" dirty="0"/>
          </a:p>
        </p:txBody>
      </p:sp>
      <p:sp>
        <p:nvSpPr>
          <p:cNvPr id="4" name="Title 3">
            <a:extLst>
              <a:ext uri="{FF2B5EF4-FFF2-40B4-BE49-F238E27FC236}">
                <a16:creationId xmlns:a16="http://schemas.microsoft.com/office/drawing/2014/main" id="{67E3BEAB-47CC-4AE6-BDC4-F997398FA36A}"/>
              </a:ext>
            </a:extLst>
          </p:cNvPr>
          <p:cNvSpPr>
            <a:spLocks noGrp="1"/>
          </p:cNvSpPr>
          <p:nvPr>
            <p:ph type="title"/>
          </p:nvPr>
        </p:nvSpPr>
        <p:spPr/>
        <p:txBody>
          <a:bodyPr>
            <a:normAutofit fontScale="90000"/>
          </a:bodyPr>
          <a:lstStyle/>
          <a:p>
            <a:r>
              <a:rPr lang="en-US" dirty="0"/>
              <a:t>Experiment Setup</a:t>
            </a:r>
          </a:p>
        </p:txBody>
      </p:sp>
      <p:sp>
        <p:nvSpPr>
          <p:cNvPr id="7" name="Content Placeholder 1">
            <a:extLst>
              <a:ext uri="{FF2B5EF4-FFF2-40B4-BE49-F238E27FC236}">
                <a16:creationId xmlns:a16="http://schemas.microsoft.com/office/drawing/2014/main" id="{E7B32E2A-8B78-4AA2-B067-92C4AD2DBAE6}"/>
              </a:ext>
            </a:extLst>
          </p:cNvPr>
          <p:cNvSpPr>
            <a:spLocks noGrp="1"/>
          </p:cNvSpPr>
          <p:nvPr>
            <p:ph idx="1"/>
          </p:nvPr>
        </p:nvSpPr>
        <p:spPr>
          <a:xfrm>
            <a:off x="342901" y="1531620"/>
            <a:ext cx="11486417" cy="1752600"/>
          </a:xfrm>
        </p:spPr>
        <p:txBody>
          <a:bodyPr/>
          <a:lstStyle/>
          <a:p>
            <a:r>
              <a:rPr lang="en-US" dirty="0"/>
              <a:t>Evaluated </a:t>
            </a:r>
            <a:r>
              <a:rPr lang="en-US" dirty="0">
                <a:solidFill>
                  <a:schemeClr val="accent4">
                    <a:lumMod val="75000"/>
                  </a:schemeClr>
                </a:solidFill>
              </a:rPr>
              <a:t>end-to-end </a:t>
            </a:r>
            <a:r>
              <a:rPr lang="en-US" u="sng" dirty="0">
                <a:solidFill>
                  <a:schemeClr val="accent5">
                    <a:lumMod val="75000"/>
                  </a:schemeClr>
                </a:solidFill>
              </a:rPr>
              <a:t>on-board</a:t>
            </a:r>
            <a:r>
              <a:rPr lang="en-US" dirty="0"/>
              <a:t> on Xilinx </a:t>
            </a:r>
            <a:r>
              <a:rPr lang="en-US" dirty="0" err="1"/>
              <a:t>Alveo</a:t>
            </a:r>
            <a:r>
              <a:rPr lang="en-US" dirty="0"/>
              <a:t> U50 @ </a:t>
            </a:r>
            <a:r>
              <a:rPr lang="en-US" dirty="0">
                <a:solidFill>
                  <a:schemeClr val="accent4">
                    <a:lumMod val="75000"/>
                  </a:schemeClr>
                </a:solidFill>
              </a:rPr>
              <a:t>300 MHz</a:t>
            </a:r>
            <a:endParaRPr lang="en-US" dirty="0"/>
          </a:p>
          <a:p>
            <a:pPr lvl="1"/>
            <a:r>
              <a:rPr lang="en-US" b="1" dirty="0"/>
              <a:t>CPU</a:t>
            </a:r>
            <a:r>
              <a:rPr lang="en-US" dirty="0"/>
              <a:t> baseline:</a:t>
            </a:r>
            <a:r>
              <a:rPr lang="en-US" b="0" dirty="0"/>
              <a:t> Intel Xeon Gold 6226R </a:t>
            </a:r>
            <a:r>
              <a:rPr lang="en-US" b="1" dirty="0"/>
              <a:t>(batch size </a:t>
            </a:r>
            <a:r>
              <a:rPr lang="en-US" b="1" dirty="0">
                <a:solidFill>
                  <a:schemeClr val="accent6">
                    <a:lumMod val="75000"/>
                  </a:schemeClr>
                </a:solidFill>
              </a:rPr>
              <a:t>1</a:t>
            </a:r>
            <a:r>
              <a:rPr lang="en-US" b="1" dirty="0"/>
              <a:t>)</a:t>
            </a:r>
          </a:p>
          <a:p>
            <a:pPr lvl="1"/>
            <a:r>
              <a:rPr lang="en-US" b="1" dirty="0"/>
              <a:t>GPU</a:t>
            </a:r>
            <a:r>
              <a:rPr lang="en-US" dirty="0"/>
              <a:t> baseline:</a:t>
            </a:r>
            <a:r>
              <a:rPr lang="en-US" b="0" dirty="0"/>
              <a:t> NVIDIA RTX A6000 </a:t>
            </a:r>
            <a:r>
              <a:rPr lang="en-US" b="1" dirty="0"/>
              <a:t>(batch size </a:t>
            </a:r>
            <a:r>
              <a:rPr lang="en-US" b="1" dirty="0">
                <a:solidFill>
                  <a:schemeClr val="accent6">
                    <a:lumMod val="75000"/>
                  </a:schemeClr>
                </a:solidFill>
              </a:rPr>
              <a:t>1 ~ 1024</a:t>
            </a:r>
            <a:r>
              <a:rPr lang="en-US" b="1" dirty="0"/>
              <a:t>)</a:t>
            </a:r>
          </a:p>
          <a:p>
            <a:r>
              <a:rPr lang="en-US" dirty="0"/>
              <a:t>Evaluated on </a:t>
            </a:r>
            <a:r>
              <a:rPr lang="en-US" dirty="0">
                <a:solidFill>
                  <a:schemeClr val="accent4">
                    <a:lumMod val="75000"/>
                  </a:schemeClr>
                </a:solidFill>
              </a:rPr>
              <a:t>seven</a:t>
            </a:r>
            <a:r>
              <a:rPr lang="en-US" dirty="0"/>
              <a:t> datasets, including </a:t>
            </a:r>
            <a:r>
              <a:rPr lang="en-US" dirty="0">
                <a:solidFill>
                  <a:schemeClr val="accent4">
                    <a:lumMod val="75000"/>
                  </a:schemeClr>
                </a:solidFill>
              </a:rPr>
              <a:t>one</a:t>
            </a:r>
            <a:r>
              <a:rPr lang="en-US" dirty="0"/>
              <a:t> from </a:t>
            </a:r>
            <a:r>
              <a:rPr lang="en-US" dirty="0">
                <a:solidFill>
                  <a:schemeClr val="accent4">
                    <a:lumMod val="75000"/>
                  </a:schemeClr>
                </a:solidFill>
              </a:rPr>
              <a:t>High-Energy Physics</a:t>
            </a:r>
          </a:p>
        </p:txBody>
      </p:sp>
      <p:pic>
        <p:nvPicPr>
          <p:cNvPr id="2" name="Picture 1">
            <a:extLst>
              <a:ext uri="{FF2B5EF4-FFF2-40B4-BE49-F238E27FC236}">
                <a16:creationId xmlns:a16="http://schemas.microsoft.com/office/drawing/2014/main" id="{CF63B9FF-8BAE-D65F-80D0-67CFD7FFCB37}"/>
              </a:ext>
            </a:extLst>
          </p:cNvPr>
          <p:cNvPicPr>
            <a:picLocks noChangeAspect="1"/>
          </p:cNvPicPr>
          <p:nvPr/>
        </p:nvPicPr>
        <p:blipFill rotWithShape="1">
          <a:blip r:embed="rId3"/>
          <a:srcRect l="9324" t="22950" r="10583"/>
          <a:stretch/>
        </p:blipFill>
        <p:spPr>
          <a:xfrm>
            <a:off x="2598419" y="3573781"/>
            <a:ext cx="6400801" cy="2792250"/>
          </a:xfrm>
          <a:prstGeom prst="rect">
            <a:avLst/>
          </a:prstGeom>
        </p:spPr>
      </p:pic>
    </p:spTree>
    <p:extLst>
      <p:ext uri="{BB962C8B-B14F-4D97-AF65-F5344CB8AC3E}">
        <p14:creationId xmlns:p14="http://schemas.microsoft.com/office/powerpoint/2010/main" val="30599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2547F-97EC-49A8-A8AF-20D74BE0C1D7}"/>
              </a:ext>
            </a:extLst>
          </p:cNvPr>
          <p:cNvSpPr/>
          <p:nvPr/>
        </p:nvSpPr>
        <p:spPr>
          <a:xfrm flipV="1">
            <a:off x="3738312" y="6548700"/>
            <a:ext cx="4075883" cy="28937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AE48AE5-A2E8-4760-BCB1-62640CBABEA2}"/>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
        <p:nvSpPr>
          <p:cNvPr id="4" name="Title 3">
            <a:extLst>
              <a:ext uri="{FF2B5EF4-FFF2-40B4-BE49-F238E27FC236}">
                <a16:creationId xmlns:a16="http://schemas.microsoft.com/office/drawing/2014/main" id="{67E3BEAB-47CC-4AE6-BDC4-F997398FA36A}"/>
              </a:ext>
            </a:extLst>
          </p:cNvPr>
          <p:cNvSpPr>
            <a:spLocks noGrp="1"/>
          </p:cNvSpPr>
          <p:nvPr>
            <p:ph type="title"/>
          </p:nvPr>
        </p:nvSpPr>
        <p:spPr/>
        <p:txBody>
          <a:bodyPr>
            <a:normAutofit fontScale="90000"/>
          </a:bodyPr>
          <a:lstStyle/>
          <a:p>
            <a:r>
              <a:rPr lang="en-US" dirty="0"/>
              <a:t>Evaluation – End-to-end Latency</a:t>
            </a:r>
          </a:p>
        </p:txBody>
      </p:sp>
      <p:sp>
        <p:nvSpPr>
          <p:cNvPr id="12" name="TextBox 11">
            <a:extLst>
              <a:ext uri="{FF2B5EF4-FFF2-40B4-BE49-F238E27FC236}">
                <a16:creationId xmlns:a16="http://schemas.microsoft.com/office/drawing/2014/main" id="{0303367C-C47B-49FA-9EA0-BCE8A7F28193}"/>
              </a:ext>
            </a:extLst>
          </p:cNvPr>
          <p:cNvSpPr txBox="1"/>
          <p:nvPr/>
        </p:nvSpPr>
        <p:spPr>
          <a:xfrm>
            <a:off x="2931595" y="1393066"/>
            <a:ext cx="245225"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a:t>
            </a:r>
          </a:p>
        </p:txBody>
      </p:sp>
      <p:sp>
        <p:nvSpPr>
          <p:cNvPr id="13" name="TextBox 12">
            <a:extLst>
              <a:ext uri="{FF2B5EF4-FFF2-40B4-BE49-F238E27FC236}">
                <a16:creationId xmlns:a16="http://schemas.microsoft.com/office/drawing/2014/main" id="{4632A7DB-F7D7-4C30-87D2-2B2124BEEFEB}"/>
              </a:ext>
            </a:extLst>
          </p:cNvPr>
          <p:cNvSpPr txBox="1"/>
          <p:nvPr/>
        </p:nvSpPr>
        <p:spPr>
          <a:xfrm>
            <a:off x="2998787" y="1393066"/>
            <a:ext cx="295101"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a</a:t>
            </a:r>
          </a:p>
        </p:txBody>
      </p:sp>
      <p:sp>
        <p:nvSpPr>
          <p:cNvPr id="14" name="TextBox 13">
            <a:extLst>
              <a:ext uri="{FF2B5EF4-FFF2-40B4-BE49-F238E27FC236}">
                <a16:creationId xmlns:a16="http://schemas.microsoft.com/office/drawing/2014/main" id="{38A25EBA-37B9-4A63-9CA1-7FEFABD18715}"/>
              </a:ext>
            </a:extLst>
          </p:cNvPr>
          <p:cNvSpPr txBox="1"/>
          <p:nvPr/>
        </p:nvSpPr>
        <p:spPr>
          <a:xfrm>
            <a:off x="3105087" y="1393066"/>
            <a:ext cx="245225"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a:t>
            </a:r>
          </a:p>
        </p:txBody>
      </p:sp>
      <p:sp>
        <p:nvSpPr>
          <p:cNvPr id="15" name="TextBox 14">
            <a:extLst>
              <a:ext uri="{FF2B5EF4-FFF2-40B4-BE49-F238E27FC236}">
                <a16:creationId xmlns:a16="http://schemas.microsoft.com/office/drawing/2014/main" id="{B0E84BF7-2D62-47F4-AE2C-759486E4CB64}"/>
              </a:ext>
            </a:extLst>
          </p:cNvPr>
          <p:cNvSpPr txBox="1"/>
          <p:nvPr/>
        </p:nvSpPr>
        <p:spPr>
          <a:xfrm>
            <a:off x="3172496" y="1393066"/>
            <a:ext cx="232756"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 </a:t>
            </a:r>
          </a:p>
        </p:txBody>
      </p:sp>
      <p:sp>
        <p:nvSpPr>
          <p:cNvPr id="16" name="TextBox 15">
            <a:extLst>
              <a:ext uri="{FF2B5EF4-FFF2-40B4-BE49-F238E27FC236}">
                <a16:creationId xmlns:a16="http://schemas.microsoft.com/office/drawing/2014/main" id="{77577C87-EF42-4B56-BFF6-D9B67BE9689B}"/>
              </a:ext>
            </a:extLst>
          </p:cNvPr>
          <p:cNvSpPr txBox="1"/>
          <p:nvPr/>
        </p:nvSpPr>
        <p:spPr>
          <a:xfrm>
            <a:off x="3225626" y="1393066"/>
            <a:ext cx="369915"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M</a:t>
            </a:r>
          </a:p>
        </p:txBody>
      </p:sp>
      <p:sp>
        <p:nvSpPr>
          <p:cNvPr id="17" name="TextBox 16">
            <a:extLst>
              <a:ext uri="{FF2B5EF4-FFF2-40B4-BE49-F238E27FC236}">
                <a16:creationId xmlns:a16="http://schemas.microsoft.com/office/drawing/2014/main" id="{D6AB5C59-1AB4-4569-B71D-8CCEA11C0042}"/>
              </a:ext>
            </a:extLst>
          </p:cNvPr>
          <p:cNvSpPr txBox="1"/>
          <p:nvPr/>
        </p:nvSpPr>
        <p:spPr>
          <a:xfrm>
            <a:off x="3415671" y="1393066"/>
            <a:ext cx="307570"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o</a:t>
            </a:r>
          </a:p>
        </p:txBody>
      </p:sp>
      <p:sp>
        <p:nvSpPr>
          <p:cNvPr id="18" name="TextBox 17">
            <a:extLst>
              <a:ext uri="{FF2B5EF4-FFF2-40B4-BE49-F238E27FC236}">
                <a16:creationId xmlns:a16="http://schemas.microsoft.com/office/drawing/2014/main" id="{A5346B76-92A5-4F3D-A366-903F0E900F46}"/>
              </a:ext>
            </a:extLst>
          </p:cNvPr>
          <p:cNvSpPr txBox="1"/>
          <p:nvPr/>
        </p:nvSpPr>
        <p:spPr>
          <a:xfrm>
            <a:off x="3532836" y="1393066"/>
            <a:ext cx="232756"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l</a:t>
            </a:r>
          </a:p>
        </p:txBody>
      </p:sp>
      <p:sp>
        <p:nvSpPr>
          <p:cNvPr id="19" name="TextBox 18">
            <a:extLst>
              <a:ext uri="{FF2B5EF4-FFF2-40B4-BE49-F238E27FC236}">
                <a16:creationId xmlns:a16="http://schemas.microsoft.com/office/drawing/2014/main" id="{8709CD18-74F7-42F1-B8A4-912269D501E6}"/>
              </a:ext>
            </a:extLst>
          </p:cNvPr>
          <p:cNvSpPr txBox="1"/>
          <p:nvPr/>
        </p:nvSpPr>
        <p:spPr>
          <a:xfrm>
            <a:off x="3583787" y="1393066"/>
            <a:ext cx="320039"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H</a:t>
            </a:r>
          </a:p>
        </p:txBody>
      </p:sp>
      <p:sp>
        <p:nvSpPr>
          <p:cNvPr id="20" name="TextBox 19">
            <a:extLst>
              <a:ext uri="{FF2B5EF4-FFF2-40B4-BE49-F238E27FC236}">
                <a16:creationId xmlns:a16="http://schemas.microsoft.com/office/drawing/2014/main" id="{088C39F2-1C3E-4F05-B5A7-62F3D668A168}"/>
              </a:ext>
            </a:extLst>
          </p:cNvPr>
          <p:cNvSpPr txBox="1"/>
          <p:nvPr/>
        </p:nvSpPr>
        <p:spPr>
          <a:xfrm>
            <a:off x="3722283" y="1393066"/>
            <a:ext cx="245225" cy="365758"/>
          </a:xfrm>
          <a:prstGeom prst="rect">
            <a:avLst/>
          </a:prstGeom>
          <a:noFill/>
        </p:spPr>
        <p:txBody>
          <a:bodyPr wrap="none" rtlCol="0">
            <a:spAutoFit/>
          </a:bodyPr>
          <a:lstStyle/>
          <a:p>
            <a:pPr algn="l"/>
            <a:r>
              <a:rPr lang="en-US" sz="1767" spc="0" baseline="0">
                <a:solidFill>
                  <a:srgbClr val="FFFFFF"/>
                </a:solidFill>
                <a:latin typeface="Calibri"/>
                <a:cs typeface="Calibri"/>
                <a:sym typeface="Calibri"/>
                <a:rtl val="0"/>
              </a:rPr>
              <a:t>I</a:t>
            </a:r>
          </a:p>
        </p:txBody>
      </p:sp>
      <p:sp>
        <p:nvSpPr>
          <p:cNvPr id="21" name="TextBox 20">
            <a:extLst>
              <a:ext uri="{FF2B5EF4-FFF2-40B4-BE49-F238E27FC236}">
                <a16:creationId xmlns:a16="http://schemas.microsoft.com/office/drawing/2014/main" id="{6830537C-2912-4EA8-8889-B5732EF0C8C6}"/>
              </a:ext>
            </a:extLst>
          </p:cNvPr>
          <p:cNvSpPr txBox="1"/>
          <p:nvPr/>
        </p:nvSpPr>
        <p:spPr>
          <a:xfrm>
            <a:off x="3778344" y="1393066"/>
            <a:ext cx="307570" cy="365758"/>
          </a:xfrm>
          <a:prstGeom prst="rect">
            <a:avLst/>
          </a:prstGeom>
          <a:noFill/>
        </p:spPr>
        <p:txBody>
          <a:bodyPr wrap="none" rtlCol="0">
            <a:spAutoFit/>
          </a:bodyPr>
          <a:lstStyle/>
          <a:p>
            <a:pPr algn="l"/>
            <a:r>
              <a:rPr lang="en-US" sz="1767" spc="0" baseline="0" dirty="0">
                <a:solidFill>
                  <a:srgbClr val="FFFFFF"/>
                </a:solidFill>
                <a:latin typeface="Calibri"/>
                <a:cs typeface="Calibri"/>
                <a:sym typeface="Calibri"/>
                <a:rtl val="0"/>
              </a:rPr>
              <a:t>V</a:t>
            </a:r>
          </a:p>
        </p:txBody>
      </p:sp>
      <p:pic>
        <p:nvPicPr>
          <p:cNvPr id="7" name="Picture 6">
            <a:extLst>
              <a:ext uri="{FF2B5EF4-FFF2-40B4-BE49-F238E27FC236}">
                <a16:creationId xmlns:a16="http://schemas.microsoft.com/office/drawing/2014/main" id="{11DF14AC-E4C9-42FC-8E19-8A21ECEE10A0}"/>
              </a:ext>
            </a:extLst>
          </p:cNvPr>
          <p:cNvPicPr>
            <a:picLocks noChangeAspect="1"/>
          </p:cNvPicPr>
          <p:nvPr/>
        </p:nvPicPr>
        <p:blipFill rotWithShape="1">
          <a:blip r:embed="rId3"/>
          <a:srcRect l="-4" t="-4" r="74109" b="66324"/>
          <a:stretch/>
        </p:blipFill>
        <p:spPr>
          <a:xfrm>
            <a:off x="1891544" y="1905007"/>
            <a:ext cx="6306109" cy="4118121"/>
          </a:xfrm>
          <a:custGeom>
            <a:avLst/>
            <a:gdLst>
              <a:gd name="connsiteX0" fmla="*/ 528 w 9867220"/>
              <a:gd name="connsiteY0" fmla="*/ 304 h 4954098"/>
              <a:gd name="connsiteX1" fmla="*/ 9867748 w 9867220"/>
              <a:gd name="connsiteY1" fmla="*/ 304 h 4954098"/>
              <a:gd name="connsiteX2" fmla="*/ 9867748 w 9867220"/>
              <a:gd name="connsiteY2" fmla="*/ 4954403 h 4954098"/>
              <a:gd name="connsiteX3" fmla="*/ 528 w 9867220"/>
              <a:gd name="connsiteY3" fmla="*/ 4954403 h 4954098"/>
            </a:gdLst>
            <a:ahLst/>
            <a:cxnLst>
              <a:cxn ang="0">
                <a:pos x="connsiteX0" y="connsiteY0"/>
              </a:cxn>
              <a:cxn ang="0">
                <a:pos x="connsiteX1" y="connsiteY1"/>
              </a:cxn>
              <a:cxn ang="0">
                <a:pos x="connsiteX2" y="connsiteY2"/>
              </a:cxn>
              <a:cxn ang="0">
                <a:pos x="connsiteX3" y="connsiteY3"/>
              </a:cxn>
            </a:cxnLst>
            <a:rect l="l" t="t" r="r" b="b"/>
            <a:pathLst>
              <a:path w="9867220" h="4954098">
                <a:moveTo>
                  <a:pt x="528" y="304"/>
                </a:moveTo>
                <a:lnTo>
                  <a:pt x="9867748" y="304"/>
                </a:lnTo>
                <a:lnTo>
                  <a:pt x="9867748" y="4954403"/>
                </a:lnTo>
                <a:lnTo>
                  <a:pt x="528" y="4954403"/>
                </a:lnTo>
                <a:close/>
              </a:path>
            </a:pathLst>
          </a:custGeom>
        </p:spPr>
      </p:pic>
      <p:sp>
        <p:nvSpPr>
          <p:cNvPr id="36" name="Freeform: Shape 35">
            <a:extLst>
              <a:ext uri="{FF2B5EF4-FFF2-40B4-BE49-F238E27FC236}">
                <a16:creationId xmlns:a16="http://schemas.microsoft.com/office/drawing/2014/main" id="{72DD5B8E-2836-40A6-BE9C-039C6E939682}"/>
              </a:ext>
            </a:extLst>
          </p:cNvPr>
          <p:cNvSpPr/>
          <p:nvPr/>
        </p:nvSpPr>
        <p:spPr>
          <a:xfrm rot="5400000" flipV="1">
            <a:off x="5752494" y="2045122"/>
            <a:ext cx="23079" cy="4642006"/>
          </a:xfrm>
          <a:custGeom>
            <a:avLst/>
            <a:gdLst>
              <a:gd name="connsiteX0" fmla="*/ 168 w 9351"/>
              <a:gd name="connsiteY0" fmla="*/ 71 h 1880824"/>
              <a:gd name="connsiteX1" fmla="*/ 168 w 9351"/>
              <a:gd name="connsiteY1" fmla="*/ 1880896 h 1880824"/>
            </a:gdLst>
            <a:ahLst/>
            <a:cxnLst>
              <a:cxn ang="0">
                <a:pos x="connsiteX0" y="connsiteY0"/>
              </a:cxn>
              <a:cxn ang="0">
                <a:pos x="connsiteX1" y="connsiteY1"/>
              </a:cxn>
            </a:cxnLst>
            <a:rect l="l" t="t" r="r" b="b"/>
            <a:pathLst>
              <a:path w="9351" h="1880824">
                <a:moveTo>
                  <a:pt x="168" y="71"/>
                </a:moveTo>
                <a:lnTo>
                  <a:pt x="168" y="1880896"/>
                </a:lnTo>
              </a:path>
            </a:pathLst>
          </a:custGeom>
          <a:noFill/>
          <a:ln w="29155" cap="flat">
            <a:solidFill>
              <a:srgbClr val="548235"/>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CBBB353-F8F1-42B9-9E2A-E08DB43DC507}"/>
              </a:ext>
            </a:extLst>
          </p:cNvPr>
          <p:cNvSpPr/>
          <p:nvPr/>
        </p:nvSpPr>
        <p:spPr>
          <a:xfrm rot="5400000" flipV="1">
            <a:off x="4654930" y="3186328"/>
            <a:ext cx="345745" cy="2731697"/>
          </a:xfrm>
          <a:custGeom>
            <a:avLst/>
            <a:gdLst>
              <a:gd name="connsiteX0" fmla="*/ -83 w 130176"/>
              <a:gd name="connsiteY0" fmla="*/ 61 h 1079566"/>
              <a:gd name="connsiteX1" fmla="*/ 130094 w 130176"/>
              <a:gd name="connsiteY1" fmla="*/ 61 h 1079566"/>
              <a:gd name="connsiteX2" fmla="*/ 130094 w 130176"/>
              <a:gd name="connsiteY2" fmla="*/ 1079628 h 1079566"/>
              <a:gd name="connsiteX3" fmla="*/ -83 w 130176"/>
              <a:gd name="connsiteY3" fmla="*/ 1079628 h 1079566"/>
            </a:gdLst>
            <a:ahLst/>
            <a:cxnLst>
              <a:cxn ang="0">
                <a:pos x="connsiteX0" y="connsiteY0"/>
              </a:cxn>
              <a:cxn ang="0">
                <a:pos x="connsiteX1" y="connsiteY1"/>
              </a:cxn>
              <a:cxn ang="0">
                <a:pos x="connsiteX2" y="connsiteY2"/>
              </a:cxn>
              <a:cxn ang="0">
                <a:pos x="connsiteX3" y="connsiteY3"/>
              </a:cxn>
            </a:cxnLst>
            <a:rect l="l" t="t" r="r" b="b"/>
            <a:pathLst>
              <a:path w="130176" h="1079566">
                <a:moveTo>
                  <a:pt x="-83" y="61"/>
                </a:moveTo>
                <a:lnTo>
                  <a:pt x="130094" y="61"/>
                </a:lnTo>
                <a:lnTo>
                  <a:pt x="130094" y="1079628"/>
                </a:lnTo>
                <a:lnTo>
                  <a:pt x="-83" y="1079628"/>
                </a:lnTo>
                <a:close/>
              </a:path>
            </a:pathLst>
          </a:custGeom>
          <a:solidFill>
            <a:srgbClr val="A9D18E"/>
          </a:solidFill>
          <a:ln w="1246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AA314FCC-730E-4C8F-8EF8-D09F4F115B72}"/>
              </a:ext>
            </a:extLst>
          </p:cNvPr>
          <p:cNvSpPr/>
          <p:nvPr/>
        </p:nvSpPr>
        <p:spPr>
          <a:xfrm rot="5400000" flipV="1">
            <a:off x="3376099" y="2157756"/>
            <a:ext cx="1211276" cy="1285136"/>
          </a:xfrm>
          <a:custGeom>
            <a:avLst/>
            <a:gdLst>
              <a:gd name="connsiteX0" fmla="*/ 451984 w 490779"/>
              <a:gd name="connsiteY0" fmla="*/ 88345 h 520705"/>
              <a:gd name="connsiteX1" fmla="*/ 453481 w 490779"/>
              <a:gd name="connsiteY1" fmla="*/ 89842 h 520705"/>
              <a:gd name="connsiteX2" fmla="*/ 454977 w 490779"/>
              <a:gd name="connsiteY2" fmla="*/ 90590 h 520705"/>
              <a:gd name="connsiteX3" fmla="*/ 456473 w 490779"/>
              <a:gd name="connsiteY3" fmla="*/ 90590 h 520705"/>
              <a:gd name="connsiteX4" fmla="*/ 457221 w 490779"/>
              <a:gd name="connsiteY4" fmla="*/ 89842 h 520705"/>
              <a:gd name="connsiteX5" fmla="*/ 489391 w 490779"/>
              <a:gd name="connsiteY5" fmla="*/ 55427 h 520705"/>
              <a:gd name="connsiteX6" fmla="*/ 490888 w 490779"/>
              <a:gd name="connsiteY6" fmla="*/ 53931 h 520705"/>
              <a:gd name="connsiteX7" fmla="*/ 490888 w 490779"/>
              <a:gd name="connsiteY7" fmla="*/ 52435 h 520705"/>
              <a:gd name="connsiteX8" fmla="*/ 490139 w 490779"/>
              <a:gd name="connsiteY8" fmla="*/ 50938 h 520705"/>
              <a:gd name="connsiteX9" fmla="*/ 488643 w 490779"/>
              <a:gd name="connsiteY9" fmla="*/ 48694 h 520705"/>
              <a:gd name="connsiteX10" fmla="*/ 487147 w 490779"/>
              <a:gd name="connsiteY10" fmla="*/ 47198 h 520705"/>
              <a:gd name="connsiteX11" fmla="*/ 484902 w 490779"/>
              <a:gd name="connsiteY11" fmla="*/ 46450 h 520705"/>
              <a:gd name="connsiteX12" fmla="*/ 483406 w 490779"/>
              <a:gd name="connsiteY12" fmla="*/ 46450 h 520705"/>
              <a:gd name="connsiteX13" fmla="*/ 481162 w 490779"/>
              <a:gd name="connsiteY13" fmla="*/ 45701 h 520705"/>
              <a:gd name="connsiteX14" fmla="*/ 456473 w 490779"/>
              <a:gd name="connsiteY14" fmla="*/ 46450 h 520705"/>
              <a:gd name="connsiteX15" fmla="*/ 442258 w 490779"/>
              <a:gd name="connsiteY15" fmla="*/ 45701 h 520705"/>
              <a:gd name="connsiteX16" fmla="*/ 431785 w 490779"/>
              <a:gd name="connsiteY16" fmla="*/ 44205 h 520705"/>
              <a:gd name="connsiteX17" fmla="*/ 425051 w 490779"/>
              <a:gd name="connsiteY17" fmla="*/ 41213 h 520705"/>
              <a:gd name="connsiteX18" fmla="*/ 419814 w 490779"/>
              <a:gd name="connsiteY18" fmla="*/ 37472 h 520705"/>
              <a:gd name="connsiteX19" fmla="*/ 416822 w 490779"/>
              <a:gd name="connsiteY19" fmla="*/ 32983 h 520705"/>
              <a:gd name="connsiteX20" fmla="*/ 415325 w 490779"/>
              <a:gd name="connsiteY20" fmla="*/ 27746 h 520705"/>
              <a:gd name="connsiteX21" fmla="*/ 416074 w 490779"/>
              <a:gd name="connsiteY21" fmla="*/ 22509 h 520705"/>
              <a:gd name="connsiteX22" fmla="*/ 419814 w 490779"/>
              <a:gd name="connsiteY22" fmla="*/ 17272 h 520705"/>
              <a:gd name="connsiteX23" fmla="*/ 425799 w 490779"/>
              <a:gd name="connsiteY23" fmla="*/ 12035 h 520705"/>
              <a:gd name="connsiteX24" fmla="*/ 431785 w 490779"/>
              <a:gd name="connsiteY24" fmla="*/ 9791 h 520705"/>
              <a:gd name="connsiteX25" fmla="*/ 436273 w 490779"/>
              <a:gd name="connsiteY25" fmla="*/ 8294 h 520705"/>
              <a:gd name="connsiteX26" fmla="*/ 438518 w 490779"/>
              <a:gd name="connsiteY26" fmla="*/ 7546 h 520705"/>
              <a:gd name="connsiteX27" fmla="*/ 439266 w 490779"/>
              <a:gd name="connsiteY27" fmla="*/ 6050 h 520705"/>
              <a:gd name="connsiteX28" fmla="*/ 438518 w 490779"/>
              <a:gd name="connsiteY28" fmla="*/ 5302 h 520705"/>
              <a:gd name="connsiteX29" fmla="*/ 437770 w 490779"/>
              <a:gd name="connsiteY29" fmla="*/ 3806 h 520705"/>
              <a:gd name="connsiteX30" fmla="*/ 436273 w 490779"/>
              <a:gd name="connsiteY30" fmla="*/ 2309 h 520705"/>
              <a:gd name="connsiteX31" fmla="*/ 434777 w 490779"/>
              <a:gd name="connsiteY31" fmla="*/ 813 h 520705"/>
              <a:gd name="connsiteX32" fmla="*/ 434029 w 490779"/>
              <a:gd name="connsiteY32" fmla="*/ 65 h 520705"/>
              <a:gd name="connsiteX33" fmla="*/ 432533 w 490779"/>
              <a:gd name="connsiteY33" fmla="*/ 65 h 520705"/>
              <a:gd name="connsiteX34" fmla="*/ 431036 w 490779"/>
              <a:gd name="connsiteY34" fmla="*/ 65 h 520705"/>
              <a:gd name="connsiteX35" fmla="*/ 428044 w 490779"/>
              <a:gd name="connsiteY35" fmla="*/ 813 h 520705"/>
              <a:gd name="connsiteX36" fmla="*/ 422807 w 490779"/>
              <a:gd name="connsiteY36" fmla="*/ 3057 h 520705"/>
              <a:gd name="connsiteX37" fmla="*/ 416822 w 490779"/>
              <a:gd name="connsiteY37" fmla="*/ 6050 h 520705"/>
              <a:gd name="connsiteX38" fmla="*/ 411585 w 490779"/>
              <a:gd name="connsiteY38" fmla="*/ 11287 h 520705"/>
              <a:gd name="connsiteX39" fmla="*/ 404851 w 490779"/>
              <a:gd name="connsiteY39" fmla="*/ 20265 h 520705"/>
              <a:gd name="connsiteX40" fmla="*/ 403355 w 490779"/>
              <a:gd name="connsiteY40" fmla="*/ 29242 h 520705"/>
              <a:gd name="connsiteX41" fmla="*/ 405600 w 490779"/>
              <a:gd name="connsiteY41" fmla="*/ 37472 h 520705"/>
              <a:gd name="connsiteX42" fmla="*/ 410837 w 490779"/>
              <a:gd name="connsiteY42" fmla="*/ 44205 h 520705"/>
              <a:gd name="connsiteX43" fmla="*/ 416822 w 490779"/>
              <a:gd name="connsiteY43" fmla="*/ 49442 h 520705"/>
              <a:gd name="connsiteX44" fmla="*/ 425799 w 490779"/>
              <a:gd name="connsiteY44" fmla="*/ 53183 h 520705"/>
              <a:gd name="connsiteX45" fmla="*/ 437770 w 490779"/>
              <a:gd name="connsiteY45" fmla="*/ 55427 h 520705"/>
              <a:gd name="connsiteX46" fmla="*/ 455725 w 490779"/>
              <a:gd name="connsiteY46" fmla="*/ 56175 h 520705"/>
              <a:gd name="connsiteX47" fmla="*/ 475925 w 490779"/>
              <a:gd name="connsiteY47" fmla="*/ 56175 h 520705"/>
              <a:gd name="connsiteX48" fmla="*/ 449740 w 490779"/>
              <a:gd name="connsiteY48" fmla="*/ 83108 h 520705"/>
              <a:gd name="connsiteX49" fmla="*/ 449740 w 490779"/>
              <a:gd name="connsiteY49" fmla="*/ 83857 h 520705"/>
              <a:gd name="connsiteX50" fmla="*/ 449740 w 490779"/>
              <a:gd name="connsiteY50" fmla="*/ 85353 h 520705"/>
              <a:gd name="connsiteX51" fmla="*/ 450488 w 490779"/>
              <a:gd name="connsiteY51" fmla="*/ 86849 h 520705"/>
              <a:gd name="connsiteX52" fmla="*/ 451984 w 490779"/>
              <a:gd name="connsiteY52" fmla="*/ 88345 h 520705"/>
              <a:gd name="connsiteX53" fmla="*/ 428792 w 490779"/>
              <a:gd name="connsiteY53" fmla="*/ 110042 h 520705"/>
              <a:gd name="connsiteX54" fmla="*/ 434029 w 490779"/>
              <a:gd name="connsiteY54" fmla="*/ 113034 h 520705"/>
              <a:gd name="connsiteX55" fmla="*/ 439266 w 490779"/>
              <a:gd name="connsiteY55" fmla="*/ 110042 h 520705"/>
              <a:gd name="connsiteX56" fmla="*/ 441510 w 490779"/>
              <a:gd name="connsiteY56" fmla="*/ 104805 h 520705"/>
              <a:gd name="connsiteX57" fmla="*/ 438518 w 490779"/>
              <a:gd name="connsiteY57" fmla="*/ 99568 h 520705"/>
              <a:gd name="connsiteX58" fmla="*/ 432533 w 490779"/>
              <a:gd name="connsiteY58" fmla="*/ 96575 h 520705"/>
              <a:gd name="connsiteX59" fmla="*/ 428044 w 490779"/>
              <a:gd name="connsiteY59" fmla="*/ 99568 h 520705"/>
              <a:gd name="connsiteX60" fmla="*/ 425051 w 490779"/>
              <a:gd name="connsiteY60" fmla="*/ 104805 h 520705"/>
              <a:gd name="connsiteX61" fmla="*/ 428792 w 490779"/>
              <a:gd name="connsiteY61" fmla="*/ 110042 h 520705"/>
              <a:gd name="connsiteX62" fmla="*/ 324800 w 490779"/>
              <a:gd name="connsiteY62" fmla="*/ 112286 h 520705"/>
              <a:gd name="connsiteX63" fmla="*/ 326297 w 490779"/>
              <a:gd name="connsiteY63" fmla="*/ 113782 h 520705"/>
              <a:gd name="connsiteX64" fmla="*/ 327793 w 490779"/>
              <a:gd name="connsiteY64" fmla="*/ 115278 h 520705"/>
              <a:gd name="connsiteX65" fmla="*/ 329289 w 490779"/>
              <a:gd name="connsiteY65" fmla="*/ 116027 h 520705"/>
              <a:gd name="connsiteX66" fmla="*/ 331534 w 490779"/>
              <a:gd name="connsiteY66" fmla="*/ 116775 h 520705"/>
              <a:gd name="connsiteX67" fmla="*/ 404851 w 490779"/>
              <a:gd name="connsiteY67" fmla="*/ 142960 h 520705"/>
              <a:gd name="connsiteX68" fmla="*/ 406348 w 490779"/>
              <a:gd name="connsiteY68" fmla="*/ 142960 h 520705"/>
              <a:gd name="connsiteX69" fmla="*/ 407844 w 490779"/>
              <a:gd name="connsiteY69" fmla="*/ 142960 h 520705"/>
              <a:gd name="connsiteX70" fmla="*/ 409340 w 490779"/>
              <a:gd name="connsiteY70" fmla="*/ 141463 h 520705"/>
              <a:gd name="connsiteX71" fmla="*/ 411585 w 490779"/>
              <a:gd name="connsiteY71" fmla="*/ 139219 h 520705"/>
              <a:gd name="connsiteX72" fmla="*/ 413829 w 490779"/>
              <a:gd name="connsiteY72" fmla="*/ 136975 h 520705"/>
              <a:gd name="connsiteX73" fmla="*/ 414577 w 490779"/>
              <a:gd name="connsiteY73" fmla="*/ 134730 h 520705"/>
              <a:gd name="connsiteX74" fmla="*/ 413829 w 490779"/>
              <a:gd name="connsiteY74" fmla="*/ 133982 h 520705"/>
              <a:gd name="connsiteX75" fmla="*/ 412333 w 490779"/>
              <a:gd name="connsiteY75" fmla="*/ 133234 h 520705"/>
              <a:gd name="connsiteX76" fmla="*/ 336771 w 490779"/>
              <a:gd name="connsiteY76" fmla="*/ 107049 h 520705"/>
              <a:gd name="connsiteX77" fmla="*/ 365200 w 490779"/>
              <a:gd name="connsiteY77" fmla="*/ 77123 h 520705"/>
              <a:gd name="connsiteX78" fmla="*/ 365200 w 490779"/>
              <a:gd name="connsiteY78" fmla="*/ 74879 h 520705"/>
              <a:gd name="connsiteX79" fmla="*/ 362956 w 490779"/>
              <a:gd name="connsiteY79" fmla="*/ 71886 h 520705"/>
              <a:gd name="connsiteX80" fmla="*/ 361459 w 490779"/>
              <a:gd name="connsiteY80" fmla="*/ 70390 h 520705"/>
              <a:gd name="connsiteX81" fmla="*/ 359963 w 490779"/>
              <a:gd name="connsiteY81" fmla="*/ 69642 h 520705"/>
              <a:gd name="connsiteX82" fmla="*/ 358467 w 490779"/>
              <a:gd name="connsiteY82" fmla="*/ 69642 h 520705"/>
              <a:gd name="connsiteX83" fmla="*/ 357719 w 490779"/>
              <a:gd name="connsiteY83" fmla="*/ 70390 h 520705"/>
              <a:gd name="connsiteX84" fmla="*/ 323304 w 490779"/>
              <a:gd name="connsiteY84" fmla="*/ 107049 h 520705"/>
              <a:gd name="connsiteX85" fmla="*/ 322556 w 490779"/>
              <a:gd name="connsiteY85" fmla="*/ 107797 h 520705"/>
              <a:gd name="connsiteX86" fmla="*/ 322556 w 490779"/>
              <a:gd name="connsiteY86" fmla="*/ 109293 h 520705"/>
              <a:gd name="connsiteX87" fmla="*/ 323304 w 490779"/>
              <a:gd name="connsiteY87" fmla="*/ 110790 h 520705"/>
              <a:gd name="connsiteX88" fmla="*/ 324800 w 490779"/>
              <a:gd name="connsiteY88" fmla="*/ 112286 h 520705"/>
              <a:gd name="connsiteX89" fmla="*/ 320312 w 490779"/>
              <a:gd name="connsiteY89" fmla="*/ 203559 h 520705"/>
              <a:gd name="connsiteX90" fmla="*/ 329289 w 490779"/>
              <a:gd name="connsiteY90" fmla="*/ 208796 h 520705"/>
              <a:gd name="connsiteX91" fmla="*/ 338267 w 490779"/>
              <a:gd name="connsiteY91" fmla="*/ 210292 h 520705"/>
              <a:gd name="connsiteX92" fmla="*/ 347993 w 490779"/>
              <a:gd name="connsiteY92" fmla="*/ 206552 h 520705"/>
              <a:gd name="connsiteX93" fmla="*/ 357719 w 490779"/>
              <a:gd name="connsiteY93" fmla="*/ 198322 h 520705"/>
              <a:gd name="connsiteX94" fmla="*/ 365200 w 490779"/>
              <a:gd name="connsiteY94" fmla="*/ 188596 h 520705"/>
              <a:gd name="connsiteX95" fmla="*/ 368193 w 490779"/>
              <a:gd name="connsiteY95" fmla="*/ 178870 h 520705"/>
              <a:gd name="connsiteX96" fmla="*/ 366696 w 490779"/>
              <a:gd name="connsiteY96" fmla="*/ 170641 h 520705"/>
              <a:gd name="connsiteX97" fmla="*/ 361459 w 490779"/>
              <a:gd name="connsiteY97" fmla="*/ 163159 h 520705"/>
              <a:gd name="connsiteX98" fmla="*/ 355474 w 490779"/>
              <a:gd name="connsiteY98" fmla="*/ 158671 h 520705"/>
              <a:gd name="connsiteX99" fmla="*/ 347993 w 490779"/>
              <a:gd name="connsiteY99" fmla="*/ 157174 h 520705"/>
              <a:gd name="connsiteX100" fmla="*/ 339763 w 490779"/>
              <a:gd name="connsiteY100" fmla="*/ 157923 h 520705"/>
              <a:gd name="connsiteX101" fmla="*/ 330786 w 490779"/>
              <a:gd name="connsiteY101" fmla="*/ 160915 h 520705"/>
              <a:gd name="connsiteX102" fmla="*/ 332282 w 490779"/>
              <a:gd name="connsiteY102" fmla="*/ 152686 h 520705"/>
              <a:gd name="connsiteX103" fmla="*/ 332282 w 490779"/>
              <a:gd name="connsiteY103" fmla="*/ 145204 h 520705"/>
              <a:gd name="connsiteX104" fmla="*/ 330037 w 490779"/>
              <a:gd name="connsiteY104" fmla="*/ 139219 h 520705"/>
              <a:gd name="connsiteX105" fmla="*/ 326297 w 490779"/>
              <a:gd name="connsiteY105" fmla="*/ 133982 h 520705"/>
              <a:gd name="connsiteX106" fmla="*/ 318815 w 490779"/>
              <a:gd name="connsiteY106" fmla="*/ 129493 h 520705"/>
              <a:gd name="connsiteX107" fmla="*/ 310586 w 490779"/>
              <a:gd name="connsiteY107" fmla="*/ 127997 h 520705"/>
              <a:gd name="connsiteX108" fmla="*/ 301608 w 490779"/>
              <a:gd name="connsiteY108" fmla="*/ 130989 h 520705"/>
              <a:gd name="connsiteX109" fmla="*/ 291882 w 490779"/>
              <a:gd name="connsiteY109" fmla="*/ 138471 h 520705"/>
              <a:gd name="connsiteX110" fmla="*/ 285149 w 490779"/>
              <a:gd name="connsiteY110" fmla="*/ 148197 h 520705"/>
              <a:gd name="connsiteX111" fmla="*/ 282905 w 490779"/>
              <a:gd name="connsiteY111" fmla="*/ 156426 h 520705"/>
              <a:gd name="connsiteX112" fmla="*/ 284401 w 490779"/>
              <a:gd name="connsiteY112" fmla="*/ 163908 h 520705"/>
              <a:gd name="connsiteX113" fmla="*/ 289638 w 490779"/>
              <a:gd name="connsiteY113" fmla="*/ 170641 h 520705"/>
              <a:gd name="connsiteX114" fmla="*/ 294875 w 490779"/>
              <a:gd name="connsiteY114" fmla="*/ 174382 h 520705"/>
              <a:gd name="connsiteX115" fmla="*/ 301608 w 490779"/>
              <a:gd name="connsiteY115" fmla="*/ 175878 h 520705"/>
              <a:gd name="connsiteX116" fmla="*/ 309090 w 490779"/>
              <a:gd name="connsiteY116" fmla="*/ 175878 h 520705"/>
              <a:gd name="connsiteX117" fmla="*/ 317319 w 490779"/>
              <a:gd name="connsiteY117" fmla="*/ 173633 h 520705"/>
              <a:gd name="connsiteX118" fmla="*/ 315075 w 490779"/>
              <a:gd name="connsiteY118" fmla="*/ 183359 h 520705"/>
              <a:gd name="connsiteX119" fmla="*/ 314327 w 490779"/>
              <a:gd name="connsiteY119" fmla="*/ 191589 h 520705"/>
              <a:gd name="connsiteX120" fmla="*/ 316571 w 490779"/>
              <a:gd name="connsiteY120" fmla="*/ 198322 h 520705"/>
              <a:gd name="connsiteX121" fmla="*/ 320312 w 490779"/>
              <a:gd name="connsiteY121" fmla="*/ 203559 h 520705"/>
              <a:gd name="connsiteX122" fmla="*/ 297867 w 490779"/>
              <a:gd name="connsiteY122" fmla="*/ 163159 h 520705"/>
              <a:gd name="connsiteX123" fmla="*/ 294875 w 490779"/>
              <a:gd name="connsiteY123" fmla="*/ 158671 h 520705"/>
              <a:gd name="connsiteX124" fmla="*/ 294127 w 490779"/>
              <a:gd name="connsiteY124" fmla="*/ 154182 h 520705"/>
              <a:gd name="connsiteX125" fmla="*/ 295623 w 490779"/>
              <a:gd name="connsiteY125" fmla="*/ 148945 h 520705"/>
              <a:gd name="connsiteX126" fmla="*/ 299364 w 490779"/>
              <a:gd name="connsiteY126" fmla="*/ 144456 h 520705"/>
              <a:gd name="connsiteX127" fmla="*/ 309090 w 490779"/>
              <a:gd name="connsiteY127" fmla="*/ 138471 h 520705"/>
              <a:gd name="connsiteX128" fmla="*/ 318067 w 490779"/>
              <a:gd name="connsiteY128" fmla="*/ 141463 h 520705"/>
              <a:gd name="connsiteX129" fmla="*/ 321060 w 490779"/>
              <a:gd name="connsiteY129" fmla="*/ 145952 h 520705"/>
              <a:gd name="connsiteX130" fmla="*/ 321808 w 490779"/>
              <a:gd name="connsiteY130" fmla="*/ 150441 h 520705"/>
              <a:gd name="connsiteX131" fmla="*/ 321808 w 490779"/>
              <a:gd name="connsiteY131" fmla="*/ 157174 h 520705"/>
              <a:gd name="connsiteX132" fmla="*/ 319563 w 490779"/>
              <a:gd name="connsiteY132" fmla="*/ 164656 h 520705"/>
              <a:gd name="connsiteX133" fmla="*/ 306845 w 490779"/>
              <a:gd name="connsiteY133" fmla="*/ 166900 h 520705"/>
              <a:gd name="connsiteX134" fmla="*/ 297867 w 490779"/>
              <a:gd name="connsiteY134" fmla="*/ 163159 h 520705"/>
              <a:gd name="connsiteX135" fmla="*/ 329289 w 490779"/>
              <a:gd name="connsiteY135" fmla="*/ 196078 h 520705"/>
              <a:gd name="connsiteX136" fmla="*/ 325549 w 490779"/>
              <a:gd name="connsiteY136" fmla="*/ 191589 h 520705"/>
              <a:gd name="connsiteX137" fmla="*/ 324800 w 490779"/>
              <a:gd name="connsiteY137" fmla="*/ 185604 h 520705"/>
              <a:gd name="connsiteX138" fmla="*/ 325549 w 490779"/>
              <a:gd name="connsiteY138" fmla="*/ 178870 h 520705"/>
              <a:gd name="connsiteX139" fmla="*/ 327793 w 490779"/>
              <a:gd name="connsiteY139" fmla="*/ 169893 h 520705"/>
              <a:gd name="connsiteX140" fmla="*/ 336023 w 490779"/>
              <a:gd name="connsiteY140" fmla="*/ 167648 h 520705"/>
              <a:gd name="connsiteX141" fmla="*/ 342756 w 490779"/>
              <a:gd name="connsiteY141" fmla="*/ 166900 h 520705"/>
              <a:gd name="connsiteX142" fmla="*/ 347993 w 490779"/>
              <a:gd name="connsiteY142" fmla="*/ 167648 h 520705"/>
              <a:gd name="connsiteX143" fmla="*/ 352482 w 490779"/>
              <a:gd name="connsiteY143" fmla="*/ 170641 h 520705"/>
              <a:gd name="connsiteX144" fmla="*/ 356971 w 490779"/>
              <a:gd name="connsiteY144" fmla="*/ 180367 h 520705"/>
              <a:gd name="connsiteX145" fmla="*/ 350985 w 490779"/>
              <a:gd name="connsiteY145" fmla="*/ 192337 h 520705"/>
              <a:gd name="connsiteX146" fmla="*/ 339015 w 490779"/>
              <a:gd name="connsiteY146" fmla="*/ 199818 h 520705"/>
              <a:gd name="connsiteX147" fmla="*/ 329289 w 490779"/>
              <a:gd name="connsiteY147" fmla="*/ 196078 h 520705"/>
              <a:gd name="connsiteX148" fmla="*/ 223802 w 490779"/>
              <a:gd name="connsiteY148" fmla="*/ 205803 h 520705"/>
              <a:gd name="connsiteX149" fmla="*/ 249986 w 490779"/>
              <a:gd name="connsiteY149" fmla="*/ 217774 h 520705"/>
              <a:gd name="connsiteX150" fmla="*/ 272431 w 490779"/>
              <a:gd name="connsiteY150" fmla="*/ 234233 h 520705"/>
              <a:gd name="connsiteX151" fmla="*/ 291134 w 490779"/>
              <a:gd name="connsiteY151" fmla="*/ 255929 h 520705"/>
              <a:gd name="connsiteX152" fmla="*/ 305349 w 490779"/>
              <a:gd name="connsiteY152" fmla="*/ 281366 h 520705"/>
              <a:gd name="connsiteX153" fmla="*/ 306097 w 490779"/>
              <a:gd name="connsiteY153" fmla="*/ 282862 h 520705"/>
              <a:gd name="connsiteX154" fmla="*/ 306845 w 490779"/>
              <a:gd name="connsiteY154" fmla="*/ 282862 h 520705"/>
              <a:gd name="connsiteX155" fmla="*/ 308341 w 490779"/>
              <a:gd name="connsiteY155" fmla="*/ 282862 h 520705"/>
              <a:gd name="connsiteX156" fmla="*/ 309838 w 490779"/>
              <a:gd name="connsiteY156" fmla="*/ 280618 h 520705"/>
              <a:gd name="connsiteX157" fmla="*/ 311334 w 490779"/>
              <a:gd name="connsiteY157" fmla="*/ 279121 h 520705"/>
              <a:gd name="connsiteX158" fmla="*/ 312082 w 490779"/>
              <a:gd name="connsiteY158" fmla="*/ 277625 h 520705"/>
              <a:gd name="connsiteX159" fmla="*/ 312830 w 490779"/>
              <a:gd name="connsiteY159" fmla="*/ 276877 h 520705"/>
              <a:gd name="connsiteX160" fmla="*/ 312830 w 490779"/>
              <a:gd name="connsiteY160" fmla="*/ 276129 h 520705"/>
              <a:gd name="connsiteX161" fmla="*/ 306845 w 490779"/>
              <a:gd name="connsiteY161" fmla="*/ 261914 h 520705"/>
              <a:gd name="connsiteX162" fmla="*/ 299364 w 490779"/>
              <a:gd name="connsiteY162" fmla="*/ 249196 h 520705"/>
              <a:gd name="connsiteX163" fmla="*/ 291134 w 490779"/>
              <a:gd name="connsiteY163" fmla="*/ 237225 h 520705"/>
              <a:gd name="connsiteX164" fmla="*/ 280660 w 490779"/>
              <a:gd name="connsiteY164" fmla="*/ 226003 h 520705"/>
              <a:gd name="connsiteX165" fmla="*/ 269438 w 490779"/>
              <a:gd name="connsiteY165" fmla="*/ 217026 h 520705"/>
              <a:gd name="connsiteX166" fmla="*/ 256720 w 490779"/>
              <a:gd name="connsiteY166" fmla="*/ 208796 h 520705"/>
              <a:gd name="connsiteX167" fmla="*/ 243253 w 490779"/>
              <a:gd name="connsiteY167" fmla="*/ 202811 h 520705"/>
              <a:gd name="connsiteX168" fmla="*/ 229039 w 490779"/>
              <a:gd name="connsiteY168" fmla="*/ 197574 h 520705"/>
              <a:gd name="connsiteX169" fmla="*/ 228290 w 490779"/>
              <a:gd name="connsiteY169" fmla="*/ 197574 h 520705"/>
              <a:gd name="connsiteX170" fmla="*/ 227542 w 490779"/>
              <a:gd name="connsiteY170" fmla="*/ 198322 h 520705"/>
              <a:gd name="connsiteX171" fmla="*/ 226046 w 490779"/>
              <a:gd name="connsiteY171" fmla="*/ 199070 h 520705"/>
              <a:gd name="connsiteX172" fmla="*/ 224550 w 490779"/>
              <a:gd name="connsiteY172" fmla="*/ 200567 h 520705"/>
              <a:gd name="connsiteX173" fmla="*/ 223053 w 490779"/>
              <a:gd name="connsiteY173" fmla="*/ 202811 h 520705"/>
              <a:gd name="connsiteX174" fmla="*/ 222305 w 490779"/>
              <a:gd name="connsiteY174" fmla="*/ 204307 h 520705"/>
              <a:gd name="connsiteX175" fmla="*/ 222305 w 490779"/>
              <a:gd name="connsiteY175" fmla="*/ 205055 h 520705"/>
              <a:gd name="connsiteX176" fmla="*/ 223802 w 490779"/>
              <a:gd name="connsiteY176" fmla="*/ 205803 h 520705"/>
              <a:gd name="connsiteX177" fmla="*/ 223053 w 490779"/>
              <a:gd name="connsiteY177" fmla="*/ 300069 h 520705"/>
              <a:gd name="connsiteX178" fmla="*/ 233527 w 490779"/>
              <a:gd name="connsiteY178" fmla="*/ 306802 h 520705"/>
              <a:gd name="connsiteX179" fmla="*/ 244749 w 490779"/>
              <a:gd name="connsiteY179" fmla="*/ 308299 h 520705"/>
              <a:gd name="connsiteX180" fmla="*/ 255972 w 490779"/>
              <a:gd name="connsiteY180" fmla="*/ 304558 h 520705"/>
              <a:gd name="connsiteX181" fmla="*/ 265697 w 490779"/>
              <a:gd name="connsiteY181" fmla="*/ 296328 h 520705"/>
              <a:gd name="connsiteX182" fmla="*/ 270934 w 490779"/>
              <a:gd name="connsiteY182" fmla="*/ 290343 h 520705"/>
              <a:gd name="connsiteX183" fmla="*/ 273927 w 490779"/>
              <a:gd name="connsiteY183" fmla="*/ 284358 h 520705"/>
              <a:gd name="connsiteX184" fmla="*/ 276171 w 490779"/>
              <a:gd name="connsiteY184" fmla="*/ 279869 h 520705"/>
              <a:gd name="connsiteX185" fmla="*/ 276920 w 490779"/>
              <a:gd name="connsiteY185" fmla="*/ 277625 h 520705"/>
              <a:gd name="connsiteX186" fmla="*/ 276171 w 490779"/>
              <a:gd name="connsiteY186" fmla="*/ 276877 h 520705"/>
              <a:gd name="connsiteX187" fmla="*/ 276171 w 490779"/>
              <a:gd name="connsiteY187" fmla="*/ 275381 h 520705"/>
              <a:gd name="connsiteX188" fmla="*/ 275423 w 490779"/>
              <a:gd name="connsiteY188" fmla="*/ 274632 h 520705"/>
              <a:gd name="connsiteX189" fmla="*/ 273927 w 490779"/>
              <a:gd name="connsiteY189" fmla="*/ 273136 h 520705"/>
              <a:gd name="connsiteX190" fmla="*/ 272431 w 490779"/>
              <a:gd name="connsiteY190" fmla="*/ 271640 h 520705"/>
              <a:gd name="connsiteX191" fmla="*/ 270934 w 490779"/>
              <a:gd name="connsiteY191" fmla="*/ 270892 h 520705"/>
              <a:gd name="connsiteX192" fmla="*/ 270186 w 490779"/>
              <a:gd name="connsiteY192" fmla="*/ 270892 h 520705"/>
              <a:gd name="connsiteX193" fmla="*/ 269438 w 490779"/>
              <a:gd name="connsiteY193" fmla="*/ 271640 h 520705"/>
              <a:gd name="connsiteX194" fmla="*/ 267942 w 490779"/>
              <a:gd name="connsiteY194" fmla="*/ 273136 h 520705"/>
              <a:gd name="connsiteX195" fmla="*/ 267194 w 490779"/>
              <a:gd name="connsiteY195" fmla="*/ 277625 h 520705"/>
              <a:gd name="connsiteX196" fmla="*/ 264201 w 490779"/>
              <a:gd name="connsiteY196" fmla="*/ 282862 h 520705"/>
              <a:gd name="connsiteX197" fmla="*/ 258964 w 490779"/>
              <a:gd name="connsiteY197" fmla="*/ 289595 h 520705"/>
              <a:gd name="connsiteX198" fmla="*/ 252979 w 490779"/>
              <a:gd name="connsiteY198" fmla="*/ 294832 h 520705"/>
              <a:gd name="connsiteX199" fmla="*/ 246246 w 490779"/>
              <a:gd name="connsiteY199" fmla="*/ 297077 h 520705"/>
              <a:gd name="connsiteX200" fmla="*/ 238764 w 490779"/>
              <a:gd name="connsiteY200" fmla="*/ 296328 h 520705"/>
              <a:gd name="connsiteX201" fmla="*/ 232031 w 490779"/>
              <a:gd name="connsiteY201" fmla="*/ 291840 h 520705"/>
              <a:gd name="connsiteX202" fmla="*/ 227542 w 490779"/>
              <a:gd name="connsiteY202" fmla="*/ 285855 h 520705"/>
              <a:gd name="connsiteX203" fmla="*/ 226794 w 490779"/>
              <a:gd name="connsiteY203" fmla="*/ 279121 h 520705"/>
              <a:gd name="connsiteX204" fmla="*/ 229039 w 490779"/>
              <a:gd name="connsiteY204" fmla="*/ 272388 h 520705"/>
              <a:gd name="connsiteX205" fmla="*/ 235024 w 490779"/>
              <a:gd name="connsiteY205" fmla="*/ 264158 h 520705"/>
              <a:gd name="connsiteX206" fmla="*/ 239512 w 490779"/>
              <a:gd name="connsiteY206" fmla="*/ 259670 h 520705"/>
              <a:gd name="connsiteX207" fmla="*/ 244001 w 490779"/>
              <a:gd name="connsiteY207" fmla="*/ 255929 h 520705"/>
              <a:gd name="connsiteX208" fmla="*/ 244749 w 490779"/>
              <a:gd name="connsiteY208" fmla="*/ 252936 h 520705"/>
              <a:gd name="connsiteX209" fmla="*/ 243253 w 490779"/>
              <a:gd name="connsiteY209" fmla="*/ 250692 h 520705"/>
              <a:gd name="connsiteX210" fmla="*/ 217816 w 490779"/>
              <a:gd name="connsiteY210" fmla="*/ 226751 h 520705"/>
              <a:gd name="connsiteX211" fmla="*/ 214824 w 490779"/>
              <a:gd name="connsiteY211" fmla="*/ 225255 h 520705"/>
              <a:gd name="connsiteX212" fmla="*/ 211831 w 490779"/>
              <a:gd name="connsiteY212" fmla="*/ 226751 h 520705"/>
              <a:gd name="connsiteX213" fmla="*/ 185646 w 490779"/>
              <a:gd name="connsiteY213" fmla="*/ 254433 h 520705"/>
              <a:gd name="connsiteX214" fmla="*/ 184898 w 490779"/>
              <a:gd name="connsiteY214" fmla="*/ 255181 h 520705"/>
              <a:gd name="connsiteX215" fmla="*/ 184898 w 490779"/>
              <a:gd name="connsiteY215" fmla="*/ 256677 h 520705"/>
              <a:gd name="connsiteX216" fmla="*/ 186395 w 490779"/>
              <a:gd name="connsiteY216" fmla="*/ 258173 h 520705"/>
              <a:gd name="connsiteX217" fmla="*/ 187891 w 490779"/>
              <a:gd name="connsiteY217" fmla="*/ 259670 h 520705"/>
              <a:gd name="connsiteX218" fmla="*/ 190883 w 490779"/>
              <a:gd name="connsiteY218" fmla="*/ 261914 h 520705"/>
              <a:gd name="connsiteX219" fmla="*/ 193128 w 490779"/>
              <a:gd name="connsiteY219" fmla="*/ 261166 h 520705"/>
              <a:gd name="connsiteX220" fmla="*/ 214076 w 490779"/>
              <a:gd name="connsiteY220" fmla="*/ 238722 h 520705"/>
              <a:gd name="connsiteX221" fmla="*/ 231283 w 490779"/>
              <a:gd name="connsiteY221" fmla="*/ 255181 h 520705"/>
              <a:gd name="connsiteX222" fmla="*/ 228290 w 490779"/>
              <a:gd name="connsiteY222" fmla="*/ 258173 h 520705"/>
              <a:gd name="connsiteX223" fmla="*/ 224550 w 490779"/>
              <a:gd name="connsiteY223" fmla="*/ 261914 h 520705"/>
              <a:gd name="connsiteX224" fmla="*/ 217068 w 490779"/>
              <a:gd name="connsiteY224" fmla="*/ 272388 h 520705"/>
              <a:gd name="connsiteX225" fmla="*/ 214824 w 490779"/>
              <a:gd name="connsiteY225" fmla="*/ 282114 h 520705"/>
              <a:gd name="connsiteX226" fmla="*/ 217068 w 490779"/>
              <a:gd name="connsiteY226" fmla="*/ 291840 h 520705"/>
              <a:gd name="connsiteX227" fmla="*/ 223053 w 490779"/>
              <a:gd name="connsiteY227" fmla="*/ 300069 h 520705"/>
              <a:gd name="connsiteX228" fmla="*/ 173676 w 490779"/>
              <a:gd name="connsiteY228" fmla="*/ 351691 h 520705"/>
              <a:gd name="connsiteX229" fmla="*/ 183402 w 490779"/>
              <a:gd name="connsiteY229" fmla="*/ 358424 h 520705"/>
              <a:gd name="connsiteX230" fmla="*/ 193876 w 490779"/>
              <a:gd name="connsiteY230" fmla="*/ 360669 h 520705"/>
              <a:gd name="connsiteX231" fmla="*/ 204350 w 490779"/>
              <a:gd name="connsiteY231" fmla="*/ 358424 h 520705"/>
              <a:gd name="connsiteX232" fmla="*/ 215572 w 490779"/>
              <a:gd name="connsiteY232" fmla="*/ 350195 h 520705"/>
              <a:gd name="connsiteX233" fmla="*/ 220809 w 490779"/>
              <a:gd name="connsiteY233" fmla="*/ 342713 h 520705"/>
              <a:gd name="connsiteX234" fmla="*/ 223053 w 490779"/>
              <a:gd name="connsiteY234" fmla="*/ 334484 h 520705"/>
              <a:gd name="connsiteX235" fmla="*/ 222305 w 490779"/>
              <a:gd name="connsiteY235" fmla="*/ 327002 h 520705"/>
              <a:gd name="connsiteX236" fmla="*/ 217816 w 490779"/>
              <a:gd name="connsiteY236" fmla="*/ 318773 h 520705"/>
              <a:gd name="connsiteX237" fmla="*/ 211831 w 490779"/>
              <a:gd name="connsiteY237" fmla="*/ 310543 h 520705"/>
              <a:gd name="connsiteX238" fmla="*/ 203602 w 490779"/>
              <a:gd name="connsiteY238" fmla="*/ 302314 h 520705"/>
              <a:gd name="connsiteX239" fmla="*/ 195372 w 490779"/>
              <a:gd name="connsiteY239" fmla="*/ 295580 h 520705"/>
              <a:gd name="connsiteX240" fmla="*/ 185646 w 490779"/>
              <a:gd name="connsiteY240" fmla="*/ 289595 h 520705"/>
              <a:gd name="connsiteX241" fmla="*/ 175921 w 490779"/>
              <a:gd name="connsiteY241" fmla="*/ 285855 h 520705"/>
              <a:gd name="connsiteX242" fmla="*/ 165447 w 490779"/>
              <a:gd name="connsiteY242" fmla="*/ 285106 h 520705"/>
              <a:gd name="connsiteX243" fmla="*/ 154973 w 490779"/>
              <a:gd name="connsiteY243" fmla="*/ 288099 h 520705"/>
              <a:gd name="connsiteX244" fmla="*/ 144499 w 490779"/>
              <a:gd name="connsiteY244" fmla="*/ 296328 h 520705"/>
              <a:gd name="connsiteX245" fmla="*/ 141506 w 490779"/>
              <a:gd name="connsiteY245" fmla="*/ 300069 h 520705"/>
              <a:gd name="connsiteX246" fmla="*/ 139262 w 490779"/>
              <a:gd name="connsiteY246" fmla="*/ 303810 h 520705"/>
              <a:gd name="connsiteX247" fmla="*/ 137017 w 490779"/>
              <a:gd name="connsiteY247" fmla="*/ 307551 h 520705"/>
              <a:gd name="connsiteX248" fmla="*/ 137017 w 490779"/>
              <a:gd name="connsiteY248" fmla="*/ 309795 h 520705"/>
              <a:gd name="connsiteX249" fmla="*/ 137017 w 490779"/>
              <a:gd name="connsiteY249" fmla="*/ 311291 h 520705"/>
              <a:gd name="connsiteX250" fmla="*/ 137765 w 490779"/>
              <a:gd name="connsiteY250" fmla="*/ 312039 h 520705"/>
              <a:gd name="connsiteX251" fmla="*/ 139262 w 490779"/>
              <a:gd name="connsiteY251" fmla="*/ 313536 h 520705"/>
              <a:gd name="connsiteX252" fmla="*/ 140758 w 490779"/>
              <a:gd name="connsiteY252" fmla="*/ 315032 h 520705"/>
              <a:gd name="connsiteX253" fmla="*/ 141506 w 490779"/>
              <a:gd name="connsiteY253" fmla="*/ 315780 h 520705"/>
              <a:gd name="connsiteX254" fmla="*/ 143002 w 490779"/>
              <a:gd name="connsiteY254" fmla="*/ 315780 h 520705"/>
              <a:gd name="connsiteX255" fmla="*/ 143751 w 490779"/>
              <a:gd name="connsiteY255" fmla="*/ 315032 h 520705"/>
              <a:gd name="connsiteX256" fmla="*/ 144499 w 490779"/>
              <a:gd name="connsiteY256" fmla="*/ 313536 h 520705"/>
              <a:gd name="connsiteX257" fmla="*/ 145995 w 490779"/>
              <a:gd name="connsiteY257" fmla="*/ 310543 h 520705"/>
              <a:gd name="connsiteX258" fmla="*/ 148239 w 490779"/>
              <a:gd name="connsiteY258" fmla="*/ 306802 h 520705"/>
              <a:gd name="connsiteX259" fmla="*/ 151980 w 490779"/>
              <a:gd name="connsiteY259" fmla="*/ 301565 h 520705"/>
              <a:gd name="connsiteX260" fmla="*/ 160958 w 490779"/>
              <a:gd name="connsiteY260" fmla="*/ 295580 h 520705"/>
              <a:gd name="connsiteX261" fmla="*/ 170684 w 490779"/>
              <a:gd name="connsiteY261" fmla="*/ 294832 h 520705"/>
              <a:gd name="connsiteX262" fmla="*/ 181158 w 490779"/>
              <a:gd name="connsiteY262" fmla="*/ 298573 h 520705"/>
              <a:gd name="connsiteX263" fmla="*/ 190883 w 490779"/>
              <a:gd name="connsiteY263" fmla="*/ 306054 h 520705"/>
              <a:gd name="connsiteX264" fmla="*/ 186395 w 490779"/>
              <a:gd name="connsiteY264" fmla="*/ 307551 h 520705"/>
              <a:gd name="connsiteX265" fmla="*/ 181906 w 490779"/>
              <a:gd name="connsiteY265" fmla="*/ 309047 h 520705"/>
              <a:gd name="connsiteX266" fmla="*/ 177417 w 490779"/>
              <a:gd name="connsiteY266" fmla="*/ 312788 h 520705"/>
              <a:gd name="connsiteX267" fmla="*/ 172928 w 490779"/>
              <a:gd name="connsiteY267" fmla="*/ 316528 h 520705"/>
              <a:gd name="connsiteX268" fmla="*/ 166195 w 490779"/>
              <a:gd name="connsiteY268" fmla="*/ 326254 h 520705"/>
              <a:gd name="connsiteX269" fmla="*/ 164698 w 490779"/>
              <a:gd name="connsiteY269" fmla="*/ 335980 h 520705"/>
              <a:gd name="connsiteX270" fmla="*/ 167691 w 490779"/>
              <a:gd name="connsiteY270" fmla="*/ 344209 h 520705"/>
              <a:gd name="connsiteX271" fmla="*/ 173676 w 490779"/>
              <a:gd name="connsiteY271" fmla="*/ 351691 h 520705"/>
              <a:gd name="connsiteX272" fmla="*/ 182654 w 490779"/>
              <a:gd name="connsiteY272" fmla="*/ 344209 h 520705"/>
              <a:gd name="connsiteX273" fmla="*/ 178165 w 490779"/>
              <a:gd name="connsiteY273" fmla="*/ 338972 h 520705"/>
              <a:gd name="connsiteX274" fmla="*/ 175921 w 490779"/>
              <a:gd name="connsiteY274" fmla="*/ 332987 h 520705"/>
              <a:gd name="connsiteX275" fmla="*/ 176669 w 490779"/>
              <a:gd name="connsiteY275" fmla="*/ 327750 h 520705"/>
              <a:gd name="connsiteX276" fmla="*/ 181158 w 490779"/>
              <a:gd name="connsiteY276" fmla="*/ 321017 h 520705"/>
              <a:gd name="connsiteX277" fmla="*/ 184898 w 490779"/>
              <a:gd name="connsiteY277" fmla="*/ 318025 h 520705"/>
              <a:gd name="connsiteX278" fmla="*/ 188639 w 490779"/>
              <a:gd name="connsiteY278" fmla="*/ 315032 h 520705"/>
              <a:gd name="connsiteX279" fmla="*/ 193128 w 490779"/>
              <a:gd name="connsiteY279" fmla="*/ 313536 h 520705"/>
              <a:gd name="connsiteX280" fmla="*/ 196869 w 490779"/>
              <a:gd name="connsiteY280" fmla="*/ 312039 h 520705"/>
              <a:gd name="connsiteX281" fmla="*/ 207342 w 490779"/>
              <a:gd name="connsiteY281" fmla="*/ 322513 h 520705"/>
              <a:gd name="connsiteX282" fmla="*/ 211831 w 490779"/>
              <a:gd name="connsiteY282" fmla="*/ 331491 h 520705"/>
              <a:gd name="connsiteX283" fmla="*/ 211831 w 490779"/>
              <a:gd name="connsiteY283" fmla="*/ 338224 h 520705"/>
              <a:gd name="connsiteX284" fmla="*/ 208091 w 490779"/>
              <a:gd name="connsiteY284" fmla="*/ 344958 h 520705"/>
              <a:gd name="connsiteX285" fmla="*/ 201357 w 490779"/>
              <a:gd name="connsiteY285" fmla="*/ 349446 h 520705"/>
              <a:gd name="connsiteX286" fmla="*/ 194624 w 490779"/>
              <a:gd name="connsiteY286" fmla="*/ 350195 h 520705"/>
              <a:gd name="connsiteX287" fmla="*/ 188639 w 490779"/>
              <a:gd name="connsiteY287" fmla="*/ 347950 h 520705"/>
              <a:gd name="connsiteX288" fmla="*/ 182654 w 490779"/>
              <a:gd name="connsiteY288" fmla="*/ 344209 h 520705"/>
              <a:gd name="connsiteX289" fmla="*/ 169187 w 490779"/>
              <a:gd name="connsiteY289" fmla="*/ 387602 h 520705"/>
              <a:gd name="connsiteX290" fmla="*/ 174424 w 490779"/>
              <a:gd name="connsiteY290" fmla="*/ 390594 h 520705"/>
              <a:gd name="connsiteX291" fmla="*/ 179661 w 490779"/>
              <a:gd name="connsiteY291" fmla="*/ 387602 h 520705"/>
              <a:gd name="connsiteX292" fmla="*/ 181906 w 490779"/>
              <a:gd name="connsiteY292" fmla="*/ 382365 h 520705"/>
              <a:gd name="connsiteX293" fmla="*/ 178913 w 490779"/>
              <a:gd name="connsiteY293" fmla="*/ 377128 h 520705"/>
              <a:gd name="connsiteX294" fmla="*/ 172928 w 490779"/>
              <a:gd name="connsiteY294" fmla="*/ 374135 h 520705"/>
              <a:gd name="connsiteX295" fmla="*/ 168439 w 490779"/>
              <a:gd name="connsiteY295" fmla="*/ 377128 h 520705"/>
              <a:gd name="connsiteX296" fmla="*/ 165447 w 490779"/>
              <a:gd name="connsiteY296" fmla="*/ 382365 h 520705"/>
              <a:gd name="connsiteX297" fmla="*/ 169187 w 490779"/>
              <a:gd name="connsiteY297" fmla="*/ 387602 h 520705"/>
              <a:gd name="connsiteX298" fmla="*/ 122054 w 490779"/>
              <a:gd name="connsiteY298" fmla="*/ 441468 h 520705"/>
              <a:gd name="connsiteX299" fmla="*/ 123551 w 490779"/>
              <a:gd name="connsiteY299" fmla="*/ 442964 h 520705"/>
              <a:gd name="connsiteX300" fmla="*/ 125047 w 490779"/>
              <a:gd name="connsiteY300" fmla="*/ 443712 h 520705"/>
              <a:gd name="connsiteX301" fmla="*/ 125795 w 490779"/>
              <a:gd name="connsiteY301" fmla="*/ 443712 h 520705"/>
              <a:gd name="connsiteX302" fmla="*/ 126543 w 490779"/>
              <a:gd name="connsiteY302" fmla="*/ 442964 h 520705"/>
              <a:gd name="connsiteX303" fmla="*/ 157217 w 490779"/>
              <a:gd name="connsiteY303" fmla="*/ 410046 h 520705"/>
              <a:gd name="connsiteX304" fmla="*/ 157965 w 490779"/>
              <a:gd name="connsiteY304" fmla="*/ 409298 h 520705"/>
              <a:gd name="connsiteX305" fmla="*/ 157965 w 490779"/>
              <a:gd name="connsiteY305" fmla="*/ 408550 h 520705"/>
              <a:gd name="connsiteX306" fmla="*/ 157217 w 490779"/>
              <a:gd name="connsiteY306" fmla="*/ 407053 h 520705"/>
              <a:gd name="connsiteX307" fmla="*/ 155721 w 490779"/>
              <a:gd name="connsiteY307" fmla="*/ 405557 h 520705"/>
              <a:gd name="connsiteX308" fmla="*/ 154225 w 490779"/>
              <a:gd name="connsiteY308" fmla="*/ 404061 h 520705"/>
              <a:gd name="connsiteX309" fmla="*/ 152728 w 490779"/>
              <a:gd name="connsiteY309" fmla="*/ 403313 h 520705"/>
              <a:gd name="connsiteX310" fmla="*/ 151980 w 490779"/>
              <a:gd name="connsiteY310" fmla="*/ 403313 h 520705"/>
              <a:gd name="connsiteX311" fmla="*/ 150484 w 490779"/>
              <a:gd name="connsiteY311" fmla="*/ 404061 h 520705"/>
              <a:gd name="connsiteX312" fmla="*/ 138514 w 490779"/>
              <a:gd name="connsiteY312" fmla="*/ 417527 h 520705"/>
              <a:gd name="connsiteX313" fmla="*/ 90633 w 490779"/>
              <a:gd name="connsiteY313" fmla="*/ 372639 h 520705"/>
              <a:gd name="connsiteX314" fmla="*/ 109336 w 490779"/>
              <a:gd name="connsiteY314" fmla="*/ 367402 h 520705"/>
              <a:gd name="connsiteX315" fmla="*/ 111581 w 490779"/>
              <a:gd name="connsiteY315" fmla="*/ 365906 h 520705"/>
              <a:gd name="connsiteX316" fmla="*/ 112329 w 490779"/>
              <a:gd name="connsiteY316" fmla="*/ 365157 h 520705"/>
              <a:gd name="connsiteX317" fmla="*/ 111581 w 490779"/>
              <a:gd name="connsiteY317" fmla="*/ 363661 h 520705"/>
              <a:gd name="connsiteX318" fmla="*/ 109336 w 490779"/>
              <a:gd name="connsiteY318" fmla="*/ 361417 h 520705"/>
              <a:gd name="connsiteX319" fmla="*/ 107840 w 490779"/>
              <a:gd name="connsiteY319" fmla="*/ 360669 h 520705"/>
              <a:gd name="connsiteX320" fmla="*/ 107092 w 490779"/>
              <a:gd name="connsiteY320" fmla="*/ 359920 h 520705"/>
              <a:gd name="connsiteX321" fmla="*/ 105595 w 490779"/>
              <a:gd name="connsiteY321" fmla="*/ 359920 h 520705"/>
              <a:gd name="connsiteX322" fmla="*/ 104847 w 490779"/>
              <a:gd name="connsiteY322" fmla="*/ 359920 h 520705"/>
              <a:gd name="connsiteX323" fmla="*/ 81655 w 490779"/>
              <a:gd name="connsiteY323" fmla="*/ 365906 h 520705"/>
              <a:gd name="connsiteX324" fmla="*/ 80907 w 490779"/>
              <a:gd name="connsiteY324" fmla="*/ 365906 h 520705"/>
              <a:gd name="connsiteX325" fmla="*/ 80159 w 490779"/>
              <a:gd name="connsiteY325" fmla="*/ 366654 h 520705"/>
              <a:gd name="connsiteX326" fmla="*/ 79410 w 490779"/>
              <a:gd name="connsiteY326" fmla="*/ 367402 h 520705"/>
              <a:gd name="connsiteX327" fmla="*/ 77914 w 490779"/>
              <a:gd name="connsiteY327" fmla="*/ 368898 h 520705"/>
              <a:gd name="connsiteX328" fmla="*/ 76418 w 490779"/>
              <a:gd name="connsiteY328" fmla="*/ 370394 h 520705"/>
              <a:gd name="connsiteX329" fmla="*/ 74922 w 490779"/>
              <a:gd name="connsiteY329" fmla="*/ 371891 h 520705"/>
              <a:gd name="connsiteX330" fmla="*/ 74922 w 490779"/>
              <a:gd name="connsiteY330" fmla="*/ 373387 h 520705"/>
              <a:gd name="connsiteX331" fmla="*/ 75670 w 490779"/>
              <a:gd name="connsiteY331" fmla="*/ 374135 h 520705"/>
              <a:gd name="connsiteX332" fmla="*/ 131032 w 490779"/>
              <a:gd name="connsiteY332" fmla="*/ 425757 h 520705"/>
              <a:gd name="connsiteX333" fmla="*/ 119810 w 490779"/>
              <a:gd name="connsiteY333" fmla="*/ 436979 h 520705"/>
              <a:gd name="connsiteX334" fmla="*/ 119810 w 490779"/>
              <a:gd name="connsiteY334" fmla="*/ 437727 h 520705"/>
              <a:gd name="connsiteX335" fmla="*/ 119810 w 490779"/>
              <a:gd name="connsiteY335" fmla="*/ 439223 h 520705"/>
              <a:gd name="connsiteX336" fmla="*/ 120558 w 490779"/>
              <a:gd name="connsiteY336" fmla="*/ 439971 h 520705"/>
              <a:gd name="connsiteX337" fmla="*/ 122054 w 490779"/>
              <a:gd name="connsiteY337" fmla="*/ 441468 h 520705"/>
              <a:gd name="connsiteX338" fmla="*/ 80159 w 490779"/>
              <a:gd name="connsiteY338" fmla="*/ 488601 h 520705"/>
              <a:gd name="connsiteX339" fmla="*/ 80907 w 490779"/>
              <a:gd name="connsiteY339" fmla="*/ 490097 h 520705"/>
              <a:gd name="connsiteX340" fmla="*/ 82403 w 490779"/>
              <a:gd name="connsiteY340" fmla="*/ 490097 h 520705"/>
              <a:gd name="connsiteX341" fmla="*/ 83899 w 490779"/>
              <a:gd name="connsiteY341" fmla="*/ 489349 h 520705"/>
              <a:gd name="connsiteX342" fmla="*/ 86144 w 490779"/>
              <a:gd name="connsiteY342" fmla="*/ 487104 h 520705"/>
              <a:gd name="connsiteX343" fmla="*/ 88388 w 490779"/>
              <a:gd name="connsiteY343" fmla="*/ 484860 h 520705"/>
              <a:gd name="connsiteX344" fmla="*/ 89136 w 490779"/>
              <a:gd name="connsiteY344" fmla="*/ 483364 h 520705"/>
              <a:gd name="connsiteX345" fmla="*/ 89884 w 490779"/>
              <a:gd name="connsiteY345" fmla="*/ 481867 h 520705"/>
              <a:gd name="connsiteX346" fmla="*/ 89884 w 490779"/>
              <a:gd name="connsiteY346" fmla="*/ 481119 h 520705"/>
              <a:gd name="connsiteX347" fmla="*/ 82403 w 490779"/>
              <a:gd name="connsiteY347" fmla="*/ 454186 h 520705"/>
              <a:gd name="connsiteX348" fmla="*/ 109336 w 490779"/>
              <a:gd name="connsiteY348" fmla="*/ 460171 h 520705"/>
              <a:gd name="connsiteX349" fmla="*/ 110084 w 490779"/>
              <a:gd name="connsiteY349" fmla="*/ 460171 h 520705"/>
              <a:gd name="connsiteX350" fmla="*/ 111581 w 490779"/>
              <a:gd name="connsiteY350" fmla="*/ 459423 h 520705"/>
              <a:gd name="connsiteX351" fmla="*/ 113077 w 490779"/>
              <a:gd name="connsiteY351" fmla="*/ 458675 h 520705"/>
              <a:gd name="connsiteX352" fmla="*/ 115321 w 490779"/>
              <a:gd name="connsiteY352" fmla="*/ 456431 h 520705"/>
              <a:gd name="connsiteX353" fmla="*/ 116818 w 490779"/>
              <a:gd name="connsiteY353" fmla="*/ 454186 h 520705"/>
              <a:gd name="connsiteX354" fmla="*/ 117566 w 490779"/>
              <a:gd name="connsiteY354" fmla="*/ 452690 h 520705"/>
              <a:gd name="connsiteX355" fmla="*/ 117566 w 490779"/>
              <a:gd name="connsiteY355" fmla="*/ 451194 h 520705"/>
              <a:gd name="connsiteX356" fmla="*/ 116069 w 490779"/>
              <a:gd name="connsiteY356" fmla="*/ 450445 h 520705"/>
              <a:gd name="connsiteX357" fmla="*/ 81655 w 490779"/>
              <a:gd name="connsiteY357" fmla="*/ 444460 h 520705"/>
              <a:gd name="connsiteX358" fmla="*/ 73425 w 490779"/>
              <a:gd name="connsiteY358" fmla="*/ 412290 h 520705"/>
              <a:gd name="connsiteX359" fmla="*/ 72677 w 490779"/>
              <a:gd name="connsiteY359" fmla="*/ 410794 h 520705"/>
              <a:gd name="connsiteX360" fmla="*/ 71181 w 490779"/>
              <a:gd name="connsiteY360" fmla="*/ 410794 h 520705"/>
              <a:gd name="connsiteX361" fmla="*/ 69685 w 490779"/>
              <a:gd name="connsiteY361" fmla="*/ 411542 h 520705"/>
              <a:gd name="connsiteX362" fmla="*/ 67440 w 490779"/>
              <a:gd name="connsiteY362" fmla="*/ 413787 h 520705"/>
              <a:gd name="connsiteX363" fmla="*/ 65196 w 490779"/>
              <a:gd name="connsiteY363" fmla="*/ 416031 h 520705"/>
              <a:gd name="connsiteX364" fmla="*/ 64448 w 490779"/>
              <a:gd name="connsiteY364" fmla="*/ 417527 h 520705"/>
              <a:gd name="connsiteX365" fmla="*/ 63700 w 490779"/>
              <a:gd name="connsiteY365" fmla="*/ 419024 h 520705"/>
              <a:gd name="connsiteX366" fmla="*/ 63700 w 490779"/>
              <a:gd name="connsiteY366" fmla="*/ 419772 h 520705"/>
              <a:gd name="connsiteX367" fmla="*/ 71181 w 490779"/>
              <a:gd name="connsiteY367" fmla="*/ 445208 h 520705"/>
              <a:gd name="connsiteX368" fmla="*/ 44996 w 490779"/>
              <a:gd name="connsiteY368" fmla="*/ 439971 h 520705"/>
              <a:gd name="connsiteX369" fmla="*/ 44248 w 490779"/>
              <a:gd name="connsiteY369" fmla="*/ 439971 h 520705"/>
              <a:gd name="connsiteX370" fmla="*/ 43500 w 490779"/>
              <a:gd name="connsiteY370" fmla="*/ 439971 h 520705"/>
              <a:gd name="connsiteX371" fmla="*/ 42003 w 490779"/>
              <a:gd name="connsiteY371" fmla="*/ 440720 h 520705"/>
              <a:gd name="connsiteX372" fmla="*/ 39759 w 490779"/>
              <a:gd name="connsiteY372" fmla="*/ 442964 h 520705"/>
              <a:gd name="connsiteX373" fmla="*/ 38263 w 490779"/>
              <a:gd name="connsiteY373" fmla="*/ 445208 h 520705"/>
              <a:gd name="connsiteX374" fmla="*/ 36767 w 490779"/>
              <a:gd name="connsiteY374" fmla="*/ 447453 h 520705"/>
              <a:gd name="connsiteX375" fmla="*/ 37515 w 490779"/>
              <a:gd name="connsiteY375" fmla="*/ 448201 h 520705"/>
              <a:gd name="connsiteX376" fmla="*/ 39011 w 490779"/>
              <a:gd name="connsiteY376" fmla="*/ 448949 h 520705"/>
              <a:gd name="connsiteX377" fmla="*/ 71181 w 490779"/>
              <a:gd name="connsiteY377" fmla="*/ 454934 h 520705"/>
              <a:gd name="connsiteX378" fmla="*/ 32278 w 490779"/>
              <a:gd name="connsiteY378" fmla="*/ 492341 h 520705"/>
              <a:gd name="connsiteX379" fmla="*/ 43500 w 490779"/>
              <a:gd name="connsiteY379" fmla="*/ 501319 h 520705"/>
              <a:gd name="connsiteX380" fmla="*/ 56218 w 490779"/>
              <a:gd name="connsiteY380" fmla="*/ 509548 h 520705"/>
              <a:gd name="connsiteX381" fmla="*/ 69685 w 490779"/>
              <a:gd name="connsiteY381" fmla="*/ 515534 h 520705"/>
              <a:gd name="connsiteX382" fmla="*/ 83899 w 490779"/>
              <a:gd name="connsiteY382" fmla="*/ 520771 h 520705"/>
              <a:gd name="connsiteX383" fmla="*/ 84647 w 490779"/>
              <a:gd name="connsiteY383" fmla="*/ 520771 h 520705"/>
              <a:gd name="connsiteX384" fmla="*/ 86144 w 490779"/>
              <a:gd name="connsiteY384" fmla="*/ 520022 h 520705"/>
              <a:gd name="connsiteX385" fmla="*/ 86892 w 490779"/>
              <a:gd name="connsiteY385" fmla="*/ 519274 h 520705"/>
              <a:gd name="connsiteX386" fmla="*/ 88388 w 490779"/>
              <a:gd name="connsiteY386" fmla="*/ 517778 h 520705"/>
              <a:gd name="connsiteX387" fmla="*/ 90633 w 490779"/>
              <a:gd name="connsiteY387" fmla="*/ 515534 h 520705"/>
              <a:gd name="connsiteX388" fmla="*/ 90633 w 490779"/>
              <a:gd name="connsiteY388" fmla="*/ 514037 h 520705"/>
              <a:gd name="connsiteX389" fmla="*/ 90633 w 490779"/>
              <a:gd name="connsiteY389" fmla="*/ 513289 h 520705"/>
              <a:gd name="connsiteX390" fmla="*/ 89136 w 490779"/>
              <a:gd name="connsiteY390" fmla="*/ 512541 h 520705"/>
              <a:gd name="connsiteX391" fmla="*/ 62951 w 490779"/>
              <a:gd name="connsiteY391" fmla="*/ 500571 h 520705"/>
              <a:gd name="connsiteX392" fmla="*/ 39759 w 490779"/>
              <a:gd name="connsiteY392" fmla="*/ 483364 h 520705"/>
              <a:gd name="connsiteX393" fmla="*/ 21804 w 490779"/>
              <a:gd name="connsiteY393" fmla="*/ 461668 h 520705"/>
              <a:gd name="connsiteX394" fmla="*/ 7589 w 490779"/>
              <a:gd name="connsiteY394" fmla="*/ 436231 h 520705"/>
              <a:gd name="connsiteX395" fmla="*/ 6841 w 490779"/>
              <a:gd name="connsiteY395" fmla="*/ 435483 h 520705"/>
              <a:gd name="connsiteX396" fmla="*/ 6093 w 490779"/>
              <a:gd name="connsiteY396" fmla="*/ 435483 h 520705"/>
              <a:gd name="connsiteX397" fmla="*/ 4596 w 490779"/>
              <a:gd name="connsiteY397" fmla="*/ 436231 h 520705"/>
              <a:gd name="connsiteX398" fmla="*/ 3100 w 490779"/>
              <a:gd name="connsiteY398" fmla="*/ 437727 h 520705"/>
              <a:gd name="connsiteX399" fmla="*/ 1604 w 490779"/>
              <a:gd name="connsiteY399" fmla="*/ 439223 h 520705"/>
              <a:gd name="connsiteX400" fmla="*/ 856 w 490779"/>
              <a:gd name="connsiteY400" fmla="*/ 440720 h 520705"/>
              <a:gd name="connsiteX401" fmla="*/ 108 w 490779"/>
              <a:gd name="connsiteY401" fmla="*/ 441468 h 520705"/>
              <a:gd name="connsiteX402" fmla="*/ 108 w 490779"/>
              <a:gd name="connsiteY402" fmla="*/ 442216 h 520705"/>
              <a:gd name="connsiteX403" fmla="*/ 13574 w 490779"/>
              <a:gd name="connsiteY403" fmla="*/ 469149 h 520705"/>
              <a:gd name="connsiteX404" fmla="*/ 32278 w 490779"/>
              <a:gd name="connsiteY404" fmla="*/ 492341 h 52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490779" h="520705">
                <a:moveTo>
                  <a:pt x="451984" y="88345"/>
                </a:moveTo>
                <a:cubicBezTo>
                  <a:pt x="452732" y="89094"/>
                  <a:pt x="452732" y="89094"/>
                  <a:pt x="453481" y="89842"/>
                </a:cubicBezTo>
                <a:cubicBezTo>
                  <a:pt x="454229" y="89842"/>
                  <a:pt x="454229" y="90590"/>
                  <a:pt x="454977" y="90590"/>
                </a:cubicBezTo>
                <a:cubicBezTo>
                  <a:pt x="455725" y="90590"/>
                  <a:pt x="455725" y="90590"/>
                  <a:pt x="456473" y="90590"/>
                </a:cubicBezTo>
                <a:lnTo>
                  <a:pt x="457221" y="89842"/>
                </a:lnTo>
                <a:lnTo>
                  <a:pt x="489391" y="55427"/>
                </a:lnTo>
                <a:cubicBezTo>
                  <a:pt x="490139" y="54679"/>
                  <a:pt x="490139" y="53931"/>
                  <a:pt x="490888" y="53931"/>
                </a:cubicBezTo>
                <a:cubicBezTo>
                  <a:pt x="490888" y="53183"/>
                  <a:pt x="490888" y="53183"/>
                  <a:pt x="490888" y="52435"/>
                </a:cubicBezTo>
                <a:cubicBezTo>
                  <a:pt x="490888" y="51687"/>
                  <a:pt x="490888" y="51687"/>
                  <a:pt x="490139" y="50938"/>
                </a:cubicBezTo>
                <a:cubicBezTo>
                  <a:pt x="490139" y="50190"/>
                  <a:pt x="489391" y="49442"/>
                  <a:pt x="488643" y="48694"/>
                </a:cubicBezTo>
                <a:cubicBezTo>
                  <a:pt x="487895" y="48694"/>
                  <a:pt x="487147" y="47946"/>
                  <a:pt x="487147" y="47198"/>
                </a:cubicBezTo>
                <a:cubicBezTo>
                  <a:pt x="486399" y="47198"/>
                  <a:pt x="485651" y="46450"/>
                  <a:pt x="484902" y="46450"/>
                </a:cubicBezTo>
                <a:cubicBezTo>
                  <a:pt x="484902" y="46450"/>
                  <a:pt x="484154" y="46450"/>
                  <a:pt x="483406" y="46450"/>
                </a:cubicBezTo>
                <a:cubicBezTo>
                  <a:pt x="482658" y="45701"/>
                  <a:pt x="481910" y="45701"/>
                  <a:pt x="481162" y="45701"/>
                </a:cubicBezTo>
                <a:lnTo>
                  <a:pt x="456473" y="46450"/>
                </a:lnTo>
                <a:cubicBezTo>
                  <a:pt x="451236" y="46450"/>
                  <a:pt x="445999" y="46450"/>
                  <a:pt x="442258" y="45701"/>
                </a:cubicBezTo>
                <a:cubicBezTo>
                  <a:pt x="438518" y="45701"/>
                  <a:pt x="434777" y="44953"/>
                  <a:pt x="431785" y="44205"/>
                </a:cubicBezTo>
                <a:cubicBezTo>
                  <a:pt x="428792" y="43457"/>
                  <a:pt x="426548" y="41961"/>
                  <a:pt x="425051" y="41213"/>
                </a:cubicBezTo>
                <a:cubicBezTo>
                  <a:pt x="422807" y="39716"/>
                  <a:pt x="421311" y="38220"/>
                  <a:pt x="419814" y="37472"/>
                </a:cubicBezTo>
                <a:cubicBezTo>
                  <a:pt x="418318" y="35976"/>
                  <a:pt x="417570" y="34479"/>
                  <a:pt x="416822" y="32983"/>
                </a:cubicBezTo>
                <a:cubicBezTo>
                  <a:pt x="416074" y="31487"/>
                  <a:pt x="415325" y="29242"/>
                  <a:pt x="415325" y="27746"/>
                </a:cubicBezTo>
                <a:cubicBezTo>
                  <a:pt x="415325" y="26250"/>
                  <a:pt x="415325" y="24005"/>
                  <a:pt x="416074" y="22509"/>
                </a:cubicBezTo>
                <a:cubicBezTo>
                  <a:pt x="416822" y="20265"/>
                  <a:pt x="418318" y="18768"/>
                  <a:pt x="419814" y="17272"/>
                </a:cubicBezTo>
                <a:cubicBezTo>
                  <a:pt x="421311" y="15028"/>
                  <a:pt x="423555" y="13531"/>
                  <a:pt x="425799" y="12035"/>
                </a:cubicBezTo>
                <a:cubicBezTo>
                  <a:pt x="428044" y="11287"/>
                  <a:pt x="429540" y="10539"/>
                  <a:pt x="431785" y="9791"/>
                </a:cubicBezTo>
                <a:cubicBezTo>
                  <a:pt x="433281" y="9043"/>
                  <a:pt x="434777" y="8294"/>
                  <a:pt x="436273" y="8294"/>
                </a:cubicBezTo>
                <a:cubicBezTo>
                  <a:pt x="437770" y="8294"/>
                  <a:pt x="438518" y="7546"/>
                  <a:pt x="438518" y="7546"/>
                </a:cubicBezTo>
                <a:cubicBezTo>
                  <a:pt x="438518" y="6798"/>
                  <a:pt x="439266" y="6798"/>
                  <a:pt x="439266" y="6050"/>
                </a:cubicBezTo>
                <a:cubicBezTo>
                  <a:pt x="439266" y="6050"/>
                  <a:pt x="439266" y="6050"/>
                  <a:pt x="438518" y="5302"/>
                </a:cubicBezTo>
                <a:cubicBezTo>
                  <a:pt x="438518" y="5302"/>
                  <a:pt x="438518" y="4554"/>
                  <a:pt x="437770" y="3806"/>
                </a:cubicBezTo>
                <a:cubicBezTo>
                  <a:pt x="437770" y="3806"/>
                  <a:pt x="437021" y="3057"/>
                  <a:pt x="436273" y="2309"/>
                </a:cubicBezTo>
                <a:cubicBezTo>
                  <a:pt x="435525" y="1561"/>
                  <a:pt x="435525" y="1561"/>
                  <a:pt x="434777" y="813"/>
                </a:cubicBezTo>
                <a:cubicBezTo>
                  <a:pt x="434777" y="813"/>
                  <a:pt x="434029" y="813"/>
                  <a:pt x="434029" y="65"/>
                </a:cubicBezTo>
                <a:cubicBezTo>
                  <a:pt x="433281" y="65"/>
                  <a:pt x="433281" y="65"/>
                  <a:pt x="432533" y="65"/>
                </a:cubicBezTo>
                <a:cubicBezTo>
                  <a:pt x="432533" y="65"/>
                  <a:pt x="431785" y="65"/>
                  <a:pt x="431036" y="65"/>
                </a:cubicBezTo>
                <a:cubicBezTo>
                  <a:pt x="430288" y="65"/>
                  <a:pt x="429540" y="65"/>
                  <a:pt x="428044" y="813"/>
                </a:cubicBezTo>
                <a:cubicBezTo>
                  <a:pt x="426548" y="813"/>
                  <a:pt x="425051" y="1561"/>
                  <a:pt x="422807" y="3057"/>
                </a:cubicBezTo>
                <a:cubicBezTo>
                  <a:pt x="421311" y="3806"/>
                  <a:pt x="419066" y="4554"/>
                  <a:pt x="416822" y="6050"/>
                </a:cubicBezTo>
                <a:cubicBezTo>
                  <a:pt x="415325" y="7546"/>
                  <a:pt x="413081" y="9043"/>
                  <a:pt x="411585" y="11287"/>
                </a:cubicBezTo>
                <a:cubicBezTo>
                  <a:pt x="408592" y="14280"/>
                  <a:pt x="406348" y="17272"/>
                  <a:pt x="404851" y="20265"/>
                </a:cubicBezTo>
                <a:cubicBezTo>
                  <a:pt x="404103" y="23257"/>
                  <a:pt x="403355" y="26250"/>
                  <a:pt x="403355" y="29242"/>
                </a:cubicBezTo>
                <a:cubicBezTo>
                  <a:pt x="403355" y="32235"/>
                  <a:pt x="404103" y="35227"/>
                  <a:pt x="405600" y="37472"/>
                </a:cubicBezTo>
                <a:cubicBezTo>
                  <a:pt x="406348" y="39716"/>
                  <a:pt x="408592" y="42709"/>
                  <a:pt x="410837" y="44205"/>
                </a:cubicBezTo>
                <a:cubicBezTo>
                  <a:pt x="412333" y="46450"/>
                  <a:pt x="414577" y="47946"/>
                  <a:pt x="416822" y="49442"/>
                </a:cubicBezTo>
                <a:cubicBezTo>
                  <a:pt x="419814" y="50938"/>
                  <a:pt x="422059" y="52435"/>
                  <a:pt x="425799" y="53183"/>
                </a:cubicBezTo>
                <a:cubicBezTo>
                  <a:pt x="428792" y="54679"/>
                  <a:pt x="433281" y="55427"/>
                  <a:pt x="437770" y="55427"/>
                </a:cubicBezTo>
                <a:cubicBezTo>
                  <a:pt x="443007" y="56175"/>
                  <a:pt x="448992" y="56175"/>
                  <a:pt x="455725" y="56175"/>
                </a:cubicBezTo>
                <a:lnTo>
                  <a:pt x="475925" y="56175"/>
                </a:lnTo>
                <a:lnTo>
                  <a:pt x="449740" y="83108"/>
                </a:lnTo>
                <a:lnTo>
                  <a:pt x="449740" y="83857"/>
                </a:lnTo>
                <a:cubicBezTo>
                  <a:pt x="449740" y="84605"/>
                  <a:pt x="449740" y="84605"/>
                  <a:pt x="449740" y="85353"/>
                </a:cubicBezTo>
                <a:cubicBezTo>
                  <a:pt x="449740" y="86101"/>
                  <a:pt x="449740" y="86101"/>
                  <a:pt x="450488" y="86849"/>
                </a:cubicBezTo>
                <a:cubicBezTo>
                  <a:pt x="450488" y="87597"/>
                  <a:pt x="451236" y="87597"/>
                  <a:pt x="451984" y="88345"/>
                </a:cubicBezTo>
                <a:close/>
                <a:moveTo>
                  <a:pt x="428792" y="110042"/>
                </a:moveTo>
                <a:cubicBezTo>
                  <a:pt x="431036" y="112286"/>
                  <a:pt x="432533" y="113034"/>
                  <a:pt x="434029" y="113034"/>
                </a:cubicBezTo>
                <a:cubicBezTo>
                  <a:pt x="435525" y="113034"/>
                  <a:pt x="437021" y="112286"/>
                  <a:pt x="439266" y="110042"/>
                </a:cubicBezTo>
                <a:cubicBezTo>
                  <a:pt x="440762" y="107797"/>
                  <a:pt x="441510" y="106301"/>
                  <a:pt x="441510" y="104805"/>
                </a:cubicBezTo>
                <a:cubicBezTo>
                  <a:pt x="441510" y="103308"/>
                  <a:pt x="440762" y="101812"/>
                  <a:pt x="438518" y="99568"/>
                </a:cubicBezTo>
                <a:cubicBezTo>
                  <a:pt x="436273" y="97323"/>
                  <a:pt x="434029" y="96575"/>
                  <a:pt x="432533" y="96575"/>
                </a:cubicBezTo>
                <a:cubicBezTo>
                  <a:pt x="431036" y="96575"/>
                  <a:pt x="429540" y="97323"/>
                  <a:pt x="428044" y="99568"/>
                </a:cubicBezTo>
                <a:cubicBezTo>
                  <a:pt x="425799" y="101812"/>
                  <a:pt x="425051" y="103308"/>
                  <a:pt x="425051" y="104805"/>
                </a:cubicBezTo>
                <a:cubicBezTo>
                  <a:pt x="425051" y="106301"/>
                  <a:pt x="426548" y="107797"/>
                  <a:pt x="428792" y="110042"/>
                </a:cubicBezTo>
                <a:close/>
                <a:moveTo>
                  <a:pt x="324800" y="112286"/>
                </a:moveTo>
                <a:cubicBezTo>
                  <a:pt x="325549" y="113034"/>
                  <a:pt x="326297" y="113782"/>
                  <a:pt x="326297" y="113782"/>
                </a:cubicBezTo>
                <a:cubicBezTo>
                  <a:pt x="327045" y="114530"/>
                  <a:pt x="327793" y="114530"/>
                  <a:pt x="327793" y="115278"/>
                </a:cubicBezTo>
                <a:cubicBezTo>
                  <a:pt x="328541" y="115278"/>
                  <a:pt x="329289" y="116027"/>
                  <a:pt x="329289" y="116027"/>
                </a:cubicBezTo>
                <a:cubicBezTo>
                  <a:pt x="330037" y="116027"/>
                  <a:pt x="330786" y="116775"/>
                  <a:pt x="331534" y="116775"/>
                </a:cubicBezTo>
                <a:lnTo>
                  <a:pt x="404851" y="142960"/>
                </a:lnTo>
                <a:cubicBezTo>
                  <a:pt x="404851" y="142960"/>
                  <a:pt x="405600" y="142960"/>
                  <a:pt x="406348" y="142960"/>
                </a:cubicBezTo>
                <a:cubicBezTo>
                  <a:pt x="406348" y="142960"/>
                  <a:pt x="407096" y="142960"/>
                  <a:pt x="407844" y="142960"/>
                </a:cubicBezTo>
                <a:cubicBezTo>
                  <a:pt x="407844" y="142212"/>
                  <a:pt x="408592" y="142212"/>
                  <a:pt x="409340" y="141463"/>
                </a:cubicBezTo>
                <a:cubicBezTo>
                  <a:pt x="410088" y="140715"/>
                  <a:pt x="410837" y="139967"/>
                  <a:pt x="411585" y="139219"/>
                </a:cubicBezTo>
                <a:cubicBezTo>
                  <a:pt x="412333" y="138471"/>
                  <a:pt x="413081" y="137723"/>
                  <a:pt x="413829" y="136975"/>
                </a:cubicBezTo>
                <a:cubicBezTo>
                  <a:pt x="413829" y="136226"/>
                  <a:pt x="414577" y="135478"/>
                  <a:pt x="414577" y="134730"/>
                </a:cubicBezTo>
                <a:cubicBezTo>
                  <a:pt x="414577" y="134730"/>
                  <a:pt x="414577" y="133982"/>
                  <a:pt x="413829" y="133982"/>
                </a:cubicBezTo>
                <a:cubicBezTo>
                  <a:pt x="413829" y="133982"/>
                  <a:pt x="413081" y="133234"/>
                  <a:pt x="412333" y="133234"/>
                </a:cubicBezTo>
                <a:lnTo>
                  <a:pt x="336771" y="107049"/>
                </a:lnTo>
                <a:lnTo>
                  <a:pt x="365200" y="77123"/>
                </a:lnTo>
                <a:cubicBezTo>
                  <a:pt x="365948" y="76375"/>
                  <a:pt x="365948" y="75627"/>
                  <a:pt x="365200" y="74879"/>
                </a:cubicBezTo>
                <a:cubicBezTo>
                  <a:pt x="365200" y="74131"/>
                  <a:pt x="364452" y="72634"/>
                  <a:pt x="362956" y="71886"/>
                </a:cubicBezTo>
                <a:cubicBezTo>
                  <a:pt x="362207" y="71138"/>
                  <a:pt x="362207" y="70390"/>
                  <a:pt x="361459" y="70390"/>
                </a:cubicBezTo>
                <a:cubicBezTo>
                  <a:pt x="360711" y="69642"/>
                  <a:pt x="360711" y="69642"/>
                  <a:pt x="359963" y="69642"/>
                </a:cubicBezTo>
                <a:cubicBezTo>
                  <a:pt x="359215" y="69642"/>
                  <a:pt x="359215" y="69642"/>
                  <a:pt x="358467" y="69642"/>
                </a:cubicBezTo>
                <a:cubicBezTo>
                  <a:pt x="358467" y="69642"/>
                  <a:pt x="357719" y="69642"/>
                  <a:pt x="357719" y="70390"/>
                </a:cubicBezTo>
                <a:lnTo>
                  <a:pt x="323304" y="107049"/>
                </a:lnTo>
                <a:lnTo>
                  <a:pt x="322556" y="107797"/>
                </a:lnTo>
                <a:cubicBezTo>
                  <a:pt x="322556" y="108545"/>
                  <a:pt x="322556" y="109293"/>
                  <a:pt x="322556" y="109293"/>
                </a:cubicBezTo>
                <a:cubicBezTo>
                  <a:pt x="322556" y="110042"/>
                  <a:pt x="322556" y="110042"/>
                  <a:pt x="323304" y="110790"/>
                </a:cubicBezTo>
                <a:cubicBezTo>
                  <a:pt x="323304" y="111538"/>
                  <a:pt x="324052" y="112286"/>
                  <a:pt x="324800" y="112286"/>
                </a:cubicBezTo>
                <a:close/>
                <a:moveTo>
                  <a:pt x="320312" y="203559"/>
                </a:moveTo>
                <a:cubicBezTo>
                  <a:pt x="323304" y="206552"/>
                  <a:pt x="326297" y="208048"/>
                  <a:pt x="329289" y="208796"/>
                </a:cubicBezTo>
                <a:cubicBezTo>
                  <a:pt x="332282" y="210292"/>
                  <a:pt x="335274" y="210292"/>
                  <a:pt x="338267" y="210292"/>
                </a:cubicBezTo>
                <a:cubicBezTo>
                  <a:pt x="341260" y="209544"/>
                  <a:pt x="345000" y="208048"/>
                  <a:pt x="347993" y="206552"/>
                </a:cubicBezTo>
                <a:cubicBezTo>
                  <a:pt x="350985" y="204307"/>
                  <a:pt x="354726" y="201315"/>
                  <a:pt x="357719" y="198322"/>
                </a:cubicBezTo>
                <a:cubicBezTo>
                  <a:pt x="360711" y="194581"/>
                  <a:pt x="362956" y="191589"/>
                  <a:pt x="365200" y="188596"/>
                </a:cubicBezTo>
                <a:cubicBezTo>
                  <a:pt x="366696" y="184856"/>
                  <a:pt x="367444" y="181863"/>
                  <a:pt x="368193" y="178870"/>
                </a:cubicBezTo>
                <a:cubicBezTo>
                  <a:pt x="368193" y="175878"/>
                  <a:pt x="368193" y="172885"/>
                  <a:pt x="366696" y="170641"/>
                </a:cubicBezTo>
                <a:cubicBezTo>
                  <a:pt x="365948" y="167648"/>
                  <a:pt x="363704" y="165404"/>
                  <a:pt x="361459" y="163159"/>
                </a:cubicBezTo>
                <a:cubicBezTo>
                  <a:pt x="359215" y="160915"/>
                  <a:pt x="357719" y="159419"/>
                  <a:pt x="355474" y="158671"/>
                </a:cubicBezTo>
                <a:cubicBezTo>
                  <a:pt x="353230" y="157923"/>
                  <a:pt x="350237" y="157174"/>
                  <a:pt x="347993" y="157174"/>
                </a:cubicBezTo>
                <a:cubicBezTo>
                  <a:pt x="345748" y="157174"/>
                  <a:pt x="342756" y="157174"/>
                  <a:pt x="339763" y="157923"/>
                </a:cubicBezTo>
                <a:cubicBezTo>
                  <a:pt x="336771" y="158671"/>
                  <a:pt x="333778" y="159419"/>
                  <a:pt x="330786" y="160915"/>
                </a:cubicBezTo>
                <a:cubicBezTo>
                  <a:pt x="331534" y="157923"/>
                  <a:pt x="332282" y="154930"/>
                  <a:pt x="332282" y="152686"/>
                </a:cubicBezTo>
                <a:cubicBezTo>
                  <a:pt x="332282" y="150441"/>
                  <a:pt x="332282" y="147449"/>
                  <a:pt x="332282" y="145204"/>
                </a:cubicBezTo>
                <a:cubicBezTo>
                  <a:pt x="332282" y="142960"/>
                  <a:pt x="331534" y="141463"/>
                  <a:pt x="330037" y="139219"/>
                </a:cubicBezTo>
                <a:cubicBezTo>
                  <a:pt x="329289" y="136975"/>
                  <a:pt x="327793" y="135478"/>
                  <a:pt x="326297" y="133982"/>
                </a:cubicBezTo>
                <a:cubicBezTo>
                  <a:pt x="324052" y="131738"/>
                  <a:pt x="321808" y="130241"/>
                  <a:pt x="318815" y="129493"/>
                </a:cubicBezTo>
                <a:cubicBezTo>
                  <a:pt x="315823" y="127997"/>
                  <a:pt x="313578" y="127997"/>
                  <a:pt x="310586" y="127997"/>
                </a:cubicBezTo>
                <a:cubicBezTo>
                  <a:pt x="307593" y="128745"/>
                  <a:pt x="304601" y="129493"/>
                  <a:pt x="301608" y="130989"/>
                </a:cubicBezTo>
                <a:cubicBezTo>
                  <a:pt x="297867" y="132486"/>
                  <a:pt x="294875" y="135478"/>
                  <a:pt x="291882" y="138471"/>
                </a:cubicBezTo>
                <a:cubicBezTo>
                  <a:pt x="288890" y="141463"/>
                  <a:pt x="286645" y="145204"/>
                  <a:pt x="285149" y="148197"/>
                </a:cubicBezTo>
                <a:cubicBezTo>
                  <a:pt x="284401" y="151189"/>
                  <a:pt x="283653" y="154182"/>
                  <a:pt x="282905" y="156426"/>
                </a:cubicBezTo>
                <a:cubicBezTo>
                  <a:pt x="282905" y="159419"/>
                  <a:pt x="283653" y="161663"/>
                  <a:pt x="284401" y="163908"/>
                </a:cubicBezTo>
                <a:cubicBezTo>
                  <a:pt x="285897" y="166900"/>
                  <a:pt x="287393" y="169145"/>
                  <a:pt x="289638" y="170641"/>
                </a:cubicBezTo>
                <a:cubicBezTo>
                  <a:pt x="291134" y="172137"/>
                  <a:pt x="292630" y="173633"/>
                  <a:pt x="294875" y="174382"/>
                </a:cubicBezTo>
                <a:cubicBezTo>
                  <a:pt x="297119" y="175130"/>
                  <a:pt x="299364" y="175878"/>
                  <a:pt x="301608" y="175878"/>
                </a:cubicBezTo>
                <a:cubicBezTo>
                  <a:pt x="303853" y="175878"/>
                  <a:pt x="306097" y="175878"/>
                  <a:pt x="309090" y="175878"/>
                </a:cubicBezTo>
                <a:cubicBezTo>
                  <a:pt x="311334" y="175130"/>
                  <a:pt x="314327" y="174382"/>
                  <a:pt x="317319" y="173633"/>
                </a:cubicBezTo>
                <a:cubicBezTo>
                  <a:pt x="315823" y="177374"/>
                  <a:pt x="315075" y="180367"/>
                  <a:pt x="315075" y="183359"/>
                </a:cubicBezTo>
                <a:cubicBezTo>
                  <a:pt x="314327" y="186352"/>
                  <a:pt x="314327" y="188596"/>
                  <a:pt x="314327" y="191589"/>
                </a:cubicBezTo>
                <a:cubicBezTo>
                  <a:pt x="314327" y="193833"/>
                  <a:pt x="315075" y="196078"/>
                  <a:pt x="316571" y="198322"/>
                </a:cubicBezTo>
                <a:cubicBezTo>
                  <a:pt x="317319" y="199818"/>
                  <a:pt x="318815" y="202063"/>
                  <a:pt x="320312" y="203559"/>
                </a:cubicBezTo>
                <a:close/>
                <a:moveTo>
                  <a:pt x="297867" y="163159"/>
                </a:moveTo>
                <a:cubicBezTo>
                  <a:pt x="296371" y="161663"/>
                  <a:pt x="295623" y="160167"/>
                  <a:pt x="294875" y="158671"/>
                </a:cubicBezTo>
                <a:cubicBezTo>
                  <a:pt x="294127" y="157174"/>
                  <a:pt x="294127" y="155678"/>
                  <a:pt x="294127" y="154182"/>
                </a:cubicBezTo>
                <a:cubicBezTo>
                  <a:pt x="294127" y="152686"/>
                  <a:pt x="294875" y="151189"/>
                  <a:pt x="295623" y="148945"/>
                </a:cubicBezTo>
                <a:cubicBezTo>
                  <a:pt x="296371" y="147449"/>
                  <a:pt x="297867" y="145952"/>
                  <a:pt x="299364" y="144456"/>
                </a:cubicBezTo>
                <a:cubicBezTo>
                  <a:pt x="302356" y="140715"/>
                  <a:pt x="305349" y="138471"/>
                  <a:pt x="309090" y="138471"/>
                </a:cubicBezTo>
                <a:cubicBezTo>
                  <a:pt x="312082" y="137723"/>
                  <a:pt x="315075" y="139219"/>
                  <a:pt x="318067" y="141463"/>
                </a:cubicBezTo>
                <a:cubicBezTo>
                  <a:pt x="319563" y="142960"/>
                  <a:pt x="320312" y="144456"/>
                  <a:pt x="321060" y="145952"/>
                </a:cubicBezTo>
                <a:cubicBezTo>
                  <a:pt x="321808" y="147449"/>
                  <a:pt x="321808" y="148945"/>
                  <a:pt x="321808" y="150441"/>
                </a:cubicBezTo>
                <a:cubicBezTo>
                  <a:pt x="321808" y="152686"/>
                  <a:pt x="321808" y="154182"/>
                  <a:pt x="321808" y="157174"/>
                </a:cubicBezTo>
                <a:cubicBezTo>
                  <a:pt x="321060" y="159419"/>
                  <a:pt x="320312" y="161663"/>
                  <a:pt x="319563" y="164656"/>
                </a:cubicBezTo>
                <a:cubicBezTo>
                  <a:pt x="315075" y="166152"/>
                  <a:pt x="310586" y="166900"/>
                  <a:pt x="306845" y="166900"/>
                </a:cubicBezTo>
                <a:cubicBezTo>
                  <a:pt x="303853" y="166900"/>
                  <a:pt x="300112" y="165404"/>
                  <a:pt x="297867" y="163159"/>
                </a:cubicBezTo>
                <a:close/>
                <a:moveTo>
                  <a:pt x="329289" y="196078"/>
                </a:moveTo>
                <a:cubicBezTo>
                  <a:pt x="327793" y="194581"/>
                  <a:pt x="326297" y="193085"/>
                  <a:pt x="325549" y="191589"/>
                </a:cubicBezTo>
                <a:cubicBezTo>
                  <a:pt x="325549" y="190093"/>
                  <a:pt x="324800" y="187848"/>
                  <a:pt x="324800" y="185604"/>
                </a:cubicBezTo>
                <a:cubicBezTo>
                  <a:pt x="324800" y="184107"/>
                  <a:pt x="324800" y="181115"/>
                  <a:pt x="325549" y="178870"/>
                </a:cubicBezTo>
                <a:cubicBezTo>
                  <a:pt x="326297" y="175878"/>
                  <a:pt x="327045" y="173633"/>
                  <a:pt x="327793" y="169893"/>
                </a:cubicBezTo>
                <a:cubicBezTo>
                  <a:pt x="330786" y="169145"/>
                  <a:pt x="333778" y="168396"/>
                  <a:pt x="336023" y="167648"/>
                </a:cubicBezTo>
                <a:cubicBezTo>
                  <a:pt x="338267" y="166900"/>
                  <a:pt x="340511" y="166900"/>
                  <a:pt x="342756" y="166900"/>
                </a:cubicBezTo>
                <a:cubicBezTo>
                  <a:pt x="345000" y="166900"/>
                  <a:pt x="346497" y="166900"/>
                  <a:pt x="347993" y="167648"/>
                </a:cubicBezTo>
                <a:cubicBezTo>
                  <a:pt x="349489" y="168396"/>
                  <a:pt x="351734" y="169145"/>
                  <a:pt x="352482" y="170641"/>
                </a:cubicBezTo>
                <a:cubicBezTo>
                  <a:pt x="356222" y="173633"/>
                  <a:pt x="357719" y="176626"/>
                  <a:pt x="356971" y="180367"/>
                </a:cubicBezTo>
                <a:cubicBezTo>
                  <a:pt x="356971" y="184107"/>
                  <a:pt x="354726" y="188596"/>
                  <a:pt x="350985" y="192337"/>
                </a:cubicBezTo>
                <a:cubicBezTo>
                  <a:pt x="346497" y="196826"/>
                  <a:pt x="342756" y="199070"/>
                  <a:pt x="339015" y="199818"/>
                </a:cubicBezTo>
                <a:cubicBezTo>
                  <a:pt x="335274" y="199818"/>
                  <a:pt x="332282" y="199070"/>
                  <a:pt x="329289" y="196078"/>
                </a:cubicBezTo>
                <a:close/>
                <a:moveTo>
                  <a:pt x="223802" y="205803"/>
                </a:moveTo>
                <a:cubicBezTo>
                  <a:pt x="232779" y="208796"/>
                  <a:pt x="241757" y="212537"/>
                  <a:pt x="249986" y="217774"/>
                </a:cubicBezTo>
                <a:cubicBezTo>
                  <a:pt x="258216" y="222263"/>
                  <a:pt x="265697" y="228248"/>
                  <a:pt x="272431" y="234233"/>
                </a:cubicBezTo>
                <a:cubicBezTo>
                  <a:pt x="279912" y="240966"/>
                  <a:pt x="285897" y="248447"/>
                  <a:pt x="291134" y="255929"/>
                </a:cubicBezTo>
                <a:cubicBezTo>
                  <a:pt x="296371" y="264158"/>
                  <a:pt x="301608" y="272388"/>
                  <a:pt x="305349" y="281366"/>
                </a:cubicBezTo>
                <a:cubicBezTo>
                  <a:pt x="305349" y="282114"/>
                  <a:pt x="305349" y="282862"/>
                  <a:pt x="306097" y="282862"/>
                </a:cubicBezTo>
                <a:cubicBezTo>
                  <a:pt x="306097" y="282862"/>
                  <a:pt x="306097" y="283610"/>
                  <a:pt x="306845" y="282862"/>
                </a:cubicBezTo>
                <a:cubicBezTo>
                  <a:pt x="307593" y="282862"/>
                  <a:pt x="307593" y="282862"/>
                  <a:pt x="308341" y="282862"/>
                </a:cubicBezTo>
                <a:cubicBezTo>
                  <a:pt x="309090" y="282114"/>
                  <a:pt x="309090" y="281366"/>
                  <a:pt x="309838" y="280618"/>
                </a:cubicBezTo>
                <a:cubicBezTo>
                  <a:pt x="310586" y="279869"/>
                  <a:pt x="311334" y="279869"/>
                  <a:pt x="311334" y="279121"/>
                </a:cubicBezTo>
                <a:cubicBezTo>
                  <a:pt x="312082" y="278373"/>
                  <a:pt x="312082" y="278373"/>
                  <a:pt x="312082" y="277625"/>
                </a:cubicBezTo>
                <a:cubicBezTo>
                  <a:pt x="312830" y="277625"/>
                  <a:pt x="312830" y="276877"/>
                  <a:pt x="312830" y="276877"/>
                </a:cubicBezTo>
                <a:lnTo>
                  <a:pt x="312830" y="276129"/>
                </a:lnTo>
                <a:cubicBezTo>
                  <a:pt x="311334" y="270892"/>
                  <a:pt x="309090" y="266403"/>
                  <a:pt x="306845" y="261914"/>
                </a:cubicBezTo>
                <a:cubicBezTo>
                  <a:pt x="304601" y="257425"/>
                  <a:pt x="302356" y="252936"/>
                  <a:pt x="299364" y="249196"/>
                </a:cubicBezTo>
                <a:cubicBezTo>
                  <a:pt x="297119" y="244707"/>
                  <a:pt x="294127" y="240966"/>
                  <a:pt x="291134" y="237225"/>
                </a:cubicBezTo>
                <a:cubicBezTo>
                  <a:pt x="288142" y="233485"/>
                  <a:pt x="284401" y="229744"/>
                  <a:pt x="280660" y="226003"/>
                </a:cubicBezTo>
                <a:cubicBezTo>
                  <a:pt x="276920" y="223011"/>
                  <a:pt x="273179" y="220018"/>
                  <a:pt x="269438" y="217026"/>
                </a:cubicBezTo>
                <a:cubicBezTo>
                  <a:pt x="264949" y="214033"/>
                  <a:pt x="261209" y="211040"/>
                  <a:pt x="256720" y="208796"/>
                </a:cubicBezTo>
                <a:cubicBezTo>
                  <a:pt x="252231" y="206552"/>
                  <a:pt x="247742" y="204307"/>
                  <a:pt x="243253" y="202811"/>
                </a:cubicBezTo>
                <a:cubicBezTo>
                  <a:pt x="238764" y="200567"/>
                  <a:pt x="233527" y="199070"/>
                  <a:pt x="229039" y="197574"/>
                </a:cubicBezTo>
                <a:lnTo>
                  <a:pt x="228290" y="197574"/>
                </a:lnTo>
                <a:cubicBezTo>
                  <a:pt x="228290" y="197574"/>
                  <a:pt x="227542" y="197574"/>
                  <a:pt x="227542" y="198322"/>
                </a:cubicBezTo>
                <a:cubicBezTo>
                  <a:pt x="226794" y="198322"/>
                  <a:pt x="226794" y="198322"/>
                  <a:pt x="226046" y="199070"/>
                </a:cubicBezTo>
                <a:cubicBezTo>
                  <a:pt x="226046" y="199070"/>
                  <a:pt x="225298" y="199818"/>
                  <a:pt x="224550" y="200567"/>
                </a:cubicBezTo>
                <a:cubicBezTo>
                  <a:pt x="223802" y="201315"/>
                  <a:pt x="223053" y="202063"/>
                  <a:pt x="223053" y="202811"/>
                </a:cubicBezTo>
                <a:cubicBezTo>
                  <a:pt x="222305" y="202811"/>
                  <a:pt x="222305" y="203559"/>
                  <a:pt x="222305" y="204307"/>
                </a:cubicBezTo>
                <a:lnTo>
                  <a:pt x="222305" y="205055"/>
                </a:lnTo>
                <a:cubicBezTo>
                  <a:pt x="223053" y="205055"/>
                  <a:pt x="223053" y="205803"/>
                  <a:pt x="223802" y="205803"/>
                </a:cubicBezTo>
                <a:close/>
                <a:moveTo>
                  <a:pt x="223053" y="300069"/>
                </a:moveTo>
                <a:cubicBezTo>
                  <a:pt x="226046" y="303062"/>
                  <a:pt x="229787" y="305306"/>
                  <a:pt x="233527" y="306802"/>
                </a:cubicBezTo>
                <a:cubicBezTo>
                  <a:pt x="237268" y="307551"/>
                  <a:pt x="241009" y="308299"/>
                  <a:pt x="244749" y="308299"/>
                </a:cubicBezTo>
                <a:cubicBezTo>
                  <a:pt x="248490" y="307551"/>
                  <a:pt x="252231" y="306054"/>
                  <a:pt x="255972" y="304558"/>
                </a:cubicBezTo>
                <a:cubicBezTo>
                  <a:pt x="258964" y="302314"/>
                  <a:pt x="262705" y="299321"/>
                  <a:pt x="265697" y="296328"/>
                </a:cubicBezTo>
                <a:cubicBezTo>
                  <a:pt x="267942" y="294084"/>
                  <a:pt x="269438" y="292588"/>
                  <a:pt x="270934" y="290343"/>
                </a:cubicBezTo>
                <a:cubicBezTo>
                  <a:pt x="272431" y="288099"/>
                  <a:pt x="273179" y="286603"/>
                  <a:pt x="273927" y="284358"/>
                </a:cubicBezTo>
                <a:cubicBezTo>
                  <a:pt x="274675" y="282862"/>
                  <a:pt x="275423" y="281366"/>
                  <a:pt x="276171" y="279869"/>
                </a:cubicBezTo>
                <a:cubicBezTo>
                  <a:pt x="276171" y="279121"/>
                  <a:pt x="276920" y="278373"/>
                  <a:pt x="276920" y="277625"/>
                </a:cubicBezTo>
                <a:cubicBezTo>
                  <a:pt x="276920" y="276877"/>
                  <a:pt x="276920" y="276877"/>
                  <a:pt x="276171" y="276877"/>
                </a:cubicBezTo>
                <a:cubicBezTo>
                  <a:pt x="276171" y="276129"/>
                  <a:pt x="276171" y="276129"/>
                  <a:pt x="276171" y="275381"/>
                </a:cubicBezTo>
                <a:lnTo>
                  <a:pt x="275423" y="274632"/>
                </a:lnTo>
                <a:cubicBezTo>
                  <a:pt x="274675" y="273884"/>
                  <a:pt x="274675" y="273884"/>
                  <a:pt x="273927" y="273136"/>
                </a:cubicBezTo>
                <a:cubicBezTo>
                  <a:pt x="273179" y="272388"/>
                  <a:pt x="272431" y="272388"/>
                  <a:pt x="272431" y="271640"/>
                </a:cubicBezTo>
                <a:cubicBezTo>
                  <a:pt x="271683" y="271640"/>
                  <a:pt x="270934" y="270892"/>
                  <a:pt x="270934" y="270892"/>
                </a:cubicBezTo>
                <a:cubicBezTo>
                  <a:pt x="270186" y="270892"/>
                  <a:pt x="270186" y="270892"/>
                  <a:pt x="270186" y="270892"/>
                </a:cubicBezTo>
                <a:cubicBezTo>
                  <a:pt x="269438" y="270892"/>
                  <a:pt x="269438" y="270892"/>
                  <a:pt x="269438" y="271640"/>
                </a:cubicBezTo>
                <a:cubicBezTo>
                  <a:pt x="268690" y="271640"/>
                  <a:pt x="268690" y="272388"/>
                  <a:pt x="267942" y="273136"/>
                </a:cubicBezTo>
                <a:cubicBezTo>
                  <a:pt x="267942" y="274632"/>
                  <a:pt x="267942" y="275381"/>
                  <a:pt x="267194" y="277625"/>
                </a:cubicBezTo>
                <a:cubicBezTo>
                  <a:pt x="266446" y="279121"/>
                  <a:pt x="265697" y="280618"/>
                  <a:pt x="264201" y="282862"/>
                </a:cubicBezTo>
                <a:cubicBezTo>
                  <a:pt x="263453" y="285106"/>
                  <a:pt x="261209" y="287351"/>
                  <a:pt x="258964" y="289595"/>
                </a:cubicBezTo>
                <a:cubicBezTo>
                  <a:pt x="257468" y="291840"/>
                  <a:pt x="255223" y="293336"/>
                  <a:pt x="252979" y="294832"/>
                </a:cubicBezTo>
                <a:cubicBezTo>
                  <a:pt x="250735" y="296328"/>
                  <a:pt x="248490" y="297077"/>
                  <a:pt x="246246" y="297077"/>
                </a:cubicBezTo>
                <a:cubicBezTo>
                  <a:pt x="244001" y="297077"/>
                  <a:pt x="241757" y="297077"/>
                  <a:pt x="238764" y="296328"/>
                </a:cubicBezTo>
                <a:cubicBezTo>
                  <a:pt x="236520" y="295580"/>
                  <a:pt x="234276" y="294084"/>
                  <a:pt x="232031" y="291840"/>
                </a:cubicBezTo>
                <a:cubicBezTo>
                  <a:pt x="229787" y="289595"/>
                  <a:pt x="228290" y="288099"/>
                  <a:pt x="227542" y="285855"/>
                </a:cubicBezTo>
                <a:cubicBezTo>
                  <a:pt x="226794" y="283610"/>
                  <a:pt x="226046" y="281366"/>
                  <a:pt x="226794" y="279121"/>
                </a:cubicBezTo>
                <a:cubicBezTo>
                  <a:pt x="226794" y="276877"/>
                  <a:pt x="227542" y="274632"/>
                  <a:pt x="229039" y="272388"/>
                </a:cubicBezTo>
                <a:cubicBezTo>
                  <a:pt x="230535" y="269395"/>
                  <a:pt x="232031" y="267151"/>
                  <a:pt x="235024" y="264158"/>
                </a:cubicBezTo>
                <a:cubicBezTo>
                  <a:pt x="236520" y="262662"/>
                  <a:pt x="238016" y="260418"/>
                  <a:pt x="239512" y="259670"/>
                </a:cubicBezTo>
                <a:cubicBezTo>
                  <a:pt x="241009" y="258173"/>
                  <a:pt x="242505" y="256677"/>
                  <a:pt x="244001" y="255929"/>
                </a:cubicBezTo>
                <a:cubicBezTo>
                  <a:pt x="244749" y="255181"/>
                  <a:pt x="244749" y="253684"/>
                  <a:pt x="244749" y="252936"/>
                </a:cubicBezTo>
                <a:cubicBezTo>
                  <a:pt x="244749" y="252188"/>
                  <a:pt x="244001" y="251440"/>
                  <a:pt x="243253" y="250692"/>
                </a:cubicBezTo>
                <a:lnTo>
                  <a:pt x="217816" y="226751"/>
                </a:lnTo>
                <a:cubicBezTo>
                  <a:pt x="216320" y="225255"/>
                  <a:pt x="215572" y="225255"/>
                  <a:pt x="214824" y="225255"/>
                </a:cubicBezTo>
                <a:cubicBezTo>
                  <a:pt x="213328" y="225255"/>
                  <a:pt x="212579" y="225255"/>
                  <a:pt x="211831" y="226751"/>
                </a:cubicBezTo>
                <a:lnTo>
                  <a:pt x="185646" y="254433"/>
                </a:lnTo>
                <a:lnTo>
                  <a:pt x="184898" y="255181"/>
                </a:lnTo>
                <a:cubicBezTo>
                  <a:pt x="184898" y="255929"/>
                  <a:pt x="184898" y="255929"/>
                  <a:pt x="184898" y="256677"/>
                </a:cubicBezTo>
                <a:cubicBezTo>
                  <a:pt x="185646" y="256677"/>
                  <a:pt x="185646" y="257425"/>
                  <a:pt x="186395" y="258173"/>
                </a:cubicBezTo>
                <a:cubicBezTo>
                  <a:pt x="186395" y="258173"/>
                  <a:pt x="187143" y="258921"/>
                  <a:pt x="187891" y="259670"/>
                </a:cubicBezTo>
                <a:cubicBezTo>
                  <a:pt x="188639" y="260418"/>
                  <a:pt x="189387" y="261166"/>
                  <a:pt x="190883" y="261914"/>
                </a:cubicBezTo>
                <a:cubicBezTo>
                  <a:pt x="191632" y="261914"/>
                  <a:pt x="192380" y="261914"/>
                  <a:pt x="193128" y="261166"/>
                </a:cubicBezTo>
                <a:lnTo>
                  <a:pt x="214076" y="238722"/>
                </a:lnTo>
                <a:lnTo>
                  <a:pt x="231283" y="255181"/>
                </a:lnTo>
                <a:cubicBezTo>
                  <a:pt x="230535" y="255929"/>
                  <a:pt x="229039" y="257425"/>
                  <a:pt x="228290" y="258173"/>
                </a:cubicBezTo>
                <a:cubicBezTo>
                  <a:pt x="226794" y="259670"/>
                  <a:pt x="226046" y="260418"/>
                  <a:pt x="224550" y="261914"/>
                </a:cubicBezTo>
                <a:cubicBezTo>
                  <a:pt x="220809" y="265655"/>
                  <a:pt x="218565" y="269395"/>
                  <a:pt x="217068" y="272388"/>
                </a:cubicBezTo>
                <a:cubicBezTo>
                  <a:pt x="215572" y="276129"/>
                  <a:pt x="214824" y="279121"/>
                  <a:pt x="214824" y="282114"/>
                </a:cubicBezTo>
                <a:cubicBezTo>
                  <a:pt x="214824" y="285855"/>
                  <a:pt x="215572" y="288847"/>
                  <a:pt x="217068" y="291840"/>
                </a:cubicBezTo>
                <a:cubicBezTo>
                  <a:pt x="217816" y="294832"/>
                  <a:pt x="220061" y="297077"/>
                  <a:pt x="223053" y="300069"/>
                </a:cubicBezTo>
                <a:close/>
                <a:moveTo>
                  <a:pt x="173676" y="351691"/>
                </a:moveTo>
                <a:cubicBezTo>
                  <a:pt x="176669" y="354683"/>
                  <a:pt x="179661" y="356180"/>
                  <a:pt x="183402" y="358424"/>
                </a:cubicBezTo>
                <a:cubicBezTo>
                  <a:pt x="186395" y="359920"/>
                  <a:pt x="190135" y="360669"/>
                  <a:pt x="193876" y="360669"/>
                </a:cubicBezTo>
                <a:cubicBezTo>
                  <a:pt x="196869" y="360669"/>
                  <a:pt x="200609" y="359920"/>
                  <a:pt x="204350" y="358424"/>
                </a:cubicBezTo>
                <a:cubicBezTo>
                  <a:pt x="208091" y="356928"/>
                  <a:pt x="211831" y="353935"/>
                  <a:pt x="215572" y="350195"/>
                </a:cubicBezTo>
                <a:cubicBezTo>
                  <a:pt x="217816" y="347950"/>
                  <a:pt x="219313" y="344958"/>
                  <a:pt x="220809" y="342713"/>
                </a:cubicBezTo>
                <a:cubicBezTo>
                  <a:pt x="222305" y="339721"/>
                  <a:pt x="223053" y="337476"/>
                  <a:pt x="223053" y="334484"/>
                </a:cubicBezTo>
                <a:cubicBezTo>
                  <a:pt x="223053" y="332239"/>
                  <a:pt x="223053" y="329247"/>
                  <a:pt x="222305" y="327002"/>
                </a:cubicBezTo>
                <a:cubicBezTo>
                  <a:pt x="220809" y="324010"/>
                  <a:pt x="220061" y="321765"/>
                  <a:pt x="217816" y="318773"/>
                </a:cubicBezTo>
                <a:cubicBezTo>
                  <a:pt x="216320" y="316528"/>
                  <a:pt x="214824" y="313536"/>
                  <a:pt x="211831" y="310543"/>
                </a:cubicBezTo>
                <a:cubicBezTo>
                  <a:pt x="209587" y="308299"/>
                  <a:pt x="206594" y="305306"/>
                  <a:pt x="203602" y="302314"/>
                </a:cubicBezTo>
                <a:cubicBezTo>
                  <a:pt x="201357" y="300069"/>
                  <a:pt x="198365" y="297825"/>
                  <a:pt x="195372" y="295580"/>
                </a:cubicBezTo>
                <a:cubicBezTo>
                  <a:pt x="192380" y="293336"/>
                  <a:pt x="189387" y="291091"/>
                  <a:pt x="185646" y="289595"/>
                </a:cubicBezTo>
                <a:cubicBezTo>
                  <a:pt x="182654" y="287351"/>
                  <a:pt x="178913" y="286603"/>
                  <a:pt x="175921" y="285855"/>
                </a:cubicBezTo>
                <a:cubicBezTo>
                  <a:pt x="172180" y="285106"/>
                  <a:pt x="169187" y="284358"/>
                  <a:pt x="165447" y="285106"/>
                </a:cubicBezTo>
                <a:cubicBezTo>
                  <a:pt x="161706" y="285106"/>
                  <a:pt x="158713" y="286603"/>
                  <a:pt x="154973" y="288099"/>
                </a:cubicBezTo>
                <a:cubicBezTo>
                  <a:pt x="151232" y="290343"/>
                  <a:pt x="148239" y="292588"/>
                  <a:pt x="144499" y="296328"/>
                </a:cubicBezTo>
                <a:cubicBezTo>
                  <a:pt x="143751" y="297077"/>
                  <a:pt x="143002" y="298573"/>
                  <a:pt x="141506" y="300069"/>
                </a:cubicBezTo>
                <a:cubicBezTo>
                  <a:pt x="140758" y="301565"/>
                  <a:pt x="140010" y="303062"/>
                  <a:pt x="139262" y="303810"/>
                </a:cubicBezTo>
                <a:cubicBezTo>
                  <a:pt x="138514" y="305306"/>
                  <a:pt x="137765" y="306054"/>
                  <a:pt x="137017" y="307551"/>
                </a:cubicBezTo>
                <a:cubicBezTo>
                  <a:pt x="137017" y="308299"/>
                  <a:pt x="137017" y="309047"/>
                  <a:pt x="137017" y="309795"/>
                </a:cubicBezTo>
                <a:lnTo>
                  <a:pt x="137017" y="311291"/>
                </a:lnTo>
                <a:cubicBezTo>
                  <a:pt x="137765" y="312039"/>
                  <a:pt x="137765" y="312039"/>
                  <a:pt x="137765" y="312039"/>
                </a:cubicBezTo>
                <a:cubicBezTo>
                  <a:pt x="138514" y="312788"/>
                  <a:pt x="138514" y="312788"/>
                  <a:pt x="139262" y="313536"/>
                </a:cubicBezTo>
                <a:cubicBezTo>
                  <a:pt x="140010" y="314284"/>
                  <a:pt x="140010" y="314284"/>
                  <a:pt x="140758" y="315032"/>
                </a:cubicBezTo>
                <a:lnTo>
                  <a:pt x="141506" y="315780"/>
                </a:lnTo>
                <a:cubicBezTo>
                  <a:pt x="142254" y="315780"/>
                  <a:pt x="142254" y="315780"/>
                  <a:pt x="143002" y="315780"/>
                </a:cubicBezTo>
                <a:cubicBezTo>
                  <a:pt x="143002" y="315780"/>
                  <a:pt x="143751" y="315780"/>
                  <a:pt x="143751" y="315032"/>
                </a:cubicBezTo>
                <a:cubicBezTo>
                  <a:pt x="143751" y="315032"/>
                  <a:pt x="144499" y="314284"/>
                  <a:pt x="144499" y="313536"/>
                </a:cubicBezTo>
                <a:cubicBezTo>
                  <a:pt x="145247" y="312788"/>
                  <a:pt x="145247" y="311291"/>
                  <a:pt x="145995" y="310543"/>
                </a:cubicBezTo>
                <a:cubicBezTo>
                  <a:pt x="146743" y="309047"/>
                  <a:pt x="147491" y="308299"/>
                  <a:pt x="148239" y="306802"/>
                </a:cubicBezTo>
                <a:cubicBezTo>
                  <a:pt x="148988" y="305306"/>
                  <a:pt x="150484" y="303810"/>
                  <a:pt x="151980" y="301565"/>
                </a:cubicBezTo>
                <a:cubicBezTo>
                  <a:pt x="154973" y="298573"/>
                  <a:pt x="157965" y="297077"/>
                  <a:pt x="160958" y="295580"/>
                </a:cubicBezTo>
                <a:cubicBezTo>
                  <a:pt x="164698" y="294832"/>
                  <a:pt x="167691" y="294832"/>
                  <a:pt x="170684" y="294832"/>
                </a:cubicBezTo>
                <a:cubicBezTo>
                  <a:pt x="174424" y="295580"/>
                  <a:pt x="177417" y="297077"/>
                  <a:pt x="181158" y="298573"/>
                </a:cubicBezTo>
                <a:cubicBezTo>
                  <a:pt x="184150" y="300817"/>
                  <a:pt x="187891" y="303062"/>
                  <a:pt x="190883" y="306054"/>
                </a:cubicBezTo>
                <a:cubicBezTo>
                  <a:pt x="189387" y="306054"/>
                  <a:pt x="187891" y="306802"/>
                  <a:pt x="186395" y="307551"/>
                </a:cubicBezTo>
                <a:cubicBezTo>
                  <a:pt x="184898" y="307551"/>
                  <a:pt x="183402" y="308299"/>
                  <a:pt x="181906" y="309047"/>
                </a:cubicBezTo>
                <a:cubicBezTo>
                  <a:pt x="180409" y="310543"/>
                  <a:pt x="178913" y="311291"/>
                  <a:pt x="177417" y="312788"/>
                </a:cubicBezTo>
                <a:cubicBezTo>
                  <a:pt x="175921" y="313536"/>
                  <a:pt x="174424" y="315032"/>
                  <a:pt x="172928" y="316528"/>
                </a:cubicBezTo>
                <a:cubicBezTo>
                  <a:pt x="169935" y="320269"/>
                  <a:pt x="167691" y="323262"/>
                  <a:pt x="166195" y="326254"/>
                </a:cubicBezTo>
                <a:cubicBezTo>
                  <a:pt x="164698" y="329995"/>
                  <a:pt x="164698" y="332987"/>
                  <a:pt x="164698" y="335980"/>
                </a:cubicBezTo>
                <a:cubicBezTo>
                  <a:pt x="164698" y="338972"/>
                  <a:pt x="166195" y="341217"/>
                  <a:pt x="167691" y="344209"/>
                </a:cubicBezTo>
                <a:cubicBezTo>
                  <a:pt x="169187" y="347202"/>
                  <a:pt x="171432" y="349446"/>
                  <a:pt x="173676" y="351691"/>
                </a:cubicBezTo>
                <a:close/>
                <a:moveTo>
                  <a:pt x="182654" y="344209"/>
                </a:moveTo>
                <a:cubicBezTo>
                  <a:pt x="181158" y="342713"/>
                  <a:pt x="178913" y="340469"/>
                  <a:pt x="178165" y="338972"/>
                </a:cubicBezTo>
                <a:cubicBezTo>
                  <a:pt x="176669" y="336728"/>
                  <a:pt x="175921" y="335232"/>
                  <a:pt x="175921" y="332987"/>
                </a:cubicBezTo>
                <a:cubicBezTo>
                  <a:pt x="175921" y="331491"/>
                  <a:pt x="175921" y="329247"/>
                  <a:pt x="176669" y="327750"/>
                </a:cubicBezTo>
                <a:cubicBezTo>
                  <a:pt x="177417" y="325506"/>
                  <a:pt x="178913" y="323262"/>
                  <a:pt x="181158" y="321017"/>
                </a:cubicBezTo>
                <a:cubicBezTo>
                  <a:pt x="181906" y="320269"/>
                  <a:pt x="183402" y="318773"/>
                  <a:pt x="184898" y="318025"/>
                </a:cubicBezTo>
                <a:cubicBezTo>
                  <a:pt x="185646" y="317276"/>
                  <a:pt x="187143" y="315780"/>
                  <a:pt x="188639" y="315032"/>
                </a:cubicBezTo>
                <a:cubicBezTo>
                  <a:pt x="190135" y="314284"/>
                  <a:pt x="191632" y="313536"/>
                  <a:pt x="193128" y="313536"/>
                </a:cubicBezTo>
                <a:cubicBezTo>
                  <a:pt x="194624" y="312788"/>
                  <a:pt x="196120" y="312039"/>
                  <a:pt x="196869" y="312039"/>
                </a:cubicBezTo>
                <a:cubicBezTo>
                  <a:pt x="201357" y="315780"/>
                  <a:pt x="204350" y="319521"/>
                  <a:pt x="207342" y="322513"/>
                </a:cubicBezTo>
                <a:cubicBezTo>
                  <a:pt x="209587" y="325506"/>
                  <a:pt x="211083" y="328499"/>
                  <a:pt x="211831" y="331491"/>
                </a:cubicBezTo>
                <a:cubicBezTo>
                  <a:pt x="212579" y="333735"/>
                  <a:pt x="212579" y="336728"/>
                  <a:pt x="211831" y="338224"/>
                </a:cubicBezTo>
                <a:cubicBezTo>
                  <a:pt x="211083" y="340469"/>
                  <a:pt x="209587" y="342713"/>
                  <a:pt x="208091" y="344958"/>
                </a:cubicBezTo>
                <a:cubicBezTo>
                  <a:pt x="205846" y="347202"/>
                  <a:pt x="203602" y="348698"/>
                  <a:pt x="201357" y="349446"/>
                </a:cubicBezTo>
                <a:cubicBezTo>
                  <a:pt x="199113" y="350195"/>
                  <a:pt x="196869" y="350195"/>
                  <a:pt x="194624" y="350195"/>
                </a:cubicBezTo>
                <a:cubicBezTo>
                  <a:pt x="192380" y="350195"/>
                  <a:pt x="190135" y="349446"/>
                  <a:pt x="188639" y="347950"/>
                </a:cubicBezTo>
                <a:cubicBezTo>
                  <a:pt x="186395" y="347202"/>
                  <a:pt x="184150" y="345706"/>
                  <a:pt x="182654" y="344209"/>
                </a:cubicBezTo>
                <a:close/>
                <a:moveTo>
                  <a:pt x="169187" y="387602"/>
                </a:moveTo>
                <a:cubicBezTo>
                  <a:pt x="171432" y="389846"/>
                  <a:pt x="172928" y="390594"/>
                  <a:pt x="174424" y="390594"/>
                </a:cubicBezTo>
                <a:cubicBezTo>
                  <a:pt x="175921" y="390594"/>
                  <a:pt x="177417" y="389846"/>
                  <a:pt x="179661" y="387602"/>
                </a:cubicBezTo>
                <a:cubicBezTo>
                  <a:pt x="181158" y="385357"/>
                  <a:pt x="181906" y="383861"/>
                  <a:pt x="181906" y="382365"/>
                </a:cubicBezTo>
                <a:cubicBezTo>
                  <a:pt x="181906" y="380868"/>
                  <a:pt x="181158" y="379372"/>
                  <a:pt x="178913" y="377128"/>
                </a:cubicBezTo>
                <a:cubicBezTo>
                  <a:pt x="176669" y="374883"/>
                  <a:pt x="174424" y="374135"/>
                  <a:pt x="172928" y="374135"/>
                </a:cubicBezTo>
                <a:cubicBezTo>
                  <a:pt x="171432" y="374135"/>
                  <a:pt x="169935" y="374883"/>
                  <a:pt x="168439" y="377128"/>
                </a:cubicBezTo>
                <a:cubicBezTo>
                  <a:pt x="166195" y="379372"/>
                  <a:pt x="165447" y="380868"/>
                  <a:pt x="165447" y="382365"/>
                </a:cubicBezTo>
                <a:cubicBezTo>
                  <a:pt x="165447" y="383861"/>
                  <a:pt x="166943" y="385357"/>
                  <a:pt x="169187" y="387602"/>
                </a:cubicBezTo>
                <a:close/>
                <a:moveTo>
                  <a:pt x="122054" y="441468"/>
                </a:moveTo>
                <a:cubicBezTo>
                  <a:pt x="122803" y="442216"/>
                  <a:pt x="122803" y="442964"/>
                  <a:pt x="123551" y="442964"/>
                </a:cubicBezTo>
                <a:cubicBezTo>
                  <a:pt x="124299" y="443712"/>
                  <a:pt x="124299" y="443712"/>
                  <a:pt x="125047" y="443712"/>
                </a:cubicBezTo>
                <a:lnTo>
                  <a:pt x="125795" y="443712"/>
                </a:lnTo>
                <a:cubicBezTo>
                  <a:pt x="126543" y="443712"/>
                  <a:pt x="126543" y="443712"/>
                  <a:pt x="126543" y="442964"/>
                </a:cubicBezTo>
                <a:lnTo>
                  <a:pt x="157217" y="410046"/>
                </a:lnTo>
                <a:cubicBezTo>
                  <a:pt x="157965" y="410046"/>
                  <a:pt x="157965" y="410046"/>
                  <a:pt x="157965" y="409298"/>
                </a:cubicBezTo>
                <a:lnTo>
                  <a:pt x="157965" y="408550"/>
                </a:lnTo>
                <a:cubicBezTo>
                  <a:pt x="157965" y="407801"/>
                  <a:pt x="157965" y="407801"/>
                  <a:pt x="157217" y="407053"/>
                </a:cubicBezTo>
                <a:cubicBezTo>
                  <a:pt x="157217" y="406305"/>
                  <a:pt x="156469" y="406305"/>
                  <a:pt x="155721" y="405557"/>
                </a:cubicBezTo>
                <a:cubicBezTo>
                  <a:pt x="154973" y="404809"/>
                  <a:pt x="154973" y="404809"/>
                  <a:pt x="154225" y="404061"/>
                </a:cubicBezTo>
                <a:cubicBezTo>
                  <a:pt x="153476" y="404061"/>
                  <a:pt x="153476" y="404061"/>
                  <a:pt x="152728" y="403313"/>
                </a:cubicBezTo>
                <a:lnTo>
                  <a:pt x="151980" y="403313"/>
                </a:lnTo>
                <a:cubicBezTo>
                  <a:pt x="151232" y="403313"/>
                  <a:pt x="151232" y="404061"/>
                  <a:pt x="150484" y="404061"/>
                </a:cubicBezTo>
                <a:lnTo>
                  <a:pt x="138514" y="417527"/>
                </a:lnTo>
                <a:lnTo>
                  <a:pt x="90633" y="372639"/>
                </a:lnTo>
                <a:lnTo>
                  <a:pt x="109336" y="367402"/>
                </a:lnTo>
                <a:cubicBezTo>
                  <a:pt x="110084" y="366654"/>
                  <a:pt x="110832" y="366654"/>
                  <a:pt x="111581" y="365906"/>
                </a:cubicBezTo>
                <a:lnTo>
                  <a:pt x="112329" y="365157"/>
                </a:lnTo>
                <a:cubicBezTo>
                  <a:pt x="112329" y="364409"/>
                  <a:pt x="111581" y="364409"/>
                  <a:pt x="111581" y="363661"/>
                </a:cubicBezTo>
                <a:cubicBezTo>
                  <a:pt x="110832" y="362913"/>
                  <a:pt x="110084" y="362165"/>
                  <a:pt x="109336" y="361417"/>
                </a:cubicBezTo>
                <a:cubicBezTo>
                  <a:pt x="109336" y="361417"/>
                  <a:pt x="108588" y="360669"/>
                  <a:pt x="107840" y="360669"/>
                </a:cubicBezTo>
                <a:cubicBezTo>
                  <a:pt x="107840" y="359920"/>
                  <a:pt x="107092" y="359920"/>
                  <a:pt x="107092" y="359920"/>
                </a:cubicBezTo>
                <a:cubicBezTo>
                  <a:pt x="106344" y="359920"/>
                  <a:pt x="106344" y="359920"/>
                  <a:pt x="105595" y="359920"/>
                </a:cubicBezTo>
                <a:lnTo>
                  <a:pt x="104847" y="359920"/>
                </a:lnTo>
                <a:lnTo>
                  <a:pt x="81655" y="365906"/>
                </a:lnTo>
                <a:cubicBezTo>
                  <a:pt x="81655" y="365906"/>
                  <a:pt x="81655" y="365906"/>
                  <a:pt x="80907" y="365906"/>
                </a:cubicBezTo>
                <a:cubicBezTo>
                  <a:pt x="80907" y="365906"/>
                  <a:pt x="80907" y="365906"/>
                  <a:pt x="80159" y="366654"/>
                </a:cubicBezTo>
                <a:cubicBezTo>
                  <a:pt x="80159" y="366654"/>
                  <a:pt x="79410" y="366654"/>
                  <a:pt x="79410" y="367402"/>
                </a:cubicBezTo>
                <a:cubicBezTo>
                  <a:pt x="78662" y="367402"/>
                  <a:pt x="78662" y="368150"/>
                  <a:pt x="77914" y="368898"/>
                </a:cubicBezTo>
                <a:cubicBezTo>
                  <a:pt x="77166" y="369646"/>
                  <a:pt x="76418" y="370394"/>
                  <a:pt x="76418" y="370394"/>
                </a:cubicBezTo>
                <a:cubicBezTo>
                  <a:pt x="75670" y="371143"/>
                  <a:pt x="75670" y="371891"/>
                  <a:pt x="74922" y="371891"/>
                </a:cubicBezTo>
                <a:cubicBezTo>
                  <a:pt x="74922" y="372639"/>
                  <a:pt x="74922" y="372639"/>
                  <a:pt x="74922" y="373387"/>
                </a:cubicBezTo>
                <a:cubicBezTo>
                  <a:pt x="74922" y="373387"/>
                  <a:pt x="75670" y="373387"/>
                  <a:pt x="75670" y="374135"/>
                </a:cubicBezTo>
                <a:lnTo>
                  <a:pt x="131032" y="425757"/>
                </a:lnTo>
                <a:lnTo>
                  <a:pt x="119810" y="436979"/>
                </a:lnTo>
                <a:lnTo>
                  <a:pt x="119810" y="437727"/>
                </a:lnTo>
                <a:cubicBezTo>
                  <a:pt x="119810" y="438475"/>
                  <a:pt x="119810" y="438475"/>
                  <a:pt x="119810" y="439223"/>
                </a:cubicBezTo>
                <a:cubicBezTo>
                  <a:pt x="119810" y="439223"/>
                  <a:pt x="119810" y="439971"/>
                  <a:pt x="120558" y="439971"/>
                </a:cubicBezTo>
                <a:cubicBezTo>
                  <a:pt x="120558" y="440720"/>
                  <a:pt x="121306" y="441468"/>
                  <a:pt x="122054" y="441468"/>
                </a:cubicBezTo>
                <a:close/>
                <a:moveTo>
                  <a:pt x="80159" y="488601"/>
                </a:moveTo>
                <a:cubicBezTo>
                  <a:pt x="80159" y="489349"/>
                  <a:pt x="80907" y="490097"/>
                  <a:pt x="80907" y="490097"/>
                </a:cubicBezTo>
                <a:cubicBezTo>
                  <a:pt x="81655" y="490097"/>
                  <a:pt x="81655" y="490845"/>
                  <a:pt x="82403" y="490097"/>
                </a:cubicBezTo>
                <a:cubicBezTo>
                  <a:pt x="82403" y="490097"/>
                  <a:pt x="83151" y="490097"/>
                  <a:pt x="83899" y="489349"/>
                </a:cubicBezTo>
                <a:cubicBezTo>
                  <a:pt x="84647" y="488601"/>
                  <a:pt x="85396" y="487852"/>
                  <a:pt x="86144" y="487104"/>
                </a:cubicBezTo>
                <a:cubicBezTo>
                  <a:pt x="86892" y="486356"/>
                  <a:pt x="87640" y="485608"/>
                  <a:pt x="88388" y="484860"/>
                </a:cubicBezTo>
                <a:cubicBezTo>
                  <a:pt x="89136" y="484112"/>
                  <a:pt x="89136" y="483364"/>
                  <a:pt x="89136" y="483364"/>
                </a:cubicBezTo>
                <a:cubicBezTo>
                  <a:pt x="89884" y="482615"/>
                  <a:pt x="89884" y="481867"/>
                  <a:pt x="89884" y="481867"/>
                </a:cubicBezTo>
                <a:lnTo>
                  <a:pt x="89884" y="481119"/>
                </a:lnTo>
                <a:lnTo>
                  <a:pt x="82403" y="454186"/>
                </a:lnTo>
                <a:lnTo>
                  <a:pt x="109336" y="460171"/>
                </a:lnTo>
                <a:lnTo>
                  <a:pt x="110084" y="460171"/>
                </a:lnTo>
                <a:cubicBezTo>
                  <a:pt x="110832" y="460171"/>
                  <a:pt x="110832" y="460171"/>
                  <a:pt x="111581" y="459423"/>
                </a:cubicBezTo>
                <a:cubicBezTo>
                  <a:pt x="111581" y="459423"/>
                  <a:pt x="112329" y="459423"/>
                  <a:pt x="113077" y="458675"/>
                </a:cubicBezTo>
                <a:cubicBezTo>
                  <a:pt x="113077" y="457927"/>
                  <a:pt x="113825" y="457179"/>
                  <a:pt x="115321" y="456431"/>
                </a:cubicBezTo>
                <a:cubicBezTo>
                  <a:pt x="116069" y="455682"/>
                  <a:pt x="116818" y="454934"/>
                  <a:pt x="116818" y="454186"/>
                </a:cubicBezTo>
                <a:cubicBezTo>
                  <a:pt x="117566" y="453438"/>
                  <a:pt x="117566" y="452690"/>
                  <a:pt x="117566" y="452690"/>
                </a:cubicBezTo>
                <a:cubicBezTo>
                  <a:pt x="117566" y="451942"/>
                  <a:pt x="117566" y="451194"/>
                  <a:pt x="117566" y="451194"/>
                </a:cubicBezTo>
                <a:cubicBezTo>
                  <a:pt x="116818" y="451194"/>
                  <a:pt x="116818" y="450445"/>
                  <a:pt x="116069" y="450445"/>
                </a:cubicBezTo>
                <a:lnTo>
                  <a:pt x="81655" y="444460"/>
                </a:lnTo>
                <a:lnTo>
                  <a:pt x="73425" y="412290"/>
                </a:lnTo>
                <a:cubicBezTo>
                  <a:pt x="73425" y="411542"/>
                  <a:pt x="72677" y="410794"/>
                  <a:pt x="72677" y="410794"/>
                </a:cubicBezTo>
                <a:cubicBezTo>
                  <a:pt x="71929" y="410794"/>
                  <a:pt x="71929" y="410046"/>
                  <a:pt x="71181" y="410794"/>
                </a:cubicBezTo>
                <a:cubicBezTo>
                  <a:pt x="71181" y="410794"/>
                  <a:pt x="70433" y="410794"/>
                  <a:pt x="69685" y="411542"/>
                </a:cubicBezTo>
                <a:cubicBezTo>
                  <a:pt x="68937" y="412290"/>
                  <a:pt x="68188" y="413038"/>
                  <a:pt x="67440" y="413787"/>
                </a:cubicBezTo>
                <a:cubicBezTo>
                  <a:pt x="66692" y="414535"/>
                  <a:pt x="65944" y="415283"/>
                  <a:pt x="65196" y="416031"/>
                </a:cubicBezTo>
                <a:cubicBezTo>
                  <a:pt x="64448" y="416779"/>
                  <a:pt x="64448" y="417527"/>
                  <a:pt x="64448" y="417527"/>
                </a:cubicBezTo>
                <a:cubicBezTo>
                  <a:pt x="63700" y="418275"/>
                  <a:pt x="63700" y="418275"/>
                  <a:pt x="63700" y="419024"/>
                </a:cubicBezTo>
                <a:lnTo>
                  <a:pt x="63700" y="419772"/>
                </a:lnTo>
                <a:lnTo>
                  <a:pt x="71181" y="445208"/>
                </a:lnTo>
                <a:lnTo>
                  <a:pt x="44996" y="439971"/>
                </a:lnTo>
                <a:cubicBezTo>
                  <a:pt x="44996" y="439971"/>
                  <a:pt x="44996" y="439971"/>
                  <a:pt x="44248" y="439971"/>
                </a:cubicBezTo>
                <a:lnTo>
                  <a:pt x="43500" y="439971"/>
                </a:lnTo>
                <a:cubicBezTo>
                  <a:pt x="42752" y="439971"/>
                  <a:pt x="42752" y="440720"/>
                  <a:pt x="42003" y="440720"/>
                </a:cubicBezTo>
                <a:cubicBezTo>
                  <a:pt x="41255" y="441468"/>
                  <a:pt x="40507" y="442216"/>
                  <a:pt x="39759" y="442964"/>
                </a:cubicBezTo>
                <a:cubicBezTo>
                  <a:pt x="39011" y="443712"/>
                  <a:pt x="38263" y="444460"/>
                  <a:pt x="38263" y="445208"/>
                </a:cubicBezTo>
                <a:cubicBezTo>
                  <a:pt x="37515" y="445957"/>
                  <a:pt x="36767" y="446705"/>
                  <a:pt x="36767" y="447453"/>
                </a:cubicBezTo>
                <a:cubicBezTo>
                  <a:pt x="36767" y="447453"/>
                  <a:pt x="36767" y="448201"/>
                  <a:pt x="37515" y="448201"/>
                </a:cubicBezTo>
                <a:cubicBezTo>
                  <a:pt x="37515" y="448201"/>
                  <a:pt x="38263" y="448949"/>
                  <a:pt x="39011" y="448949"/>
                </a:cubicBezTo>
                <a:lnTo>
                  <a:pt x="71181" y="454934"/>
                </a:lnTo>
                <a:close/>
                <a:moveTo>
                  <a:pt x="32278" y="492341"/>
                </a:moveTo>
                <a:cubicBezTo>
                  <a:pt x="36018" y="495334"/>
                  <a:pt x="39759" y="498326"/>
                  <a:pt x="43500" y="501319"/>
                </a:cubicBezTo>
                <a:cubicBezTo>
                  <a:pt x="47989" y="504312"/>
                  <a:pt x="51729" y="507304"/>
                  <a:pt x="56218" y="509548"/>
                </a:cubicBezTo>
                <a:cubicBezTo>
                  <a:pt x="60707" y="511793"/>
                  <a:pt x="65196" y="514037"/>
                  <a:pt x="69685" y="515534"/>
                </a:cubicBezTo>
                <a:cubicBezTo>
                  <a:pt x="74174" y="517778"/>
                  <a:pt x="79410" y="519274"/>
                  <a:pt x="83899" y="520771"/>
                </a:cubicBezTo>
                <a:lnTo>
                  <a:pt x="84647" y="520771"/>
                </a:lnTo>
                <a:cubicBezTo>
                  <a:pt x="85396" y="520022"/>
                  <a:pt x="85396" y="520022"/>
                  <a:pt x="86144" y="520022"/>
                </a:cubicBezTo>
                <a:lnTo>
                  <a:pt x="86892" y="519274"/>
                </a:lnTo>
                <a:cubicBezTo>
                  <a:pt x="87640" y="518526"/>
                  <a:pt x="88388" y="518526"/>
                  <a:pt x="88388" y="517778"/>
                </a:cubicBezTo>
                <a:cubicBezTo>
                  <a:pt x="89136" y="517030"/>
                  <a:pt x="89884" y="516282"/>
                  <a:pt x="90633" y="515534"/>
                </a:cubicBezTo>
                <a:cubicBezTo>
                  <a:pt x="90633" y="514785"/>
                  <a:pt x="90633" y="514785"/>
                  <a:pt x="90633" y="514037"/>
                </a:cubicBezTo>
                <a:lnTo>
                  <a:pt x="90633" y="513289"/>
                </a:lnTo>
                <a:cubicBezTo>
                  <a:pt x="89884" y="513289"/>
                  <a:pt x="89884" y="512541"/>
                  <a:pt x="89136" y="512541"/>
                </a:cubicBezTo>
                <a:cubicBezTo>
                  <a:pt x="80159" y="509548"/>
                  <a:pt x="71181" y="505808"/>
                  <a:pt x="62951" y="500571"/>
                </a:cubicBezTo>
                <a:cubicBezTo>
                  <a:pt x="54722" y="495334"/>
                  <a:pt x="47240" y="490097"/>
                  <a:pt x="39759" y="483364"/>
                </a:cubicBezTo>
                <a:cubicBezTo>
                  <a:pt x="33026" y="477378"/>
                  <a:pt x="27041" y="469897"/>
                  <a:pt x="21804" y="461668"/>
                </a:cubicBezTo>
                <a:cubicBezTo>
                  <a:pt x="15819" y="454186"/>
                  <a:pt x="11330" y="445208"/>
                  <a:pt x="7589" y="436231"/>
                </a:cubicBezTo>
                <a:cubicBezTo>
                  <a:pt x="7589" y="436231"/>
                  <a:pt x="7589" y="435483"/>
                  <a:pt x="6841" y="435483"/>
                </a:cubicBezTo>
                <a:cubicBezTo>
                  <a:pt x="6841" y="435483"/>
                  <a:pt x="6841" y="435483"/>
                  <a:pt x="6093" y="435483"/>
                </a:cubicBezTo>
                <a:cubicBezTo>
                  <a:pt x="5345" y="435483"/>
                  <a:pt x="5345" y="435483"/>
                  <a:pt x="4596" y="436231"/>
                </a:cubicBezTo>
                <a:cubicBezTo>
                  <a:pt x="3848" y="436231"/>
                  <a:pt x="3848" y="436979"/>
                  <a:pt x="3100" y="437727"/>
                </a:cubicBezTo>
                <a:cubicBezTo>
                  <a:pt x="2352" y="438475"/>
                  <a:pt x="1604" y="439223"/>
                  <a:pt x="1604" y="439223"/>
                </a:cubicBezTo>
                <a:cubicBezTo>
                  <a:pt x="856" y="439971"/>
                  <a:pt x="856" y="439971"/>
                  <a:pt x="856" y="440720"/>
                </a:cubicBezTo>
                <a:cubicBezTo>
                  <a:pt x="108" y="440720"/>
                  <a:pt x="108" y="441468"/>
                  <a:pt x="108" y="441468"/>
                </a:cubicBezTo>
                <a:lnTo>
                  <a:pt x="108" y="442216"/>
                </a:lnTo>
                <a:cubicBezTo>
                  <a:pt x="3848" y="451942"/>
                  <a:pt x="8337" y="460919"/>
                  <a:pt x="13574" y="469149"/>
                </a:cubicBezTo>
                <a:cubicBezTo>
                  <a:pt x="18811" y="477378"/>
                  <a:pt x="24796" y="484860"/>
                  <a:pt x="32278" y="492341"/>
                </a:cubicBezTo>
              </a:path>
            </a:pathLst>
          </a:custGeom>
          <a:solidFill>
            <a:srgbClr val="000000"/>
          </a:solidFill>
          <a:ln w="1246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87D9B18-A090-4571-BC40-34F90FB3C6F1}"/>
              </a:ext>
            </a:extLst>
          </p:cNvPr>
          <p:cNvSpPr/>
          <p:nvPr/>
        </p:nvSpPr>
        <p:spPr>
          <a:xfrm rot="5400000" flipV="1">
            <a:off x="4262025" y="2221546"/>
            <a:ext cx="1192351" cy="1275272"/>
          </a:xfrm>
          <a:custGeom>
            <a:avLst/>
            <a:gdLst>
              <a:gd name="connsiteX0" fmla="*/ 422095 w 483111"/>
              <a:gd name="connsiteY0" fmla="*/ 61156 h 516708"/>
              <a:gd name="connsiteX1" fmla="*/ 436309 w 483111"/>
              <a:gd name="connsiteY1" fmla="*/ 72378 h 516708"/>
              <a:gd name="connsiteX2" fmla="*/ 449776 w 483111"/>
              <a:gd name="connsiteY2" fmla="*/ 77615 h 516708"/>
              <a:gd name="connsiteX3" fmla="*/ 463242 w 483111"/>
              <a:gd name="connsiteY3" fmla="*/ 76867 h 516708"/>
              <a:gd name="connsiteX4" fmla="*/ 475213 w 483111"/>
              <a:gd name="connsiteY4" fmla="*/ 68638 h 516708"/>
              <a:gd name="connsiteX5" fmla="*/ 482694 w 483111"/>
              <a:gd name="connsiteY5" fmla="*/ 56667 h 516708"/>
              <a:gd name="connsiteX6" fmla="*/ 482694 w 483111"/>
              <a:gd name="connsiteY6" fmla="*/ 44697 h 516708"/>
              <a:gd name="connsiteX7" fmla="*/ 475961 w 483111"/>
              <a:gd name="connsiteY7" fmla="*/ 31231 h 516708"/>
              <a:gd name="connsiteX8" fmla="*/ 463242 w 483111"/>
              <a:gd name="connsiteY8" fmla="*/ 17764 h 516708"/>
              <a:gd name="connsiteX9" fmla="*/ 449028 w 483111"/>
              <a:gd name="connsiteY9" fmla="*/ 6542 h 516708"/>
              <a:gd name="connsiteX10" fmla="*/ 434813 w 483111"/>
              <a:gd name="connsiteY10" fmla="*/ 557 h 516708"/>
              <a:gd name="connsiteX11" fmla="*/ 422095 w 483111"/>
              <a:gd name="connsiteY11" fmla="*/ 1305 h 516708"/>
              <a:gd name="connsiteX12" fmla="*/ 409376 w 483111"/>
              <a:gd name="connsiteY12" fmla="*/ 9535 h 516708"/>
              <a:gd name="connsiteX13" fmla="*/ 402643 w 483111"/>
              <a:gd name="connsiteY13" fmla="*/ 21505 h 516708"/>
              <a:gd name="connsiteX14" fmla="*/ 402643 w 483111"/>
              <a:gd name="connsiteY14" fmla="*/ 34223 h 516708"/>
              <a:gd name="connsiteX15" fmla="*/ 409376 w 483111"/>
              <a:gd name="connsiteY15" fmla="*/ 46942 h 516708"/>
              <a:gd name="connsiteX16" fmla="*/ 422095 w 483111"/>
              <a:gd name="connsiteY16" fmla="*/ 61156 h 516708"/>
              <a:gd name="connsiteX17" fmla="*/ 430324 w 483111"/>
              <a:gd name="connsiteY17" fmla="*/ 52927 h 516708"/>
              <a:gd name="connsiteX18" fmla="*/ 422843 w 483111"/>
              <a:gd name="connsiteY18" fmla="*/ 44697 h 516708"/>
              <a:gd name="connsiteX19" fmla="*/ 416858 w 483111"/>
              <a:gd name="connsiteY19" fmla="*/ 37216 h 516708"/>
              <a:gd name="connsiteX20" fmla="*/ 413117 w 483111"/>
              <a:gd name="connsiteY20" fmla="*/ 31231 h 516708"/>
              <a:gd name="connsiteX21" fmla="*/ 412369 w 483111"/>
              <a:gd name="connsiteY21" fmla="*/ 25245 h 516708"/>
              <a:gd name="connsiteX22" fmla="*/ 413865 w 483111"/>
              <a:gd name="connsiteY22" fmla="*/ 20008 h 516708"/>
              <a:gd name="connsiteX23" fmla="*/ 416858 w 483111"/>
              <a:gd name="connsiteY23" fmla="*/ 15520 h 516708"/>
              <a:gd name="connsiteX24" fmla="*/ 425087 w 483111"/>
              <a:gd name="connsiteY24" fmla="*/ 11031 h 516708"/>
              <a:gd name="connsiteX25" fmla="*/ 434065 w 483111"/>
              <a:gd name="connsiteY25" fmla="*/ 11779 h 516708"/>
              <a:gd name="connsiteX26" fmla="*/ 443791 w 483111"/>
              <a:gd name="connsiteY26" fmla="*/ 17016 h 516708"/>
              <a:gd name="connsiteX27" fmla="*/ 454265 w 483111"/>
              <a:gd name="connsiteY27" fmla="*/ 25994 h 516708"/>
              <a:gd name="connsiteX28" fmla="*/ 465487 w 483111"/>
              <a:gd name="connsiteY28" fmla="*/ 37964 h 516708"/>
              <a:gd name="connsiteX29" fmla="*/ 471472 w 483111"/>
              <a:gd name="connsiteY29" fmla="*/ 47690 h 516708"/>
              <a:gd name="connsiteX30" fmla="*/ 472220 w 483111"/>
              <a:gd name="connsiteY30" fmla="*/ 55919 h 516708"/>
              <a:gd name="connsiteX31" fmla="*/ 468479 w 483111"/>
              <a:gd name="connsiteY31" fmla="*/ 62652 h 516708"/>
              <a:gd name="connsiteX32" fmla="*/ 462494 w 483111"/>
              <a:gd name="connsiteY32" fmla="*/ 67141 h 516708"/>
              <a:gd name="connsiteX33" fmla="*/ 457257 w 483111"/>
              <a:gd name="connsiteY33" fmla="*/ 67889 h 516708"/>
              <a:gd name="connsiteX34" fmla="*/ 450524 w 483111"/>
              <a:gd name="connsiteY34" fmla="*/ 67141 h 516708"/>
              <a:gd name="connsiteX35" fmla="*/ 444539 w 483111"/>
              <a:gd name="connsiteY35" fmla="*/ 63401 h 516708"/>
              <a:gd name="connsiteX36" fmla="*/ 437806 w 483111"/>
              <a:gd name="connsiteY36" fmla="*/ 58912 h 516708"/>
              <a:gd name="connsiteX37" fmla="*/ 430324 w 483111"/>
              <a:gd name="connsiteY37" fmla="*/ 52927 h 516708"/>
              <a:gd name="connsiteX38" fmla="*/ 428828 w 483111"/>
              <a:gd name="connsiteY38" fmla="*/ 106793 h 516708"/>
              <a:gd name="connsiteX39" fmla="*/ 434065 w 483111"/>
              <a:gd name="connsiteY39" fmla="*/ 109785 h 516708"/>
              <a:gd name="connsiteX40" fmla="*/ 439302 w 483111"/>
              <a:gd name="connsiteY40" fmla="*/ 106793 h 516708"/>
              <a:gd name="connsiteX41" fmla="*/ 442294 w 483111"/>
              <a:gd name="connsiteY41" fmla="*/ 101556 h 516708"/>
              <a:gd name="connsiteX42" fmla="*/ 438554 w 483111"/>
              <a:gd name="connsiteY42" fmla="*/ 96319 h 516708"/>
              <a:gd name="connsiteX43" fmla="*/ 432569 w 483111"/>
              <a:gd name="connsiteY43" fmla="*/ 93326 h 516708"/>
              <a:gd name="connsiteX44" fmla="*/ 428080 w 483111"/>
              <a:gd name="connsiteY44" fmla="*/ 96319 h 516708"/>
              <a:gd name="connsiteX45" fmla="*/ 425087 w 483111"/>
              <a:gd name="connsiteY45" fmla="*/ 101556 h 516708"/>
              <a:gd name="connsiteX46" fmla="*/ 428828 w 483111"/>
              <a:gd name="connsiteY46" fmla="*/ 106793 h 516708"/>
              <a:gd name="connsiteX47" fmla="*/ 351021 w 483111"/>
              <a:gd name="connsiteY47" fmla="*/ 132230 h 516708"/>
              <a:gd name="connsiteX48" fmla="*/ 359251 w 483111"/>
              <a:gd name="connsiteY48" fmla="*/ 139711 h 516708"/>
              <a:gd name="connsiteX49" fmla="*/ 368977 w 483111"/>
              <a:gd name="connsiteY49" fmla="*/ 145696 h 516708"/>
              <a:gd name="connsiteX50" fmla="*/ 379451 w 483111"/>
              <a:gd name="connsiteY50" fmla="*/ 149437 h 516708"/>
              <a:gd name="connsiteX51" fmla="*/ 389925 w 483111"/>
              <a:gd name="connsiteY51" fmla="*/ 149437 h 516708"/>
              <a:gd name="connsiteX52" fmla="*/ 400398 w 483111"/>
              <a:gd name="connsiteY52" fmla="*/ 146444 h 516708"/>
              <a:gd name="connsiteX53" fmla="*/ 410872 w 483111"/>
              <a:gd name="connsiteY53" fmla="*/ 138215 h 516708"/>
              <a:gd name="connsiteX54" fmla="*/ 413865 w 483111"/>
              <a:gd name="connsiteY54" fmla="*/ 133726 h 516708"/>
              <a:gd name="connsiteX55" fmla="*/ 416858 w 483111"/>
              <a:gd name="connsiteY55" fmla="*/ 129985 h 516708"/>
              <a:gd name="connsiteX56" fmla="*/ 418354 w 483111"/>
              <a:gd name="connsiteY56" fmla="*/ 126244 h 516708"/>
              <a:gd name="connsiteX57" fmla="*/ 419102 w 483111"/>
              <a:gd name="connsiteY57" fmla="*/ 124000 h 516708"/>
              <a:gd name="connsiteX58" fmla="*/ 418354 w 483111"/>
              <a:gd name="connsiteY58" fmla="*/ 122504 h 516708"/>
              <a:gd name="connsiteX59" fmla="*/ 416858 w 483111"/>
              <a:gd name="connsiteY59" fmla="*/ 120259 h 516708"/>
              <a:gd name="connsiteX60" fmla="*/ 414613 w 483111"/>
              <a:gd name="connsiteY60" fmla="*/ 118763 h 516708"/>
              <a:gd name="connsiteX61" fmla="*/ 413865 w 483111"/>
              <a:gd name="connsiteY61" fmla="*/ 118015 h 516708"/>
              <a:gd name="connsiteX62" fmla="*/ 413117 w 483111"/>
              <a:gd name="connsiteY62" fmla="*/ 118015 h 516708"/>
              <a:gd name="connsiteX63" fmla="*/ 412369 w 483111"/>
              <a:gd name="connsiteY63" fmla="*/ 118015 h 516708"/>
              <a:gd name="connsiteX64" fmla="*/ 410872 w 483111"/>
              <a:gd name="connsiteY64" fmla="*/ 120259 h 516708"/>
              <a:gd name="connsiteX65" fmla="*/ 409376 w 483111"/>
              <a:gd name="connsiteY65" fmla="*/ 123252 h 516708"/>
              <a:gd name="connsiteX66" fmla="*/ 407132 w 483111"/>
              <a:gd name="connsiteY66" fmla="*/ 127741 h 516708"/>
              <a:gd name="connsiteX67" fmla="*/ 403391 w 483111"/>
              <a:gd name="connsiteY67" fmla="*/ 132230 h 516708"/>
              <a:gd name="connsiteX68" fmla="*/ 393665 w 483111"/>
              <a:gd name="connsiteY68" fmla="*/ 138963 h 516708"/>
              <a:gd name="connsiteX69" fmla="*/ 383939 w 483111"/>
              <a:gd name="connsiteY69" fmla="*/ 139711 h 516708"/>
              <a:gd name="connsiteX70" fmla="*/ 374214 w 483111"/>
              <a:gd name="connsiteY70" fmla="*/ 135970 h 516708"/>
              <a:gd name="connsiteX71" fmla="*/ 364488 w 483111"/>
              <a:gd name="connsiteY71" fmla="*/ 129237 h 516708"/>
              <a:gd name="connsiteX72" fmla="*/ 372717 w 483111"/>
              <a:gd name="connsiteY72" fmla="*/ 126244 h 516708"/>
              <a:gd name="connsiteX73" fmla="*/ 381695 w 483111"/>
              <a:gd name="connsiteY73" fmla="*/ 118763 h 516708"/>
              <a:gd name="connsiteX74" fmla="*/ 388428 w 483111"/>
              <a:gd name="connsiteY74" fmla="*/ 108289 h 516708"/>
              <a:gd name="connsiteX75" fmla="*/ 389925 w 483111"/>
              <a:gd name="connsiteY75" fmla="*/ 99311 h 516708"/>
              <a:gd name="connsiteX76" fmla="*/ 386932 w 483111"/>
              <a:gd name="connsiteY76" fmla="*/ 90334 h 516708"/>
              <a:gd name="connsiteX77" fmla="*/ 380199 w 483111"/>
              <a:gd name="connsiteY77" fmla="*/ 82852 h 516708"/>
              <a:gd name="connsiteX78" fmla="*/ 371221 w 483111"/>
              <a:gd name="connsiteY78" fmla="*/ 76119 h 516708"/>
              <a:gd name="connsiteX79" fmla="*/ 360747 w 483111"/>
              <a:gd name="connsiteY79" fmla="*/ 73875 h 516708"/>
              <a:gd name="connsiteX80" fmla="*/ 350273 w 483111"/>
              <a:gd name="connsiteY80" fmla="*/ 76119 h 516708"/>
              <a:gd name="connsiteX81" fmla="*/ 339799 w 483111"/>
              <a:gd name="connsiteY81" fmla="*/ 84349 h 516708"/>
              <a:gd name="connsiteX82" fmla="*/ 334562 w 483111"/>
              <a:gd name="connsiteY82" fmla="*/ 91830 h 516708"/>
              <a:gd name="connsiteX83" fmla="*/ 332318 w 483111"/>
              <a:gd name="connsiteY83" fmla="*/ 100059 h 516708"/>
              <a:gd name="connsiteX84" fmla="*/ 333066 w 483111"/>
              <a:gd name="connsiteY84" fmla="*/ 108289 h 516708"/>
              <a:gd name="connsiteX85" fmla="*/ 336807 w 483111"/>
              <a:gd name="connsiteY85" fmla="*/ 116519 h 516708"/>
              <a:gd name="connsiteX86" fmla="*/ 342792 w 483111"/>
              <a:gd name="connsiteY86" fmla="*/ 124748 h 516708"/>
              <a:gd name="connsiteX87" fmla="*/ 351021 w 483111"/>
              <a:gd name="connsiteY87" fmla="*/ 132230 h 516708"/>
              <a:gd name="connsiteX88" fmla="*/ 357755 w 483111"/>
              <a:gd name="connsiteY88" fmla="*/ 123252 h 516708"/>
              <a:gd name="connsiteX89" fmla="*/ 348029 w 483111"/>
              <a:gd name="connsiteY89" fmla="*/ 112778 h 516708"/>
              <a:gd name="connsiteX90" fmla="*/ 343540 w 483111"/>
              <a:gd name="connsiteY90" fmla="*/ 103800 h 516708"/>
              <a:gd name="connsiteX91" fmla="*/ 343540 w 483111"/>
              <a:gd name="connsiteY91" fmla="*/ 96319 h 516708"/>
              <a:gd name="connsiteX92" fmla="*/ 347281 w 483111"/>
              <a:gd name="connsiteY92" fmla="*/ 89586 h 516708"/>
              <a:gd name="connsiteX93" fmla="*/ 353266 w 483111"/>
              <a:gd name="connsiteY93" fmla="*/ 85097 h 516708"/>
              <a:gd name="connsiteX94" fmla="*/ 359999 w 483111"/>
              <a:gd name="connsiteY94" fmla="*/ 84349 h 516708"/>
              <a:gd name="connsiteX95" fmla="*/ 365984 w 483111"/>
              <a:gd name="connsiteY95" fmla="*/ 86593 h 516708"/>
              <a:gd name="connsiteX96" fmla="*/ 371969 w 483111"/>
              <a:gd name="connsiteY96" fmla="*/ 90334 h 516708"/>
              <a:gd name="connsiteX97" fmla="*/ 376458 w 483111"/>
              <a:gd name="connsiteY97" fmla="*/ 96319 h 516708"/>
              <a:gd name="connsiteX98" fmla="*/ 378702 w 483111"/>
              <a:gd name="connsiteY98" fmla="*/ 101556 h 516708"/>
              <a:gd name="connsiteX99" fmla="*/ 377954 w 483111"/>
              <a:gd name="connsiteY99" fmla="*/ 107541 h 516708"/>
              <a:gd name="connsiteX100" fmla="*/ 373465 w 483111"/>
              <a:gd name="connsiteY100" fmla="*/ 114274 h 516708"/>
              <a:gd name="connsiteX101" fmla="*/ 365984 w 483111"/>
              <a:gd name="connsiteY101" fmla="*/ 120259 h 516708"/>
              <a:gd name="connsiteX102" fmla="*/ 357755 w 483111"/>
              <a:gd name="connsiteY102" fmla="*/ 123252 h 516708"/>
              <a:gd name="connsiteX103" fmla="*/ 320347 w 483111"/>
              <a:gd name="connsiteY103" fmla="*/ 200310 h 516708"/>
              <a:gd name="connsiteX104" fmla="*/ 329325 w 483111"/>
              <a:gd name="connsiteY104" fmla="*/ 205547 h 516708"/>
              <a:gd name="connsiteX105" fmla="*/ 338303 w 483111"/>
              <a:gd name="connsiteY105" fmla="*/ 206295 h 516708"/>
              <a:gd name="connsiteX106" fmla="*/ 348029 w 483111"/>
              <a:gd name="connsiteY106" fmla="*/ 202555 h 516708"/>
              <a:gd name="connsiteX107" fmla="*/ 357755 w 483111"/>
              <a:gd name="connsiteY107" fmla="*/ 194325 h 516708"/>
              <a:gd name="connsiteX108" fmla="*/ 365236 w 483111"/>
              <a:gd name="connsiteY108" fmla="*/ 185348 h 516708"/>
              <a:gd name="connsiteX109" fmla="*/ 368228 w 483111"/>
              <a:gd name="connsiteY109" fmla="*/ 175622 h 516708"/>
              <a:gd name="connsiteX110" fmla="*/ 366732 w 483111"/>
              <a:gd name="connsiteY110" fmla="*/ 167392 h 516708"/>
              <a:gd name="connsiteX111" fmla="*/ 361495 w 483111"/>
              <a:gd name="connsiteY111" fmla="*/ 159163 h 516708"/>
              <a:gd name="connsiteX112" fmla="*/ 355510 w 483111"/>
              <a:gd name="connsiteY112" fmla="*/ 155422 h 516708"/>
              <a:gd name="connsiteX113" fmla="*/ 348029 w 483111"/>
              <a:gd name="connsiteY113" fmla="*/ 153926 h 516708"/>
              <a:gd name="connsiteX114" fmla="*/ 339799 w 483111"/>
              <a:gd name="connsiteY114" fmla="*/ 154674 h 516708"/>
              <a:gd name="connsiteX115" fmla="*/ 330821 w 483111"/>
              <a:gd name="connsiteY115" fmla="*/ 157666 h 516708"/>
              <a:gd name="connsiteX116" fmla="*/ 332318 w 483111"/>
              <a:gd name="connsiteY116" fmla="*/ 149437 h 516708"/>
              <a:gd name="connsiteX117" fmla="*/ 332318 w 483111"/>
              <a:gd name="connsiteY117" fmla="*/ 141955 h 516708"/>
              <a:gd name="connsiteX118" fmla="*/ 330073 w 483111"/>
              <a:gd name="connsiteY118" fmla="*/ 135970 h 516708"/>
              <a:gd name="connsiteX119" fmla="*/ 326333 w 483111"/>
              <a:gd name="connsiteY119" fmla="*/ 130733 h 516708"/>
              <a:gd name="connsiteX120" fmla="*/ 318851 w 483111"/>
              <a:gd name="connsiteY120" fmla="*/ 126244 h 516708"/>
              <a:gd name="connsiteX121" fmla="*/ 310622 w 483111"/>
              <a:gd name="connsiteY121" fmla="*/ 124748 h 516708"/>
              <a:gd name="connsiteX122" fmla="*/ 301644 w 483111"/>
              <a:gd name="connsiteY122" fmla="*/ 127741 h 516708"/>
              <a:gd name="connsiteX123" fmla="*/ 291918 w 483111"/>
              <a:gd name="connsiteY123" fmla="*/ 135222 h 516708"/>
              <a:gd name="connsiteX124" fmla="*/ 285933 w 483111"/>
              <a:gd name="connsiteY124" fmla="*/ 144200 h 516708"/>
              <a:gd name="connsiteX125" fmla="*/ 283689 w 483111"/>
              <a:gd name="connsiteY125" fmla="*/ 153177 h 516708"/>
              <a:gd name="connsiteX126" fmla="*/ 285185 w 483111"/>
              <a:gd name="connsiteY126" fmla="*/ 160659 h 516708"/>
              <a:gd name="connsiteX127" fmla="*/ 289674 w 483111"/>
              <a:gd name="connsiteY127" fmla="*/ 167392 h 516708"/>
              <a:gd name="connsiteX128" fmla="*/ 294911 w 483111"/>
              <a:gd name="connsiteY128" fmla="*/ 171133 h 516708"/>
              <a:gd name="connsiteX129" fmla="*/ 301644 w 483111"/>
              <a:gd name="connsiteY129" fmla="*/ 172629 h 516708"/>
              <a:gd name="connsiteX130" fmla="*/ 309125 w 483111"/>
              <a:gd name="connsiteY130" fmla="*/ 172629 h 516708"/>
              <a:gd name="connsiteX131" fmla="*/ 317355 w 483111"/>
              <a:gd name="connsiteY131" fmla="*/ 170385 h 516708"/>
              <a:gd name="connsiteX132" fmla="*/ 315111 w 483111"/>
              <a:gd name="connsiteY132" fmla="*/ 179362 h 516708"/>
              <a:gd name="connsiteX133" fmla="*/ 314362 w 483111"/>
              <a:gd name="connsiteY133" fmla="*/ 187592 h 516708"/>
              <a:gd name="connsiteX134" fmla="*/ 316607 w 483111"/>
              <a:gd name="connsiteY134" fmla="*/ 194325 h 516708"/>
              <a:gd name="connsiteX135" fmla="*/ 320347 w 483111"/>
              <a:gd name="connsiteY135" fmla="*/ 200310 h 516708"/>
              <a:gd name="connsiteX136" fmla="*/ 297903 w 483111"/>
              <a:gd name="connsiteY136" fmla="*/ 159911 h 516708"/>
              <a:gd name="connsiteX137" fmla="*/ 294911 w 483111"/>
              <a:gd name="connsiteY137" fmla="*/ 155422 h 516708"/>
              <a:gd name="connsiteX138" fmla="*/ 294163 w 483111"/>
              <a:gd name="connsiteY138" fmla="*/ 150933 h 516708"/>
              <a:gd name="connsiteX139" fmla="*/ 295659 w 483111"/>
              <a:gd name="connsiteY139" fmla="*/ 145696 h 516708"/>
              <a:gd name="connsiteX140" fmla="*/ 299400 w 483111"/>
              <a:gd name="connsiteY140" fmla="*/ 140459 h 516708"/>
              <a:gd name="connsiteX141" fmla="*/ 309125 w 483111"/>
              <a:gd name="connsiteY141" fmla="*/ 135222 h 516708"/>
              <a:gd name="connsiteX142" fmla="*/ 318103 w 483111"/>
              <a:gd name="connsiteY142" fmla="*/ 138215 h 516708"/>
              <a:gd name="connsiteX143" fmla="*/ 321096 w 483111"/>
              <a:gd name="connsiteY143" fmla="*/ 141955 h 516708"/>
              <a:gd name="connsiteX144" fmla="*/ 321844 w 483111"/>
              <a:gd name="connsiteY144" fmla="*/ 147192 h 516708"/>
              <a:gd name="connsiteX145" fmla="*/ 321844 w 483111"/>
              <a:gd name="connsiteY145" fmla="*/ 153177 h 516708"/>
              <a:gd name="connsiteX146" fmla="*/ 319599 w 483111"/>
              <a:gd name="connsiteY146" fmla="*/ 161407 h 516708"/>
              <a:gd name="connsiteX147" fmla="*/ 307629 w 483111"/>
              <a:gd name="connsiteY147" fmla="*/ 163651 h 516708"/>
              <a:gd name="connsiteX148" fmla="*/ 297903 w 483111"/>
              <a:gd name="connsiteY148" fmla="*/ 159911 h 516708"/>
              <a:gd name="connsiteX149" fmla="*/ 329325 w 483111"/>
              <a:gd name="connsiteY149" fmla="*/ 192829 h 516708"/>
              <a:gd name="connsiteX150" fmla="*/ 326333 w 483111"/>
              <a:gd name="connsiteY150" fmla="*/ 188340 h 516708"/>
              <a:gd name="connsiteX151" fmla="*/ 324836 w 483111"/>
              <a:gd name="connsiteY151" fmla="*/ 182355 h 516708"/>
              <a:gd name="connsiteX152" fmla="*/ 325584 w 483111"/>
              <a:gd name="connsiteY152" fmla="*/ 175622 h 516708"/>
              <a:gd name="connsiteX153" fmla="*/ 327829 w 483111"/>
              <a:gd name="connsiteY153" fmla="*/ 166644 h 516708"/>
              <a:gd name="connsiteX154" fmla="*/ 336058 w 483111"/>
              <a:gd name="connsiteY154" fmla="*/ 164400 h 516708"/>
              <a:gd name="connsiteX155" fmla="*/ 342792 w 483111"/>
              <a:gd name="connsiteY155" fmla="*/ 163651 h 516708"/>
              <a:gd name="connsiteX156" fmla="*/ 348029 w 483111"/>
              <a:gd name="connsiteY156" fmla="*/ 164400 h 516708"/>
              <a:gd name="connsiteX157" fmla="*/ 353266 w 483111"/>
              <a:gd name="connsiteY157" fmla="*/ 167392 h 516708"/>
              <a:gd name="connsiteX158" fmla="*/ 357006 w 483111"/>
              <a:gd name="connsiteY158" fmla="*/ 177118 h 516708"/>
              <a:gd name="connsiteX159" fmla="*/ 351021 w 483111"/>
              <a:gd name="connsiteY159" fmla="*/ 189088 h 516708"/>
              <a:gd name="connsiteX160" fmla="*/ 339051 w 483111"/>
              <a:gd name="connsiteY160" fmla="*/ 195821 h 516708"/>
              <a:gd name="connsiteX161" fmla="*/ 329325 w 483111"/>
              <a:gd name="connsiteY161" fmla="*/ 192829 h 516708"/>
              <a:gd name="connsiteX162" fmla="*/ 223837 w 483111"/>
              <a:gd name="connsiteY162" fmla="*/ 201807 h 516708"/>
              <a:gd name="connsiteX163" fmla="*/ 250022 w 483111"/>
              <a:gd name="connsiteY163" fmla="*/ 213777 h 516708"/>
              <a:gd name="connsiteX164" fmla="*/ 273215 w 483111"/>
              <a:gd name="connsiteY164" fmla="*/ 230984 h 516708"/>
              <a:gd name="connsiteX165" fmla="*/ 291170 w 483111"/>
              <a:gd name="connsiteY165" fmla="*/ 252680 h 516708"/>
              <a:gd name="connsiteX166" fmla="*/ 305385 w 483111"/>
              <a:gd name="connsiteY166" fmla="*/ 278117 h 516708"/>
              <a:gd name="connsiteX167" fmla="*/ 306133 w 483111"/>
              <a:gd name="connsiteY167" fmla="*/ 279613 h 516708"/>
              <a:gd name="connsiteX168" fmla="*/ 306881 w 483111"/>
              <a:gd name="connsiteY168" fmla="*/ 279613 h 516708"/>
              <a:gd name="connsiteX169" fmla="*/ 308377 w 483111"/>
              <a:gd name="connsiteY169" fmla="*/ 278865 h 516708"/>
              <a:gd name="connsiteX170" fmla="*/ 309874 w 483111"/>
              <a:gd name="connsiteY170" fmla="*/ 277369 h 516708"/>
              <a:gd name="connsiteX171" fmla="*/ 311370 w 483111"/>
              <a:gd name="connsiteY171" fmla="*/ 275872 h 516708"/>
              <a:gd name="connsiteX172" fmla="*/ 312118 w 483111"/>
              <a:gd name="connsiteY172" fmla="*/ 274376 h 516708"/>
              <a:gd name="connsiteX173" fmla="*/ 312866 w 483111"/>
              <a:gd name="connsiteY173" fmla="*/ 273628 h 516708"/>
              <a:gd name="connsiteX174" fmla="*/ 312866 w 483111"/>
              <a:gd name="connsiteY174" fmla="*/ 272880 h 516708"/>
              <a:gd name="connsiteX175" fmla="*/ 306881 w 483111"/>
              <a:gd name="connsiteY175" fmla="*/ 258665 h 516708"/>
              <a:gd name="connsiteX176" fmla="*/ 300148 w 483111"/>
              <a:gd name="connsiteY176" fmla="*/ 245947 h 516708"/>
              <a:gd name="connsiteX177" fmla="*/ 291170 w 483111"/>
              <a:gd name="connsiteY177" fmla="*/ 233977 h 516708"/>
              <a:gd name="connsiteX178" fmla="*/ 280696 w 483111"/>
              <a:gd name="connsiteY178" fmla="*/ 222755 h 516708"/>
              <a:gd name="connsiteX179" fmla="*/ 269474 w 483111"/>
              <a:gd name="connsiteY179" fmla="*/ 213777 h 516708"/>
              <a:gd name="connsiteX180" fmla="*/ 256756 w 483111"/>
              <a:gd name="connsiteY180" fmla="*/ 205547 h 516708"/>
              <a:gd name="connsiteX181" fmla="*/ 243289 w 483111"/>
              <a:gd name="connsiteY181" fmla="*/ 199562 h 516708"/>
              <a:gd name="connsiteX182" fmla="*/ 229074 w 483111"/>
              <a:gd name="connsiteY182" fmla="*/ 194325 h 516708"/>
              <a:gd name="connsiteX183" fmla="*/ 227578 w 483111"/>
              <a:gd name="connsiteY183" fmla="*/ 194325 h 516708"/>
              <a:gd name="connsiteX184" fmla="*/ 226082 w 483111"/>
              <a:gd name="connsiteY184" fmla="*/ 195821 h 516708"/>
              <a:gd name="connsiteX185" fmla="*/ 224586 w 483111"/>
              <a:gd name="connsiteY185" fmla="*/ 197318 h 516708"/>
              <a:gd name="connsiteX186" fmla="*/ 223089 w 483111"/>
              <a:gd name="connsiteY186" fmla="*/ 198814 h 516708"/>
              <a:gd name="connsiteX187" fmla="*/ 222341 w 483111"/>
              <a:gd name="connsiteY187" fmla="*/ 200310 h 516708"/>
              <a:gd name="connsiteX188" fmla="*/ 222341 w 483111"/>
              <a:gd name="connsiteY188" fmla="*/ 201807 h 516708"/>
              <a:gd name="connsiteX189" fmla="*/ 223837 w 483111"/>
              <a:gd name="connsiteY189" fmla="*/ 201807 h 516708"/>
              <a:gd name="connsiteX190" fmla="*/ 239548 w 483111"/>
              <a:gd name="connsiteY190" fmla="*/ 312531 h 516708"/>
              <a:gd name="connsiteX191" fmla="*/ 241045 w 483111"/>
              <a:gd name="connsiteY191" fmla="*/ 314028 h 516708"/>
              <a:gd name="connsiteX192" fmla="*/ 242541 w 483111"/>
              <a:gd name="connsiteY192" fmla="*/ 314776 h 516708"/>
              <a:gd name="connsiteX193" fmla="*/ 244037 w 483111"/>
              <a:gd name="connsiteY193" fmla="*/ 314776 h 516708"/>
              <a:gd name="connsiteX194" fmla="*/ 244785 w 483111"/>
              <a:gd name="connsiteY194" fmla="*/ 314028 h 516708"/>
              <a:gd name="connsiteX195" fmla="*/ 275459 w 483111"/>
              <a:gd name="connsiteY195" fmla="*/ 281109 h 516708"/>
              <a:gd name="connsiteX196" fmla="*/ 275459 w 483111"/>
              <a:gd name="connsiteY196" fmla="*/ 279613 h 516708"/>
              <a:gd name="connsiteX197" fmla="*/ 274711 w 483111"/>
              <a:gd name="connsiteY197" fmla="*/ 278117 h 516708"/>
              <a:gd name="connsiteX198" fmla="*/ 273215 w 483111"/>
              <a:gd name="connsiteY198" fmla="*/ 276621 h 516708"/>
              <a:gd name="connsiteX199" fmla="*/ 271718 w 483111"/>
              <a:gd name="connsiteY199" fmla="*/ 275124 h 516708"/>
              <a:gd name="connsiteX200" fmla="*/ 270222 w 483111"/>
              <a:gd name="connsiteY200" fmla="*/ 274376 h 516708"/>
              <a:gd name="connsiteX201" fmla="*/ 269474 w 483111"/>
              <a:gd name="connsiteY201" fmla="*/ 274376 h 516708"/>
              <a:gd name="connsiteX202" fmla="*/ 268726 w 483111"/>
              <a:gd name="connsiteY202" fmla="*/ 275124 h 516708"/>
              <a:gd name="connsiteX203" fmla="*/ 256007 w 483111"/>
              <a:gd name="connsiteY203" fmla="*/ 287843 h 516708"/>
              <a:gd name="connsiteX204" fmla="*/ 208126 w 483111"/>
              <a:gd name="connsiteY204" fmla="*/ 243702 h 516708"/>
              <a:gd name="connsiteX205" fmla="*/ 226830 w 483111"/>
              <a:gd name="connsiteY205" fmla="*/ 237717 h 516708"/>
              <a:gd name="connsiteX206" fmla="*/ 229074 w 483111"/>
              <a:gd name="connsiteY206" fmla="*/ 236969 h 516708"/>
              <a:gd name="connsiteX207" fmla="*/ 229823 w 483111"/>
              <a:gd name="connsiteY207" fmla="*/ 236221 h 516708"/>
              <a:gd name="connsiteX208" fmla="*/ 229074 w 483111"/>
              <a:gd name="connsiteY208" fmla="*/ 234725 h 516708"/>
              <a:gd name="connsiteX209" fmla="*/ 227578 w 483111"/>
              <a:gd name="connsiteY209" fmla="*/ 232480 h 516708"/>
              <a:gd name="connsiteX210" fmla="*/ 226082 w 483111"/>
              <a:gd name="connsiteY210" fmla="*/ 231732 h 516708"/>
              <a:gd name="connsiteX211" fmla="*/ 224586 w 483111"/>
              <a:gd name="connsiteY211" fmla="*/ 230984 h 516708"/>
              <a:gd name="connsiteX212" fmla="*/ 223837 w 483111"/>
              <a:gd name="connsiteY212" fmla="*/ 230236 h 516708"/>
              <a:gd name="connsiteX213" fmla="*/ 222341 w 483111"/>
              <a:gd name="connsiteY213" fmla="*/ 230984 h 516708"/>
              <a:gd name="connsiteX214" fmla="*/ 199149 w 483111"/>
              <a:gd name="connsiteY214" fmla="*/ 236221 h 516708"/>
              <a:gd name="connsiteX215" fmla="*/ 199149 w 483111"/>
              <a:gd name="connsiteY215" fmla="*/ 236969 h 516708"/>
              <a:gd name="connsiteX216" fmla="*/ 197652 w 483111"/>
              <a:gd name="connsiteY216" fmla="*/ 236969 h 516708"/>
              <a:gd name="connsiteX217" fmla="*/ 196904 w 483111"/>
              <a:gd name="connsiteY217" fmla="*/ 238465 h 516708"/>
              <a:gd name="connsiteX218" fmla="*/ 195408 w 483111"/>
              <a:gd name="connsiteY218" fmla="*/ 239962 h 516708"/>
              <a:gd name="connsiteX219" fmla="*/ 193912 w 483111"/>
              <a:gd name="connsiteY219" fmla="*/ 241458 h 516708"/>
              <a:gd name="connsiteX220" fmla="*/ 193164 w 483111"/>
              <a:gd name="connsiteY220" fmla="*/ 242954 h 516708"/>
              <a:gd name="connsiteX221" fmla="*/ 192416 w 483111"/>
              <a:gd name="connsiteY221" fmla="*/ 244451 h 516708"/>
              <a:gd name="connsiteX222" fmla="*/ 193164 w 483111"/>
              <a:gd name="connsiteY222" fmla="*/ 244451 h 516708"/>
              <a:gd name="connsiteX223" fmla="*/ 248526 w 483111"/>
              <a:gd name="connsiteY223" fmla="*/ 296072 h 516708"/>
              <a:gd name="connsiteX224" fmla="*/ 238052 w 483111"/>
              <a:gd name="connsiteY224" fmla="*/ 308043 h 516708"/>
              <a:gd name="connsiteX225" fmla="*/ 237304 w 483111"/>
              <a:gd name="connsiteY225" fmla="*/ 308791 h 516708"/>
              <a:gd name="connsiteX226" fmla="*/ 237304 w 483111"/>
              <a:gd name="connsiteY226" fmla="*/ 309539 h 516708"/>
              <a:gd name="connsiteX227" fmla="*/ 238052 w 483111"/>
              <a:gd name="connsiteY227" fmla="*/ 311035 h 516708"/>
              <a:gd name="connsiteX228" fmla="*/ 239548 w 483111"/>
              <a:gd name="connsiteY228" fmla="*/ 312531 h 516708"/>
              <a:gd name="connsiteX229" fmla="*/ 161742 w 483111"/>
              <a:gd name="connsiteY229" fmla="*/ 334976 h 516708"/>
              <a:gd name="connsiteX230" fmla="*/ 170719 w 483111"/>
              <a:gd name="connsiteY230" fmla="*/ 341709 h 516708"/>
              <a:gd name="connsiteX231" fmla="*/ 179697 w 483111"/>
              <a:gd name="connsiteY231" fmla="*/ 347694 h 516708"/>
              <a:gd name="connsiteX232" fmla="*/ 190171 w 483111"/>
              <a:gd name="connsiteY232" fmla="*/ 351435 h 516708"/>
              <a:gd name="connsiteX233" fmla="*/ 200645 w 483111"/>
              <a:gd name="connsiteY233" fmla="*/ 352183 h 516708"/>
              <a:gd name="connsiteX234" fmla="*/ 211119 w 483111"/>
              <a:gd name="connsiteY234" fmla="*/ 348442 h 516708"/>
              <a:gd name="connsiteX235" fmla="*/ 221593 w 483111"/>
              <a:gd name="connsiteY235" fmla="*/ 340213 h 516708"/>
              <a:gd name="connsiteX236" fmla="*/ 225334 w 483111"/>
              <a:gd name="connsiteY236" fmla="*/ 336472 h 516708"/>
              <a:gd name="connsiteX237" fmla="*/ 227578 w 483111"/>
              <a:gd name="connsiteY237" fmla="*/ 331983 h 516708"/>
              <a:gd name="connsiteX238" fmla="*/ 229074 w 483111"/>
              <a:gd name="connsiteY238" fmla="*/ 328242 h 516708"/>
              <a:gd name="connsiteX239" fmla="*/ 229823 w 483111"/>
              <a:gd name="connsiteY239" fmla="*/ 325998 h 516708"/>
              <a:gd name="connsiteX240" fmla="*/ 229823 w 483111"/>
              <a:gd name="connsiteY240" fmla="*/ 324502 h 516708"/>
              <a:gd name="connsiteX241" fmla="*/ 227578 w 483111"/>
              <a:gd name="connsiteY241" fmla="*/ 322257 h 516708"/>
              <a:gd name="connsiteX242" fmla="*/ 226082 w 483111"/>
              <a:gd name="connsiteY242" fmla="*/ 320761 h 516708"/>
              <a:gd name="connsiteX243" fmla="*/ 224586 w 483111"/>
              <a:gd name="connsiteY243" fmla="*/ 320013 h 516708"/>
              <a:gd name="connsiteX244" fmla="*/ 223837 w 483111"/>
              <a:gd name="connsiteY244" fmla="*/ 320013 h 516708"/>
              <a:gd name="connsiteX245" fmla="*/ 223089 w 483111"/>
              <a:gd name="connsiteY245" fmla="*/ 320761 h 516708"/>
              <a:gd name="connsiteX246" fmla="*/ 222341 w 483111"/>
              <a:gd name="connsiteY246" fmla="*/ 322257 h 516708"/>
              <a:gd name="connsiteX247" fmla="*/ 220845 w 483111"/>
              <a:gd name="connsiteY247" fmla="*/ 325250 h 516708"/>
              <a:gd name="connsiteX248" fmla="*/ 217852 w 483111"/>
              <a:gd name="connsiteY248" fmla="*/ 329739 h 516708"/>
              <a:gd name="connsiteX249" fmla="*/ 214112 w 483111"/>
              <a:gd name="connsiteY249" fmla="*/ 334976 h 516708"/>
              <a:gd name="connsiteX250" fmla="*/ 205134 w 483111"/>
              <a:gd name="connsiteY250" fmla="*/ 340961 h 516708"/>
              <a:gd name="connsiteX251" fmla="*/ 194660 w 483111"/>
              <a:gd name="connsiteY251" fmla="*/ 341709 h 516708"/>
              <a:gd name="connsiteX252" fmla="*/ 184934 w 483111"/>
              <a:gd name="connsiteY252" fmla="*/ 338716 h 516708"/>
              <a:gd name="connsiteX253" fmla="*/ 175208 w 483111"/>
              <a:gd name="connsiteY253" fmla="*/ 331983 h 516708"/>
              <a:gd name="connsiteX254" fmla="*/ 183438 w 483111"/>
              <a:gd name="connsiteY254" fmla="*/ 328242 h 516708"/>
              <a:gd name="connsiteX255" fmla="*/ 192416 w 483111"/>
              <a:gd name="connsiteY255" fmla="*/ 320761 h 516708"/>
              <a:gd name="connsiteX256" fmla="*/ 199149 w 483111"/>
              <a:gd name="connsiteY256" fmla="*/ 311035 h 516708"/>
              <a:gd name="connsiteX257" fmla="*/ 200645 w 483111"/>
              <a:gd name="connsiteY257" fmla="*/ 301309 h 516708"/>
              <a:gd name="connsiteX258" fmla="*/ 197652 w 483111"/>
              <a:gd name="connsiteY258" fmla="*/ 293080 h 516708"/>
              <a:gd name="connsiteX259" fmla="*/ 191667 w 483111"/>
              <a:gd name="connsiteY259" fmla="*/ 284850 h 516708"/>
              <a:gd name="connsiteX260" fmla="*/ 181942 w 483111"/>
              <a:gd name="connsiteY260" fmla="*/ 278865 h 516708"/>
              <a:gd name="connsiteX261" fmla="*/ 172216 w 483111"/>
              <a:gd name="connsiteY261" fmla="*/ 276621 h 516708"/>
              <a:gd name="connsiteX262" fmla="*/ 160994 w 483111"/>
              <a:gd name="connsiteY262" fmla="*/ 278865 h 516708"/>
              <a:gd name="connsiteX263" fmla="*/ 150520 w 483111"/>
              <a:gd name="connsiteY263" fmla="*/ 286346 h 516708"/>
              <a:gd name="connsiteX264" fmla="*/ 145283 w 483111"/>
              <a:gd name="connsiteY264" fmla="*/ 294576 h 516708"/>
              <a:gd name="connsiteX265" fmla="*/ 143038 w 483111"/>
              <a:gd name="connsiteY265" fmla="*/ 302057 h 516708"/>
              <a:gd name="connsiteX266" fmla="*/ 143786 w 483111"/>
              <a:gd name="connsiteY266" fmla="*/ 310287 h 516708"/>
              <a:gd name="connsiteX267" fmla="*/ 147527 w 483111"/>
              <a:gd name="connsiteY267" fmla="*/ 318516 h 516708"/>
              <a:gd name="connsiteX268" fmla="*/ 153512 w 483111"/>
              <a:gd name="connsiteY268" fmla="*/ 326746 h 516708"/>
              <a:gd name="connsiteX269" fmla="*/ 161742 w 483111"/>
              <a:gd name="connsiteY269" fmla="*/ 334976 h 516708"/>
              <a:gd name="connsiteX270" fmla="*/ 168475 w 483111"/>
              <a:gd name="connsiteY270" fmla="*/ 325250 h 516708"/>
              <a:gd name="connsiteX271" fmla="*/ 158749 w 483111"/>
              <a:gd name="connsiteY271" fmla="*/ 314776 h 516708"/>
              <a:gd name="connsiteX272" fmla="*/ 154260 w 483111"/>
              <a:gd name="connsiteY272" fmla="*/ 305798 h 516708"/>
              <a:gd name="connsiteX273" fmla="*/ 154260 w 483111"/>
              <a:gd name="connsiteY273" fmla="*/ 298317 h 516708"/>
              <a:gd name="connsiteX274" fmla="*/ 158001 w 483111"/>
              <a:gd name="connsiteY274" fmla="*/ 291583 h 516708"/>
              <a:gd name="connsiteX275" fmla="*/ 163986 w 483111"/>
              <a:gd name="connsiteY275" fmla="*/ 287843 h 516708"/>
              <a:gd name="connsiteX276" fmla="*/ 170719 w 483111"/>
              <a:gd name="connsiteY276" fmla="*/ 287095 h 516708"/>
              <a:gd name="connsiteX277" fmla="*/ 177453 w 483111"/>
              <a:gd name="connsiteY277" fmla="*/ 288591 h 516708"/>
              <a:gd name="connsiteX278" fmla="*/ 182690 w 483111"/>
              <a:gd name="connsiteY278" fmla="*/ 293080 h 516708"/>
              <a:gd name="connsiteX279" fmla="*/ 187179 w 483111"/>
              <a:gd name="connsiteY279" fmla="*/ 298317 h 516708"/>
              <a:gd name="connsiteX280" fmla="*/ 189423 w 483111"/>
              <a:gd name="connsiteY280" fmla="*/ 304302 h 516708"/>
              <a:gd name="connsiteX281" fmla="*/ 188675 w 483111"/>
              <a:gd name="connsiteY281" fmla="*/ 310287 h 516708"/>
              <a:gd name="connsiteX282" fmla="*/ 184934 w 483111"/>
              <a:gd name="connsiteY282" fmla="*/ 316272 h 516708"/>
              <a:gd name="connsiteX283" fmla="*/ 176705 w 483111"/>
              <a:gd name="connsiteY283" fmla="*/ 322257 h 516708"/>
              <a:gd name="connsiteX284" fmla="*/ 168475 w 483111"/>
              <a:gd name="connsiteY284" fmla="*/ 325250 h 516708"/>
              <a:gd name="connsiteX285" fmla="*/ 169223 w 483111"/>
              <a:gd name="connsiteY285" fmla="*/ 384353 h 516708"/>
              <a:gd name="connsiteX286" fmla="*/ 174460 w 483111"/>
              <a:gd name="connsiteY286" fmla="*/ 387345 h 516708"/>
              <a:gd name="connsiteX287" fmla="*/ 179697 w 483111"/>
              <a:gd name="connsiteY287" fmla="*/ 384353 h 516708"/>
              <a:gd name="connsiteX288" fmla="*/ 182690 w 483111"/>
              <a:gd name="connsiteY288" fmla="*/ 379116 h 516708"/>
              <a:gd name="connsiteX289" fmla="*/ 178949 w 483111"/>
              <a:gd name="connsiteY289" fmla="*/ 373879 h 516708"/>
              <a:gd name="connsiteX290" fmla="*/ 172964 w 483111"/>
              <a:gd name="connsiteY290" fmla="*/ 370886 h 516708"/>
              <a:gd name="connsiteX291" fmla="*/ 168475 w 483111"/>
              <a:gd name="connsiteY291" fmla="*/ 373879 h 516708"/>
              <a:gd name="connsiteX292" fmla="*/ 165482 w 483111"/>
              <a:gd name="connsiteY292" fmla="*/ 379116 h 516708"/>
              <a:gd name="connsiteX293" fmla="*/ 169223 w 483111"/>
              <a:gd name="connsiteY293" fmla="*/ 384353 h 516708"/>
              <a:gd name="connsiteX294" fmla="*/ 107876 w 483111"/>
              <a:gd name="connsiteY294" fmla="*/ 427745 h 516708"/>
              <a:gd name="connsiteX295" fmla="*/ 116853 w 483111"/>
              <a:gd name="connsiteY295" fmla="*/ 432982 h 516708"/>
              <a:gd name="connsiteX296" fmla="*/ 125831 w 483111"/>
              <a:gd name="connsiteY296" fmla="*/ 433730 h 516708"/>
              <a:gd name="connsiteX297" fmla="*/ 135557 w 483111"/>
              <a:gd name="connsiteY297" fmla="*/ 429989 h 516708"/>
              <a:gd name="connsiteX298" fmla="*/ 145283 w 483111"/>
              <a:gd name="connsiteY298" fmla="*/ 421760 h 516708"/>
              <a:gd name="connsiteX299" fmla="*/ 152764 w 483111"/>
              <a:gd name="connsiteY299" fmla="*/ 412034 h 516708"/>
              <a:gd name="connsiteX300" fmla="*/ 155757 w 483111"/>
              <a:gd name="connsiteY300" fmla="*/ 403056 h 516708"/>
              <a:gd name="connsiteX301" fmla="*/ 154260 w 483111"/>
              <a:gd name="connsiteY301" fmla="*/ 394079 h 516708"/>
              <a:gd name="connsiteX302" fmla="*/ 149023 w 483111"/>
              <a:gd name="connsiteY302" fmla="*/ 386597 h 516708"/>
              <a:gd name="connsiteX303" fmla="*/ 143038 w 483111"/>
              <a:gd name="connsiteY303" fmla="*/ 382857 h 516708"/>
              <a:gd name="connsiteX304" fmla="*/ 135557 w 483111"/>
              <a:gd name="connsiteY304" fmla="*/ 381360 h 516708"/>
              <a:gd name="connsiteX305" fmla="*/ 127327 w 483111"/>
              <a:gd name="connsiteY305" fmla="*/ 382108 h 516708"/>
              <a:gd name="connsiteX306" fmla="*/ 118350 w 483111"/>
              <a:gd name="connsiteY306" fmla="*/ 385101 h 516708"/>
              <a:gd name="connsiteX307" fmla="*/ 119846 w 483111"/>
              <a:gd name="connsiteY307" fmla="*/ 376871 h 516708"/>
              <a:gd name="connsiteX308" fmla="*/ 119846 w 483111"/>
              <a:gd name="connsiteY308" fmla="*/ 369390 h 516708"/>
              <a:gd name="connsiteX309" fmla="*/ 117601 w 483111"/>
              <a:gd name="connsiteY309" fmla="*/ 363405 h 516708"/>
              <a:gd name="connsiteX310" fmla="*/ 113861 w 483111"/>
              <a:gd name="connsiteY310" fmla="*/ 358168 h 516708"/>
              <a:gd name="connsiteX311" fmla="*/ 106379 w 483111"/>
              <a:gd name="connsiteY311" fmla="*/ 352931 h 516708"/>
              <a:gd name="connsiteX312" fmla="*/ 98150 w 483111"/>
              <a:gd name="connsiteY312" fmla="*/ 352183 h 516708"/>
              <a:gd name="connsiteX313" fmla="*/ 89172 w 483111"/>
              <a:gd name="connsiteY313" fmla="*/ 355175 h 516708"/>
              <a:gd name="connsiteX314" fmla="*/ 79446 w 483111"/>
              <a:gd name="connsiteY314" fmla="*/ 362657 h 516708"/>
              <a:gd name="connsiteX315" fmla="*/ 72713 w 483111"/>
              <a:gd name="connsiteY315" fmla="*/ 371634 h 516708"/>
              <a:gd name="connsiteX316" fmla="*/ 70469 w 483111"/>
              <a:gd name="connsiteY316" fmla="*/ 380612 h 516708"/>
              <a:gd name="connsiteX317" fmla="*/ 71965 w 483111"/>
              <a:gd name="connsiteY317" fmla="*/ 388094 h 516708"/>
              <a:gd name="connsiteX318" fmla="*/ 77202 w 483111"/>
              <a:gd name="connsiteY318" fmla="*/ 394827 h 516708"/>
              <a:gd name="connsiteX319" fmla="*/ 82439 w 483111"/>
              <a:gd name="connsiteY319" fmla="*/ 398568 h 516708"/>
              <a:gd name="connsiteX320" fmla="*/ 89172 w 483111"/>
              <a:gd name="connsiteY320" fmla="*/ 400064 h 516708"/>
              <a:gd name="connsiteX321" fmla="*/ 96654 w 483111"/>
              <a:gd name="connsiteY321" fmla="*/ 399316 h 516708"/>
              <a:gd name="connsiteX322" fmla="*/ 104883 w 483111"/>
              <a:gd name="connsiteY322" fmla="*/ 397819 h 516708"/>
              <a:gd name="connsiteX323" fmla="*/ 102639 w 483111"/>
              <a:gd name="connsiteY323" fmla="*/ 406797 h 516708"/>
              <a:gd name="connsiteX324" fmla="*/ 101891 w 483111"/>
              <a:gd name="connsiteY324" fmla="*/ 415027 h 516708"/>
              <a:gd name="connsiteX325" fmla="*/ 104135 w 483111"/>
              <a:gd name="connsiteY325" fmla="*/ 421760 h 516708"/>
              <a:gd name="connsiteX326" fmla="*/ 107876 w 483111"/>
              <a:gd name="connsiteY326" fmla="*/ 427745 h 516708"/>
              <a:gd name="connsiteX327" fmla="*/ 85431 w 483111"/>
              <a:gd name="connsiteY327" fmla="*/ 387345 h 516708"/>
              <a:gd name="connsiteX328" fmla="*/ 82439 w 483111"/>
              <a:gd name="connsiteY328" fmla="*/ 382857 h 516708"/>
              <a:gd name="connsiteX329" fmla="*/ 81691 w 483111"/>
              <a:gd name="connsiteY329" fmla="*/ 378368 h 516708"/>
              <a:gd name="connsiteX330" fmla="*/ 83187 w 483111"/>
              <a:gd name="connsiteY330" fmla="*/ 373131 h 516708"/>
              <a:gd name="connsiteX331" fmla="*/ 86928 w 483111"/>
              <a:gd name="connsiteY331" fmla="*/ 367894 h 516708"/>
              <a:gd name="connsiteX332" fmla="*/ 96654 w 483111"/>
              <a:gd name="connsiteY332" fmla="*/ 362657 h 516708"/>
              <a:gd name="connsiteX333" fmla="*/ 105631 w 483111"/>
              <a:gd name="connsiteY333" fmla="*/ 365649 h 516708"/>
              <a:gd name="connsiteX334" fmla="*/ 108624 w 483111"/>
              <a:gd name="connsiteY334" fmla="*/ 369390 h 516708"/>
              <a:gd name="connsiteX335" fmla="*/ 109372 w 483111"/>
              <a:gd name="connsiteY335" fmla="*/ 374627 h 516708"/>
              <a:gd name="connsiteX336" fmla="*/ 109372 w 483111"/>
              <a:gd name="connsiteY336" fmla="*/ 380612 h 516708"/>
              <a:gd name="connsiteX337" fmla="*/ 107128 w 483111"/>
              <a:gd name="connsiteY337" fmla="*/ 388094 h 516708"/>
              <a:gd name="connsiteX338" fmla="*/ 94409 w 483111"/>
              <a:gd name="connsiteY338" fmla="*/ 391086 h 516708"/>
              <a:gd name="connsiteX339" fmla="*/ 85431 w 483111"/>
              <a:gd name="connsiteY339" fmla="*/ 387345 h 516708"/>
              <a:gd name="connsiteX340" fmla="*/ 116853 w 483111"/>
              <a:gd name="connsiteY340" fmla="*/ 420264 h 516708"/>
              <a:gd name="connsiteX341" fmla="*/ 113861 w 483111"/>
              <a:gd name="connsiteY341" fmla="*/ 415775 h 516708"/>
              <a:gd name="connsiteX342" fmla="*/ 112365 w 483111"/>
              <a:gd name="connsiteY342" fmla="*/ 409790 h 516708"/>
              <a:gd name="connsiteX343" fmla="*/ 113113 w 483111"/>
              <a:gd name="connsiteY343" fmla="*/ 403056 h 516708"/>
              <a:gd name="connsiteX344" fmla="*/ 115357 w 483111"/>
              <a:gd name="connsiteY344" fmla="*/ 394079 h 516708"/>
              <a:gd name="connsiteX345" fmla="*/ 123587 w 483111"/>
              <a:gd name="connsiteY345" fmla="*/ 391834 h 516708"/>
              <a:gd name="connsiteX346" fmla="*/ 130320 w 483111"/>
              <a:gd name="connsiteY346" fmla="*/ 390338 h 516708"/>
              <a:gd name="connsiteX347" fmla="*/ 135557 w 483111"/>
              <a:gd name="connsiteY347" fmla="*/ 391834 h 516708"/>
              <a:gd name="connsiteX348" fmla="*/ 140046 w 483111"/>
              <a:gd name="connsiteY348" fmla="*/ 394079 h 516708"/>
              <a:gd name="connsiteX349" fmla="*/ 144535 w 483111"/>
              <a:gd name="connsiteY349" fmla="*/ 404553 h 516708"/>
              <a:gd name="connsiteX350" fmla="*/ 138549 w 483111"/>
              <a:gd name="connsiteY350" fmla="*/ 416523 h 516708"/>
              <a:gd name="connsiteX351" fmla="*/ 126579 w 483111"/>
              <a:gd name="connsiteY351" fmla="*/ 423256 h 516708"/>
              <a:gd name="connsiteX352" fmla="*/ 116853 w 483111"/>
              <a:gd name="connsiteY352" fmla="*/ 420264 h 516708"/>
              <a:gd name="connsiteX353" fmla="*/ 80194 w 483111"/>
              <a:gd name="connsiteY353" fmla="*/ 485352 h 516708"/>
              <a:gd name="connsiteX354" fmla="*/ 80943 w 483111"/>
              <a:gd name="connsiteY354" fmla="*/ 486848 h 516708"/>
              <a:gd name="connsiteX355" fmla="*/ 82439 w 483111"/>
              <a:gd name="connsiteY355" fmla="*/ 486848 h 516708"/>
              <a:gd name="connsiteX356" fmla="*/ 83935 w 483111"/>
              <a:gd name="connsiteY356" fmla="*/ 486100 h 516708"/>
              <a:gd name="connsiteX357" fmla="*/ 86180 w 483111"/>
              <a:gd name="connsiteY357" fmla="*/ 483856 h 516708"/>
              <a:gd name="connsiteX358" fmla="*/ 88424 w 483111"/>
              <a:gd name="connsiteY358" fmla="*/ 481611 h 516708"/>
              <a:gd name="connsiteX359" fmla="*/ 89920 w 483111"/>
              <a:gd name="connsiteY359" fmla="*/ 479367 h 516708"/>
              <a:gd name="connsiteX360" fmla="*/ 89920 w 483111"/>
              <a:gd name="connsiteY360" fmla="*/ 478619 h 516708"/>
              <a:gd name="connsiteX361" fmla="*/ 89920 w 483111"/>
              <a:gd name="connsiteY361" fmla="*/ 477122 h 516708"/>
              <a:gd name="connsiteX362" fmla="*/ 82439 w 483111"/>
              <a:gd name="connsiteY362" fmla="*/ 450937 h 516708"/>
              <a:gd name="connsiteX363" fmla="*/ 109372 w 483111"/>
              <a:gd name="connsiteY363" fmla="*/ 456174 h 516708"/>
              <a:gd name="connsiteX364" fmla="*/ 110120 w 483111"/>
              <a:gd name="connsiteY364" fmla="*/ 456922 h 516708"/>
              <a:gd name="connsiteX365" fmla="*/ 111616 w 483111"/>
              <a:gd name="connsiteY365" fmla="*/ 456174 h 516708"/>
              <a:gd name="connsiteX366" fmla="*/ 113113 w 483111"/>
              <a:gd name="connsiteY366" fmla="*/ 455426 h 516708"/>
              <a:gd name="connsiteX367" fmla="*/ 115357 w 483111"/>
              <a:gd name="connsiteY367" fmla="*/ 453182 h 516708"/>
              <a:gd name="connsiteX368" fmla="*/ 116853 w 483111"/>
              <a:gd name="connsiteY368" fmla="*/ 450937 h 516708"/>
              <a:gd name="connsiteX369" fmla="*/ 117601 w 483111"/>
              <a:gd name="connsiteY369" fmla="*/ 448693 h 516708"/>
              <a:gd name="connsiteX370" fmla="*/ 117601 w 483111"/>
              <a:gd name="connsiteY370" fmla="*/ 447945 h 516708"/>
              <a:gd name="connsiteX371" fmla="*/ 116105 w 483111"/>
              <a:gd name="connsiteY371" fmla="*/ 447197 h 516708"/>
              <a:gd name="connsiteX372" fmla="*/ 81691 w 483111"/>
              <a:gd name="connsiteY372" fmla="*/ 441212 h 516708"/>
              <a:gd name="connsiteX373" fmla="*/ 73461 w 483111"/>
              <a:gd name="connsiteY373" fmla="*/ 409041 h 516708"/>
              <a:gd name="connsiteX374" fmla="*/ 72713 w 483111"/>
              <a:gd name="connsiteY374" fmla="*/ 407545 h 516708"/>
              <a:gd name="connsiteX375" fmla="*/ 71217 w 483111"/>
              <a:gd name="connsiteY375" fmla="*/ 406797 h 516708"/>
              <a:gd name="connsiteX376" fmla="*/ 69721 w 483111"/>
              <a:gd name="connsiteY376" fmla="*/ 408293 h 516708"/>
              <a:gd name="connsiteX377" fmla="*/ 67476 w 483111"/>
              <a:gd name="connsiteY377" fmla="*/ 410538 h 516708"/>
              <a:gd name="connsiteX378" fmla="*/ 65232 w 483111"/>
              <a:gd name="connsiteY378" fmla="*/ 412782 h 516708"/>
              <a:gd name="connsiteX379" fmla="*/ 64484 w 483111"/>
              <a:gd name="connsiteY379" fmla="*/ 414278 h 516708"/>
              <a:gd name="connsiteX380" fmla="*/ 63735 w 483111"/>
              <a:gd name="connsiteY380" fmla="*/ 415775 h 516708"/>
              <a:gd name="connsiteX381" fmla="*/ 64484 w 483111"/>
              <a:gd name="connsiteY381" fmla="*/ 416523 h 516708"/>
              <a:gd name="connsiteX382" fmla="*/ 71217 w 483111"/>
              <a:gd name="connsiteY382" fmla="*/ 441212 h 516708"/>
              <a:gd name="connsiteX383" fmla="*/ 45032 w 483111"/>
              <a:gd name="connsiteY383" fmla="*/ 436723 h 516708"/>
              <a:gd name="connsiteX384" fmla="*/ 44284 w 483111"/>
              <a:gd name="connsiteY384" fmla="*/ 436723 h 516708"/>
              <a:gd name="connsiteX385" fmla="*/ 43536 w 483111"/>
              <a:gd name="connsiteY385" fmla="*/ 436723 h 516708"/>
              <a:gd name="connsiteX386" fmla="*/ 42039 w 483111"/>
              <a:gd name="connsiteY386" fmla="*/ 437471 h 516708"/>
              <a:gd name="connsiteX387" fmla="*/ 39795 w 483111"/>
              <a:gd name="connsiteY387" fmla="*/ 439715 h 516708"/>
              <a:gd name="connsiteX388" fmla="*/ 38299 w 483111"/>
              <a:gd name="connsiteY388" fmla="*/ 441960 h 516708"/>
              <a:gd name="connsiteX389" fmla="*/ 36802 w 483111"/>
              <a:gd name="connsiteY389" fmla="*/ 443456 h 516708"/>
              <a:gd name="connsiteX390" fmla="*/ 37550 w 483111"/>
              <a:gd name="connsiteY390" fmla="*/ 444952 h 516708"/>
              <a:gd name="connsiteX391" fmla="*/ 39047 w 483111"/>
              <a:gd name="connsiteY391" fmla="*/ 445700 h 516708"/>
              <a:gd name="connsiteX392" fmla="*/ 71217 w 483111"/>
              <a:gd name="connsiteY392" fmla="*/ 451685 h 516708"/>
              <a:gd name="connsiteX393" fmla="*/ 32314 w 483111"/>
              <a:gd name="connsiteY393" fmla="*/ 488344 h 516708"/>
              <a:gd name="connsiteX394" fmla="*/ 43536 w 483111"/>
              <a:gd name="connsiteY394" fmla="*/ 498070 h 516708"/>
              <a:gd name="connsiteX395" fmla="*/ 56254 w 483111"/>
              <a:gd name="connsiteY395" fmla="*/ 506300 h 516708"/>
              <a:gd name="connsiteX396" fmla="*/ 69721 w 483111"/>
              <a:gd name="connsiteY396" fmla="*/ 512285 h 516708"/>
              <a:gd name="connsiteX397" fmla="*/ 83935 w 483111"/>
              <a:gd name="connsiteY397" fmla="*/ 516774 h 516708"/>
              <a:gd name="connsiteX398" fmla="*/ 84683 w 483111"/>
              <a:gd name="connsiteY398" fmla="*/ 516774 h 516708"/>
              <a:gd name="connsiteX399" fmla="*/ 86180 w 483111"/>
              <a:gd name="connsiteY399" fmla="*/ 516774 h 516708"/>
              <a:gd name="connsiteX400" fmla="*/ 86928 w 483111"/>
              <a:gd name="connsiteY400" fmla="*/ 516026 h 516708"/>
              <a:gd name="connsiteX401" fmla="*/ 88424 w 483111"/>
              <a:gd name="connsiteY401" fmla="*/ 514529 h 516708"/>
              <a:gd name="connsiteX402" fmla="*/ 90668 w 483111"/>
              <a:gd name="connsiteY402" fmla="*/ 512285 h 516708"/>
              <a:gd name="connsiteX403" fmla="*/ 90668 w 483111"/>
              <a:gd name="connsiteY403" fmla="*/ 510789 h 516708"/>
              <a:gd name="connsiteX404" fmla="*/ 90668 w 483111"/>
              <a:gd name="connsiteY404" fmla="*/ 510040 h 516708"/>
              <a:gd name="connsiteX405" fmla="*/ 89172 w 483111"/>
              <a:gd name="connsiteY405" fmla="*/ 509292 h 516708"/>
              <a:gd name="connsiteX406" fmla="*/ 62987 w 483111"/>
              <a:gd name="connsiteY406" fmla="*/ 497322 h 516708"/>
              <a:gd name="connsiteX407" fmla="*/ 39795 w 483111"/>
              <a:gd name="connsiteY407" fmla="*/ 480115 h 516708"/>
              <a:gd name="connsiteX408" fmla="*/ 21840 w 483111"/>
              <a:gd name="connsiteY408" fmla="*/ 458419 h 516708"/>
              <a:gd name="connsiteX409" fmla="*/ 7625 w 483111"/>
              <a:gd name="connsiteY409" fmla="*/ 432982 h 516708"/>
              <a:gd name="connsiteX410" fmla="*/ 6877 w 483111"/>
              <a:gd name="connsiteY410" fmla="*/ 432234 h 516708"/>
              <a:gd name="connsiteX411" fmla="*/ 6129 w 483111"/>
              <a:gd name="connsiteY411" fmla="*/ 431486 h 516708"/>
              <a:gd name="connsiteX412" fmla="*/ 4632 w 483111"/>
              <a:gd name="connsiteY412" fmla="*/ 432234 h 516708"/>
              <a:gd name="connsiteX413" fmla="*/ 3136 w 483111"/>
              <a:gd name="connsiteY413" fmla="*/ 434478 h 516708"/>
              <a:gd name="connsiteX414" fmla="*/ 1640 w 483111"/>
              <a:gd name="connsiteY414" fmla="*/ 435975 h 516708"/>
              <a:gd name="connsiteX415" fmla="*/ 892 w 483111"/>
              <a:gd name="connsiteY415" fmla="*/ 437471 h 516708"/>
              <a:gd name="connsiteX416" fmla="*/ 143 w 483111"/>
              <a:gd name="connsiteY416" fmla="*/ 438219 h 516708"/>
              <a:gd name="connsiteX417" fmla="*/ 143 w 483111"/>
              <a:gd name="connsiteY417" fmla="*/ 438967 h 516708"/>
              <a:gd name="connsiteX418" fmla="*/ 13610 w 483111"/>
              <a:gd name="connsiteY418" fmla="*/ 465900 h 516708"/>
              <a:gd name="connsiteX419" fmla="*/ 32314 w 483111"/>
              <a:gd name="connsiteY419" fmla="*/ 488344 h 51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483111" h="516708">
                <a:moveTo>
                  <a:pt x="422095" y="61156"/>
                </a:moveTo>
                <a:cubicBezTo>
                  <a:pt x="426583" y="65645"/>
                  <a:pt x="431820" y="69386"/>
                  <a:pt x="436309" y="72378"/>
                </a:cubicBezTo>
                <a:cubicBezTo>
                  <a:pt x="440798" y="75371"/>
                  <a:pt x="445287" y="76867"/>
                  <a:pt x="449776" y="77615"/>
                </a:cubicBezTo>
                <a:cubicBezTo>
                  <a:pt x="455013" y="79112"/>
                  <a:pt x="458753" y="78363"/>
                  <a:pt x="463242" y="76867"/>
                </a:cubicBezTo>
                <a:cubicBezTo>
                  <a:pt x="467731" y="76119"/>
                  <a:pt x="471472" y="73126"/>
                  <a:pt x="475213" y="68638"/>
                </a:cubicBezTo>
                <a:cubicBezTo>
                  <a:pt x="478953" y="64897"/>
                  <a:pt x="481198" y="61156"/>
                  <a:pt x="482694" y="56667"/>
                </a:cubicBezTo>
                <a:cubicBezTo>
                  <a:pt x="483442" y="52927"/>
                  <a:pt x="483442" y="48438"/>
                  <a:pt x="482694" y="44697"/>
                </a:cubicBezTo>
                <a:cubicBezTo>
                  <a:pt x="481198" y="40208"/>
                  <a:pt x="478953" y="35719"/>
                  <a:pt x="475961" y="31231"/>
                </a:cubicBezTo>
                <a:cubicBezTo>
                  <a:pt x="472220" y="27490"/>
                  <a:pt x="468479" y="22253"/>
                  <a:pt x="463242" y="17764"/>
                </a:cubicBezTo>
                <a:cubicBezTo>
                  <a:pt x="458005" y="13275"/>
                  <a:pt x="453516" y="9535"/>
                  <a:pt x="449028" y="6542"/>
                </a:cubicBezTo>
                <a:cubicBezTo>
                  <a:pt x="443791" y="3549"/>
                  <a:pt x="439302" y="1305"/>
                  <a:pt x="434813" y="557"/>
                </a:cubicBezTo>
                <a:cubicBezTo>
                  <a:pt x="430324" y="-191"/>
                  <a:pt x="425835" y="-191"/>
                  <a:pt x="422095" y="1305"/>
                </a:cubicBezTo>
                <a:cubicBezTo>
                  <a:pt x="417606" y="2801"/>
                  <a:pt x="413117" y="5794"/>
                  <a:pt x="409376" y="9535"/>
                </a:cubicBezTo>
                <a:cubicBezTo>
                  <a:pt x="405635" y="13275"/>
                  <a:pt x="403391" y="17764"/>
                  <a:pt x="402643" y="21505"/>
                </a:cubicBezTo>
                <a:cubicBezTo>
                  <a:pt x="401147" y="25994"/>
                  <a:pt x="401147" y="29734"/>
                  <a:pt x="402643" y="34223"/>
                </a:cubicBezTo>
                <a:cubicBezTo>
                  <a:pt x="403391" y="37964"/>
                  <a:pt x="405635" y="42453"/>
                  <a:pt x="409376" y="46942"/>
                </a:cubicBezTo>
                <a:cubicBezTo>
                  <a:pt x="412369" y="51430"/>
                  <a:pt x="416858" y="55919"/>
                  <a:pt x="422095" y="61156"/>
                </a:cubicBezTo>
                <a:close/>
                <a:moveTo>
                  <a:pt x="430324" y="52927"/>
                </a:moveTo>
                <a:cubicBezTo>
                  <a:pt x="427332" y="49934"/>
                  <a:pt x="425087" y="46942"/>
                  <a:pt x="422843" y="44697"/>
                </a:cubicBezTo>
                <a:cubicBezTo>
                  <a:pt x="419850" y="42453"/>
                  <a:pt x="418354" y="39460"/>
                  <a:pt x="416858" y="37216"/>
                </a:cubicBezTo>
                <a:cubicBezTo>
                  <a:pt x="415361" y="34971"/>
                  <a:pt x="413865" y="33475"/>
                  <a:pt x="413117" y="31231"/>
                </a:cubicBezTo>
                <a:cubicBezTo>
                  <a:pt x="413117" y="28986"/>
                  <a:pt x="412369" y="27490"/>
                  <a:pt x="412369" y="25245"/>
                </a:cubicBezTo>
                <a:cubicBezTo>
                  <a:pt x="412369" y="23749"/>
                  <a:pt x="413117" y="22253"/>
                  <a:pt x="413865" y="20008"/>
                </a:cubicBezTo>
                <a:cubicBezTo>
                  <a:pt x="414613" y="18512"/>
                  <a:pt x="415361" y="17016"/>
                  <a:pt x="416858" y="15520"/>
                </a:cubicBezTo>
                <a:cubicBezTo>
                  <a:pt x="419102" y="12527"/>
                  <a:pt x="422095" y="11031"/>
                  <a:pt x="425087" y="11031"/>
                </a:cubicBezTo>
                <a:cubicBezTo>
                  <a:pt x="428080" y="10283"/>
                  <a:pt x="431072" y="10283"/>
                  <a:pt x="434065" y="11779"/>
                </a:cubicBezTo>
                <a:cubicBezTo>
                  <a:pt x="437057" y="12527"/>
                  <a:pt x="440798" y="14771"/>
                  <a:pt x="443791" y="17016"/>
                </a:cubicBezTo>
                <a:cubicBezTo>
                  <a:pt x="447531" y="19260"/>
                  <a:pt x="451272" y="22253"/>
                  <a:pt x="454265" y="25994"/>
                </a:cubicBezTo>
                <a:cubicBezTo>
                  <a:pt x="458753" y="29734"/>
                  <a:pt x="462494" y="34223"/>
                  <a:pt x="465487" y="37964"/>
                </a:cubicBezTo>
                <a:cubicBezTo>
                  <a:pt x="468479" y="40956"/>
                  <a:pt x="470724" y="44697"/>
                  <a:pt x="471472" y="47690"/>
                </a:cubicBezTo>
                <a:cubicBezTo>
                  <a:pt x="472968" y="50682"/>
                  <a:pt x="472968" y="52927"/>
                  <a:pt x="472220" y="55919"/>
                </a:cubicBezTo>
                <a:cubicBezTo>
                  <a:pt x="471472" y="58164"/>
                  <a:pt x="469976" y="60408"/>
                  <a:pt x="468479" y="62652"/>
                </a:cubicBezTo>
                <a:cubicBezTo>
                  <a:pt x="466235" y="64897"/>
                  <a:pt x="464739" y="66393"/>
                  <a:pt x="462494" y="67141"/>
                </a:cubicBezTo>
                <a:cubicBezTo>
                  <a:pt x="460998" y="67889"/>
                  <a:pt x="458753" y="67889"/>
                  <a:pt x="457257" y="67889"/>
                </a:cubicBezTo>
                <a:cubicBezTo>
                  <a:pt x="455013" y="67889"/>
                  <a:pt x="452768" y="67889"/>
                  <a:pt x="450524" y="67141"/>
                </a:cubicBezTo>
                <a:cubicBezTo>
                  <a:pt x="449028" y="66393"/>
                  <a:pt x="446783" y="64897"/>
                  <a:pt x="444539" y="63401"/>
                </a:cubicBezTo>
                <a:cubicBezTo>
                  <a:pt x="442294" y="62652"/>
                  <a:pt x="440050" y="61156"/>
                  <a:pt x="437806" y="58912"/>
                </a:cubicBezTo>
                <a:cubicBezTo>
                  <a:pt x="435561" y="57415"/>
                  <a:pt x="433317" y="55171"/>
                  <a:pt x="430324" y="52927"/>
                </a:cubicBezTo>
                <a:close/>
                <a:moveTo>
                  <a:pt x="428828" y="106793"/>
                </a:moveTo>
                <a:cubicBezTo>
                  <a:pt x="431072" y="109037"/>
                  <a:pt x="432569" y="109785"/>
                  <a:pt x="434065" y="109785"/>
                </a:cubicBezTo>
                <a:cubicBezTo>
                  <a:pt x="435561" y="109785"/>
                  <a:pt x="437057" y="108289"/>
                  <a:pt x="439302" y="106793"/>
                </a:cubicBezTo>
                <a:cubicBezTo>
                  <a:pt x="440798" y="104548"/>
                  <a:pt x="442294" y="103052"/>
                  <a:pt x="442294" y="101556"/>
                </a:cubicBezTo>
                <a:cubicBezTo>
                  <a:pt x="441546" y="100059"/>
                  <a:pt x="440798" y="98563"/>
                  <a:pt x="438554" y="96319"/>
                </a:cubicBezTo>
                <a:cubicBezTo>
                  <a:pt x="436309" y="94074"/>
                  <a:pt x="434065" y="93326"/>
                  <a:pt x="432569" y="93326"/>
                </a:cubicBezTo>
                <a:cubicBezTo>
                  <a:pt x="431072" y="93326"/>
                  <a:pt x="429576" y="94074"/>
                  <a:pt x="428080" y="96319"/>
                </a:cubicBezTo>
                <a:cubicBezTo>
                  <a:pt x="425835" y="97815"/>
                  <a:pt x="425087" y="100059"/>
                  <a:pt x="425087" y="101556"/>
                </a:cubicBezTo>
                <a:cubicBezTo>
                  <a:pt x="425087" y="103052"/>
                  <a:pt x="426583" y="104548"/>
                  <a:pt x="428828" y="106793"/>
                </a:cubicBezTo>
                <a:close/>
                <a:moveTo>
                  <a:pt x="351021" y="132230"/>
                </a:moveTo>
                <a:cubicBezTo>
                  <a:pt x="353266" y="135222"/>
                  <a:pt x="356258" y="137467"/>
                  <a:pt x="359251" y="139711"/>
                </a:cubicBezTo>
                <a:cubicBezTo>
                  <a:pt x="362243" y="141955"/>
                  <a:pt x="365984" y="144200"/>
                  <a:pt x="368977" y="145696"/>
                </a:cubicBezTo>
                <a:cubicBezTo>
                  <a:pt x="371969" y="147192"/>
                  <a:pt x="375710" y="148689"/>
                  <a:pt x="379451" y="149437"/>
                </a:cubicBezTo>
                <a:cubicBezTo>
                  <a:pt x="382443" y="150185"/>
                  <a:pt x="386184" y="150185"/>
                  <a:pt x="389925" y="149437"/>
                </a:cubicBezTo>
                <a:cubicBezTo>
                  <a:pt x="392917" y="149437"/>
                  <a:pt x="396658" y="147940"/>
                  <a:pt x="400398" y="146444"/>
                </a:cubicBezTo>
                <a:cubicBezTo>
                  <a:pt x="404139" y="144200"/>
                  <a:pt x="407132" y="141955"/>
                  <a:pt x="410872" y="138215"/>
                </a:cubicBezTo>
                <a:cubicBezTo>
                  <a:pt x="411621" y="136718"/>
                  <a:pt x="413117" y="135222"/>
                  <a:pt x="413865" y="133726"/>
                </a:cubicBezTo>
                <a:cubicBezTo>
                  <a:pt x="415361" y="132230"/>
                  <a:pt x="416109" y="130733"/>
                  <a:pt x="416858" y="129985"/>
                </a:cubicBezTo>
                <a:cubicBezTo>
                  <a:pt x="417606" y="128489"/>
                  <a:pt x="418354" y="126993"/>
                  <a:pt x="418354" y="126244"/>
                </a:cubicBezTo>
                <a:cubicBezTo>
                  <a:pt x="419102" y="125496"/>
                  <a:pt x="419102" y="124748"/>
                  <a:pt x="419102" y="124000"/>
                </a:cubicBezTo>
                <a:cubicBezTo>
                  <a:pt x="419102" y="123252"/>
                  <a:pt x="419102" y="122504"/>
                  <a:pt x="418354" y="122504"/>
                </a:cubicBezTo>
                <a:cubicBezTo>
                  <a:pt x="418354" y="121756"/>
                  <a:pt x="417606" y="121007"/>
                  <a:pt x="416858" y="120259"/>
                </a:cubicBezTo>
                <a:cubicBezTo>
                  <a:pt x="416109" y="119511"/>
                  <a:pt x="415361" y="118763"/>
                  <a:pt x="414613" y="118763"/>
                </a:cubicBezTo>
                <a:cubicBezTo>
                  <a:pt x="414613" y="118015"/>
                  <a:pt x="413865" y="118015"/>
                  <a:pt x="413865" y="118015"/>
                </a:cubicBezTo>
                <a:cubicBezTo>
                  <a:pt x="413117" y="118015"/>
                  <a:pt x="413117" y="118015"/>
                  <a:pt x="413117" y="118015"/>
                </a:cubicBezTo>
                <a:cubicBezTo>
                  <a:pt x="412369" y="118015"/>
                  <a:pt x="412369" y="118015"/>
                  <a:pt x="412369" y="118015"/>
                </a:cubicBezTo>
                <a:cubicBezTo>
                  <a:pt x="411621" y="118763"/>
                  <a:pt x="411621" y="119511"/>
                  <a:pt x="410872" y="120259"/>
                </a:cubicBezTo>
                <a:cubicBezTo>
                  <a:pt x="410872" y="121007"/>
                  <a:pt x="410124" y="122504"/>
                  <a:pt x="409376" y="123252"/>
                </a:cubicBezTo>
                <a:cubicBezTo>
                  <a:pt x="409376" y="124748"/>
                  <a:pt x="407880" y="126244"/>
                  <a:pt x="407132" y="127741"/>
                </a:cubicBezTo>
                <a:cubicBezTo>
                  <a:pt x="406384" y="129237"/>
                  <a:pt x="404887" y="130733"/>
                  <a:pt x="403391" y="132230"/>
                </a:cubicBezTo>
                <a:cubicBezTo>
                  <a:pt x="400398" y="135222"/>
                  <a:pt x="397406" y="137467"/>
                  <a:pt x="393665" y="138963"/>
                </a:cubicBezTo>
                <a:cubicBezTo>
                  <a:pt x="390673" y="139711"/>
                  <a:pt x="387680" y="140459"/>
                  <a:pt x="383939" y="139711"/>
                </a:cubicBezTo>
                <a:cubicBezTo>
                  <a:pt x="380947" y="138963"/>
                  <a:pt x="377206" y="138215"/>
                  <a:pt x="374214" y="135970"/>
                </a:cubicBezTo>
                <a:cubicBezTo>
                  <a:pt x="370473" y="134474"/>
                  <a:pt x="367480" y="132230"/>
                  <a:pt x="364488" y="129237"/>
                </a:cubicBezTo>
                <a:cubicBezTo>
                  <a:pt x="366732" y="128489"/>
                  <a:pt x="369725" y="127741"/>
                  <a:pt x="372717" y="126244"/>
                </a:cubicBezTo>
                <a:cubicBezTo>
                  <a:pt x="375710" y="124000"/>
                  <a:pt x="378702" y="121756"/>
                  <a:pt x="381695" y="118763"/>
                </a:cubicBezTo>
                <a:cubicBezTo>
                  <a:pt x="384688" y="115022"/>
                  <a:pt x="386932" y="112030"/>
                  <a:pt x="388428" y="108289"/>
                </a:cubicBezTo>
                <a:cubicBezTo>
                  <a:pt x="389925" y="105296"/>
                  <a:pt x="389925" y="102304"/>
                  <a:pt x="389925" y="99311"/>
                </a:cubicBezTo>
                <a:cubicBezTo>
                  <a:pt x="389925" y="96319"/>
                  <a:pt x="388428" y="93326"/>
                  <a:pt x="386932" y="90334"/>
                </a:cubicBezTo>
                <a:cubicBezTo>
                  <a:pt x="385436" y="88089"/>
                  <a:pt x="383191" y="85097"/>
                  <a:pt x="380199" y="82852"/>
                </a:cubicBezTo>
                <a:cubicBezTo>
                  <a:pt x="377206" y="79860"/>
                  <a:pt x="374214" y="78363"/>
                  <a:pt x="371221" y="76119"/>
                </a:cubicBezTo>
                <a:cubicBezTo>
                  <a:pt x="368228" y="74623"/>
                  <a:pt x="364488" y="73875"/>
                  <a:pt x="360747" y="73875"/>
                </a:cubicBezTo>
                <a:cubicBezTo>
                  <a:pt x="357755" y="73875"/>
                  <a:pt x="354014" y="74623"/>
                  <a:pt x="350273" y="76119"/>
                </a:cubicBezTo>
                <a:cubicBezTo>
                  <a:pt x="346532" y="77615"/>
                  <a:pt x="343540" y="80608"/>
                  <a:pt x="339799" y="84349"/>
                </a:cubicBezTo>
                <a:cubicBezTo>
                  <a:pt x="337555" y="86593"/>
                  <a:pt x="335310" y="89586"/>
                  <a:pt x="334562" y="91830"/>
                </a:cubicBezTo>
                <a:cubicBezTo>
                  <a:pt x="333066" y="94823"/>
                  <a:pt x="332318" y="97815"/>
                  <a:pt x="332318" y="100059"/>
                </a:cubicBezTo>
                <a:cubicBezTo>
                  <a:pt x="332318" y="103052"/>
                  <a:pt x="332318" y="105296"/>
                  <a:pt x="333066" y="108289"/>
                </a:cubicBezTo>
                <a:cubicBezTo>
                  <a:pt x="333814" y="110533"/>
                  <a:pt x="335310" y="113526"/>
                  <a:pt x="336807" y="116519"/>
                </a:cubicBezTo>
                <a:cubicBezTo>
                  <a:pt x="338303" y="118763"/>
                  <a:pt x="340547" y="121756"/>
                  <a:pt x="342792" y="124748"/>
                </a:cubicBezTo>
                <a:cubicBezTo>
                  <a:pt x="345036" y="126993"/>
                  <a:pt x="348029" y="129985"/>
                  <a:pt x="351021" y="132230"/>
                </a:cubicBezTo>
                <a:close/>
                <a:moveTo>
                  <a:pt x="357755" y="123252"/>
                </a:moveTo>
                <a:cubicBezTo>
                  <a:pt x="353266" y="119511"/>
                  <a:pt x="350273" y="115770"/>
                  <a:pt x="348029" y="112778"/>
                </a:cubicBezTo>
                <a:cubicBezTo>
                  <a:pt x="345784" y="109037"/>
                  <a:pt x="344288" y="106045"/>
                  <a:pt x="343540" y="103800"/>
                </a:cubicBezTo>
                <a:cubicBezTo>
                  <a:pt x="342792" y="100808"/>
                  <a:pt x="342792" y="98563"/>
                  <a:pt x="343540" y="96319"/>
                </a:cubicBezTo>
                <a:cubicBezTo>
                  <a:pt x="344288" y="94074"/>
                  <a:pt x="345036" y="91830"/>
                  <a:pt x="347281" y="89586"/>
                </a:cubicBezTo>
                <a:cubicBezTo>
                  <a:pt x="349525" y="87341"/>
                  <a:pt x="351021" y="85845"/>
                  <a:pt x="353266" y="85097"/>
                </a:cubicBezTo>
                <a:cubicBezTo>
                  <a:pt x="355510" y="84349"/>
                  <a:pt x="357755" y="84349"/>
                  <a:pt x="359999" y="84349"/>
                </a:cubicBezTo>
                <a:cubicBezTo>
                  <a:pt x="362243" y="85097"/>
                  <a:pt x="364488" y="85845"/>
                  <a:pt x="365984" y="86593"/>
                </a:cubicBezTo>
                <a:cubicBezTo>
                  <a:pt x="368228" y="87341"/>
                  <a:pt x="370473" y="88837"/>
                  <a:pt x="371969" y="90334"/>
                </a:cubicBezTo>
                <a:cubicBezTo>
                  <a:pt x="373465" y="92578"/>
                  <a:pt x="374962" y="94074"/>
                  <a:pt x="376458" y="96319"/>
                </a:cubicBezTo>
                <a:cubicBezTo>
                  <a:pt x="377954" y="97815"/>
                  <a:pt x="378702" y="100059"/>
                  <a:pt x="378702" y="101556"/>
                </a:cubicBezTo>
                <a:cubicBezTo>
                  <a:pt x="378702" y="103800"/>
                  <a:pt x="378702" y="106045"/>
                  <a:pt x="377954" y="107541"/>
                </a:cubicBezTo>
                <a:cubicBezTo>
                  <a:pt x="377206" y="109785"/>
                  <a:pt x="375710" y="112030"/>
                  <a:pt x="373465" y="114274"/>
                </a:cubicBezTo>
                <a:cubicBezTo>
                  <a:pt x="371221" y="116519"/>
                  <a:pt x="368977" y="118763"/>
                  <a:pt x="365984" y="120259"/>
                </a:cubicBezTo>
                <a:cubicBezTo>
                  <a:pt x="362991" y="121756"/>
                  <a:pt x="360747" y="122504"/>
                  <a:pt x="357755" y="123252"/>
                </a:cubicBezTo>
                <a:close/>
                <a:moveTo>
                  <a:pt x="320347" y="200310"/>
                </a:moveTo>
                <a:cubicBezTo>
                  <a:pt x="323340" y="202555"/>
                  <a:pt x="326333" y="204799"/>
                  <a:pt x="329325" y="205547"/>
                </a:cubicBezTo>
                <a:cubicBezTo>
                  <a:pt x="332318" y="207044"/>
                  <a:pt x="335310" y="207044"/>
                  <a:pt x="338303" y="206295"/>
                </a:cubicBezTo>
                <a:cubicBezTo>
                  <a:pt x="341295" y="206295"/>
                  <a:pt x="345036" y="204799"/>
                  <a:pt x="348029" y="202555"/>
                </a:cubicBezTo>
                <a:cubicBezTo>
                  <a:pt x="351021" y="201058"/>
                  <a:pt x="354762" y="198066"/>
                  <a:pt x="357755" y="194325"/>
                </a:cubicBezTo>
                <a:cubicBezTo>
                  <a:pt x="360747" y="191333"/>
                  <a:pt x="362991" y="188340"/>
                  <a:pt x="365236" y="185348"/>
                </a:cubicBezTo>
                <a:cubicBezTo>
                  <a:pt x="366732" y="181607"/>
                  <a:pt x="367480" y="178614"/>
                  <a:pt x="368228" y="175622"/>
                </a:cubicBezTo>
                <a:cubicBezTo>
                  <a:pt x="368228" y="172629"/>
                  <a:pt x="368228" y="169637"/>
                  <a:pt x="366732" y="167392"/>
                </a:cubicBezTo>
                <a:cubicBezTo>
                  <a:pt x="365984" y="164400"/>
                  <a:pt x="363740" y="161407"/>
                  <a:pt x="361495" y="159163"/>
                </a:cubicBezTo>
                <a:cubicBezTo>
                  <a:pt x="359999" y="157666"/>
                  <a:pt x="357755" y="156170"/>
                  <a:pt x="355510" y="155422"/>
                </a:cubicBezTo>
                <a:cubicBezTo>
                  <a:pt x="353266" y="154674"/>
                  <a:pt x="350273" y="153926"/>
                  <a:pt x="348029" y="153926"/>
                </a:cubicBezTo>
                <a:cubicBezTo>
                  <a:pt x="345784" y="153926"/>
                  <a:pt x="342792" y="153926"/>
                  <a:pt x="339799" y="154674"/>
                </a:cubicBezTo>
                <a:cubicBezTo>
                  <a:pt x="336807" y="155422"/>
                  <a:pt x="333814" y="156170"/>
                  <a:pt x="330821" y="157666"/>
                </a:cubicBezTo>
                <a:cubicBezTo>
                  <a:pt x="331570" y="154674"/>
                  <a:pt x="332318" y="151681"/>
                  <a:pt x="332318" y="149437"/>
                </a:cubicBezTo>
                <a:cubicBezTo>
                  <a:pt x="333066" y="146444"/>
                  <a:pt x="333066" y="144200"/>
                  <a:pt x="332318" y="141955"/>
                </a:cubicBezTo>
                <a:cubicBezTo>
                  <a:pt x="332318" y="139711"/>
                  <a:pt x="331570" y="137467"/>
                  <a:pt x="330073" y="135970"/>
                </a:cubicBezTo>
                <a:cubicBezTo>
                  <a:pt x="329325" y="133726"/>
                  <a:pt x="327829" y="132230"/>
                  <a:pt x="326333" y="130733"/>
                </a:cubicBezTo>
                <a:cubicBezTo>
                  <a:pt x="324088" y="128489"/>
                  <a:pt x="321844" y="126993"/>
                  <a:pt x="318851" y="126244"/>
                </a:cubicBezTo>
                <a:cubicBezTo>
                  <a:pt x="316607" y="124748"/>
                  <a:pt x="313614" y="124748"/>
                  <a:pt x="310622" y="124748"/>
                </a:cubicBezTo>
                <a:cubicBezTo>
                  <a:pt x="307629" y="124748"/>
                  <a:pt x="304637" y="126244"/>
                  <a:pt x="301644" y="127741"/>
                </a:cubicBezTo>
                <a:cubicBezTo>
                  <a:pt x="298651" y="129237"/>
                  <a:pt x="294911" y="132230"/>
                  <a:pt x="291918" y="135222"/>
                </a:cubicBezTo>
                <a:cubicBezTo>
                  <a:pt x="288926" y="138215"/>
                  <a:pt x="286681" y="141207"/>
                  <a:pt x="285933" y="144200"/>
                </a:cubicBezTo>
                <a:cubicBezTo>
                  <a:pt x="284437" y="147192"/>
                  <a:pt x="283689" y="150185"/>
                  <a:pt x="283689" y="153177"/>
                </a:cubicBezTo>
                <a:cubicBezTo>
                  <a:pt x="282940" y="156170"/>
                  <a:pt x="283689" y="158414"/>
                  <a:pt x="285185" y="160659"/>
                </a:cubicBezTo>
                <a:cubicBezTo>
                  <a:pt x="285933" y="162903"/>
                  <a:pt x="287429" y="165148"/>
                  <a:pt x="289674" y="167392"/>
                </a:cubicBezTo>
                <a:cubicBezTo>
                  <a:pt x="291170" y="168888"/>
                  <a:pt x="293414" y="170385"/>
                  <a:pt x="294911" y="171133"/>
                </a:cubicBezTo>
                <a:cubicBezTo>
                  <a:pt x="297155" y="171881"/>
                  <a:pt x="299400" y="172629"/>
                  <a:pt x="301644" y="172629"/>
                </a:cubicBezTo>
                <a:cubicBezTo>
                  <a:pt x="303888" y="172629"/>
                  <a:pt x="306133" y="172629"/>
                  <a:pt x="309125" y="172629"/>
                </a:cubicBezTo>
                <a:cubicBezTo>
                  <a:pt x="311370" y="171881"/>
                  <a:pt x="314362" y="171133"/>
                  <a:pt x="317355" y="170385"/>
                </a:cubicBezTo>
                <a:cubicBezTo>
                  <a:pt x="315859" y="173377"/>
                  <a:pt x="315111" y="177118"/>
                  <a:pt x="315111" y="179362"/>
                </a:cubicBezTo>
                <a:cubicBezTo>
                  <a:pt x="314362" y="182355"/>
                  <a:pt x="314362" y="185348"/>
                  <a:pt x="314362" y="187592"/>
                </a:cubicBezTo>
                <a:cubicBezTo>
                  <a:pt x="315111" y="190584"/>
                  <a:pt x="315111" y="192829"/>
                  <a:pt x="316607" y="194325"/>
                </a:cubicBezTo>
                <a:cubicBezTo>
                  <a:pt x="317355" y="196570"/>
                  <a:pt x="318851" y="198814"/>
                  <a:pt x="320347" y="200310"/>
                </a:cubicBezTo>
                <a:close/>
                <a:moveTo>
                  <a:pt x="297903" y="159911"/>
                </a:moveTo>
                <a:cubicBezTo>
                  <a:pt x="296407" y="158414"/>
                  <a:pt x="295659" y="156918"/>
                  <a:pt x="294911" y="155422"/>
                </a:cubicBezTo>
                <a:cubicBezTo>
                  <a:pt x="294163" y="153926"/>
                  <a:pt x="294163" y="152429"/>
                  <a:pt x="294163" y="150933"/>
                </a:cubicBezTo>
                <a:cubicBezTo>
                  <a:pt x="294163" y="149437"/>
                  <a:pt x="294911" y="147940"/>
                  <a:pt x="295659" y="145696"/>
                </a:cubicBezTo>
                <a:cubicBezTo>
                  <a:pt x="296407" y="144200"/>
                  <a:pt x="297903" y="142704"/>
                  <a:pt x="299400" y="140459"/>
                </a:cubicBezTo>
                <a:cubicBezTo>
                  <a:pt x="302392" y="137467"/>
                  <a:pt x="306133" y="135222"/>
                  <a:pt x="309125" y="135222"/>
                </a:cubicBezTo>
                <a:cubicBezTo>
                  <a:pt x="312118" y="134474"/>
                  <a:pt x="315111" y="135970"/>
                  <a:pt x="318103" y="138215"/>
                </a:cubicBezTo>
                <a:cubicBezTo>
                  <a:pt x="319599" y="139711"/>
                  <a:pt x="320347" y="141207"/>
                  <a:pt x="321096" y="141955"/>
                </a:cubicBezTo>
                <a:cubicBezTo>
                  <a:pt x="321844" y="143452"/>
                  <a:pt x="321844" y="145696"/>
                  <a:pt x="321844" y="147192"/>
                </a:cubicBezTo>
                <a:cubicBezTo>
                  <a:pt x="322592" y="149437"/>
                  <a:pt x="321844" y="150933"/>
                  <a:pt x="321844" y="153177"/>
                </a:cubicBezTo>
                <a:cubicBezTo>
                  <a:pt x="321096" y="155422"/>
                  <a:pt x="321096" y="158414"/>
                  <a:pt x="319599" y="161407"/>
                </a:cubicBezTo>
                <a:cubicBezTo>
                  <a:pt x="315111" y="162903"/>
                  <a:pt x="310622" y="163651"/>
                  <a:pt x="307629" y="163651"/>
                </a:cubicBezTo>
                <a:cubicBezTo>
                  <a:pt x="303888" y="162903"/>
                  <a:pt x="300896" y="162155"/>
                  <a:pt x="297903" y="159911"/>
                </a:cubicBezTo>
                <a:close/>
                <a:moveTo>
                  <a:pt x="329325" y="192829"/>
                </a:moveTo>
                <a:cubicBezTo>
                  <a:pt x="327829" y="191333"/>
                  <a:pt x="327081" y="189836"/>
                  <a:pt x="326333" y="188340"/>
                </a:cubicBezTo>
                <a:cubicBezTo>
                  <a:pt x="325584" y="186096"/>
                  <a:pt x="324836" y="184599"/>
                  <a:pt x="324836" y="182355"/>
                </a:cubicBezTo>
                <a:cubicBezTo>
                  <a:pt x="324836" y="180111"/>
                  <a:pt x="325584" y="177866"/>
                  <a:pt x="325584" y="175622"/>
                </a:cubicBezTo>
                <a:cubicBezTo>
                  <a:pt x="326333" y="172629"/>
                  <a:pt x="327081" y="169637"/>
                  <a:pt x="327829" y="166644"/>
                </a:cubicBezTo>
                <a:cubicBezTo>
                  <a:pt x="330821" y="165896"/>
                  <a:pt x="333814" y="164400"/>
                  <a:pt x="336058" y="164400"/>
                </a:cubicBezTo>
                <a:cubicBezTo>
                  <a:pt x="338303" y="163651"/>
                  <a:pt x="340547" y="163651"/>
                  <a:pt x="342792" y="163651"/>
                </a:cubicBezTo>
                <a:cubicBezTo>
                  <a:pt x="345036" y="163651"/>
                  <a:pt x="346532" y="163651"/>
                  <a:pt x="348029" y="164400"/>
                </a:cubicBezTo>
                <a:cubicBezTo>
                  <a:pt x="350273" y="165148"/>
                  <a:pt x="351769" y="165896"/>
                  <a:pt x="353266" y="167392"/>
                </a:cubicBezTo>
                <a:cubicBezTo>
                  <a:pt x="356258" y="170385"/>
                  <a:pt x="357755" y="173377"/>
                  <a:pt x="357006" y="177118"/>
                </a:cubicBezTo>
                <a:cubicBezTo>
                  <a:pt x="357006" y="180859"/>
                  <a:pt x="354762" y="184599"/>
                  <a:pt x="351021" y="189088"/>
                </a:cubicBezTo>
                <a:cubicBezTo>
                  <a:pt x="346532" y="193577"/>
                  <a:pt x="342792" y="195821"/>
                  <a:pt x="339051" y="195821"/>
                </a:cubicBezTo>
                <a:cubicBezTo>
                  <a:pt x="335310" y="196570"/>
                  <a:pt x="332318" y="195821"/>
                  <a:pt x="329325" y="192829"/>
                </a:cubicBezTo>
                <a:close/>
                <a:moveTo>
                  <a:pt x="223837" y="201807"/>
                </a:moveTo>
                <a:cubicBezTo>
                  <a:pt x="232815" y="205547"/>
                  <a:pt x="241793" y="209288"/>
                  <a:pt x="250022" y="213777"/>
                </a:cubicBezTo>
                <a:cubicBezTo>
                  <a:pt x="258252" y="219014"/>
                  <a:pt x="265733" y="224251"/>
                  <a:pt x="273215" y="230984"/>
                </a:cubicBezTo>
                <a:cubicBezTo>
                  <a:pt x="279948" y="237717"/>
                  <a:pt x="285933" y="245199"/>
                  <a:pt x="291170" y="252680"/>
                </a:cubicBezTo>
                <a:cubicBezTo>
                  <a:pt x="297155" y="260910"/>
                  <a:pt x="301644" y="269139"/>
                  <a:pt x="305385" y="278117"/>
                </a:cubicBezTo>
                <a:cubicBezTo>
                  <a:pt x="305385" y="278865"/>
                  <a:pt x="305385" y="278865"/>
                  <a:pt x="306133" y="279613"/>
                </a:cubicBezTo>
                <a:lnTo>
                  <a:pt x="306881" y="279613"/>
                </a:lnTo>
                <a:cubicBezTo>
                  <a:pt x="307629" y="279613"/>
                  <a:pt x="307629" y="279613"/>
                  <a:pt x="308377" y="278865"/>
                </a:cubicBezTo>
                <a:cubicBezTo>
                  <a:pt x="309125" y="278865"/>
                  <a:pt x="309125" y="278117"/>
                  <a:pt x="309874" y="277369"/>
                </a:cubicBezTo>
                <a:cubicBezTo>
                  <a:pt x="310622" y="276621"/>
                  <a:pt x="311370" y="275872"/>
                  <a:pt x="311370" y="275872"/>
                </a:cubicBezTo>
                <a:cubicBezTo>
                  <a:pt x="312118" y="275124"/>
                  <a:pt x="312118" y="275124"/>
                  <a:pt x="312118" y="274376"/>
                </a:cubicBezTo>
                <a:cubicBezTo>
                  <a:pt x="312866" y="274376"/>
                  <a:pt x="312866" y="273628"/>
                  <a:pt x="312866" y="273628"/>
                </a:cubicBezTo>
                <a:cubicBezTo>
                  <a:pt x="312866" y="272880"/>
                  <a:pt x="312866" y="272880"/>
                  <a:pt x="312866" y="272880"/>
                </a:cubicBezTo>
                <a:cubicBezTo>
                  <a:pt x="311370" y="267643"/>
                  <a:pt x="309125" y="263154"/>
                  <a:pt x="306881" y="258665"/>
                </a:cubicBezTo>
                <a:cubicBezTo>
                  <a:pt x="304637" y="254176"/>
                  <a:pt x="302392" y="249688"/>
                  <a:pt x="300148" y="245947"/>
                </a:cubicBezTo>
                <a:cubicBezTo>
                  <a:pt x="297155" y="241458"/>
                  <a:pt x="294163" y="237717"/>
                  <a:pt x="291170" y="233977"/>
                </a:cubicBezTo>
                <a:cubicBezTo>
                  <a:pt x="288177" y="229488"/>
                  <a:pt x="284437" y="226495"/>
                  <a:pt x="280696" y="222755"/>
                </a:cubicBezTo>
                <a:cubicBezTo>
                  <a:pt x="276955" y="219014"/>
                  <a:pt x="273215" y="216021"/>
                  <a:pt x="269474" y="213777"/>
                </a:cubicBezTo>
                <a:cubicBezTo>
                  <a:pt x="265733" y="210784"/>
                  <a:pt x="261244" y="207792"/>
                  <a:pt x="256756" y="205547"/>
                </a:cubicBezTo>
                <a:cubicBezTo>
                  <a:pt x="252267" y="203303"/>
                  <a:pt x="247778" y="201058"/>
                  <a:pt x="243289" y="199562"/>
                </a:cubicBezTo>
                <a:cubicBezTo>
                  <a:pt x="238800" y="197318"/>
                  <a:pt x="233563" y="195821"/>
                  <a:pt x="229074" y="194325"/>
                </a:cubicBezTo>
                <a:lnTo>
                  <a:pt x="227578" y="194325"/>
                </a:lnTo>
                <a:cubicBezTo>
                  <a:pt x="227578" y="195073"/>
                  <a:pt x="226830" y="195073"/>
                  <a:pt x="226082" y="195821"/>
                </a:cubicBezTo>
                <a:cubicBezTo>
                  <a:pt x="226082" y="195821"/>
                  <a:pt x="225334" y="196570"/>
                  <a:pt x="224586" y="197318"/>
                </a:cubicBezTo>
                <a:cubicBezTo>
                  <a:pt x="223837" y="198066"/>
                  <a:pt x="223089" y="198814"/>
                  <a:pt x="223089" y="198814"/>
                </a:cubicBezTo>
                <a:cubicBezTo>
                  <a:pt x="223089" y="199562"/>
                  <a:pt x="222341" y="200310"/>
                  <a:pt x="222341" y="200310"/>
                </a:cubicBezTo>
                <a:cubicBezTo>
                  <a:pt x="222341" y="201058"/>
                  <a:pt x="222341" y="201058"/>
                  <a:pt x="222341" y="201807"/>
                </a:cubicBezTo>
                <a:cubicBezTo>
                  <a:pt x="223089" y="201807"/>
                  <a:pt x="223089" y="201807"/>
                  <a:pt x="223837" y="201807"/>
                </a:cubicBezTo>
                <a:close/>
                <a:moveTo>
                  <a:pt x="239548" y="312531"/>
                </a:moveTo>
                <a:cubicBezTo>
                  <a:pt x="240296" y="313280"/>
                  <a:pt x="241045" y="314028"/>
                  <a:pt x="241045" y="314028"/>
                </a:cubicBezTo>
                <a:cubicBezTo>
                  <a:pt x="241793" y="314028"/>
                  <a:pt x="242541" y="314776"/>
                  <a:pt x="242541" y="314776"/>
                </a:cubicBezTo>
                <a:cubicBezTo>
                  <a:pt x="243289" y="314776"/>
                  <a:pt x="243289" y="314776"/>
                  <a:pt x="244037" y="314776"/>
                </a:cubicBezTo>
                <a:cubicBezTo>
                  <a:pt x="244037" y="314776"/>
                  <a:pt x="244037" y="314028"/>
                  <a:pt x="244785" y="314028"/>
                </a:cubicBezTo>
                <a:lnTo>
                  <a:pt x="275459" y="281109"/>
                </a:lnTo>
                <a:lnTo>
                  <a:pt x="275459" y="279613"/>
                </a:lnTo>
                <a:cubicBezTo>
                  <a:pt x="275459" y="278865"/>
                  <a:pt x="275459" y="278117"/>
                  <a:pt x="274711" y="278117"/>
                </a:cubicBezTo>
                <a:cubicBezTo>
                  <a:pt x="274711" y="277369"/>
                  <a:pt x="273963" y="276621"/>
                  <a:pt x="273215" y="276621"/>
                </a:cubicBezTo>
                <a:cubicBezTo>
                  <a:pt x="273215" y="275872"/>
                  <a:pt x="272467" y="275124"/>
                  <a:pt x="271718" y="275124"/>
                </a:cubicBezTo>
                <a:cubicBezTo>
                  <a:pt x="271718" y="275124"/>
                  <a:pt x="270970" y="274376"/>
                  <a:pt x="270222" y="274376"/>
                </a:cubicBezTo>
                <a:lnTo>
                  <a:pt x="269474" y="274376"/>
                </a:lnTo>
                <a:cubicBezTo>
                  <a:pt x="268726" y="274376"/>
                  <a:pt x="268726" y="274376"/>
                  <a:pt x="268726" y="275124"/>
                </a:cubicBezTo>
                <a:lnTo>
                  <a:pt x="256007" y="287843"/>
                </a:lnTo>
                <a:lnTo>
                  <a:pt x="208126" y="243702"/>
                </a:lnTo>
                <a:lnTo>
                  <a:pt x="226830" y="237717"/>
                </a:lnTo>
                <a:cubicBezTo>
                  <a:pt x="227578" y="237717"/>
                  <a:pt x="228326" y="237717"/>
                  <a:pt x="229074" y="236969"/>
                </a:cubicBezTo>
                <a:lnTo>
                  <a:pt x="229823" y="236221"/>
                </a:lnTo>
                <a:cubicBezTo>
                  <a:pt x="229823" y="235473"/>
                  <a:pt x="229074" y="234725"/>
                  <a:pt x="229074" y="234725"/>
                </a:cubicBezTo>
                <a:cubicBezTo>
                  <a:pt x="228326" y="233977"/>
                  <a:pt x="228326" y="233228"/>
                  <a:pt x="227578" y="232480"/>
                </a:cubicBezTo>
                <a:cubicBezTo>
                  <a:pt x="226830" y="232480"/>
                  <a:pt x="226082" y="231732"/>
                  <a:pt x="226082" y="231732"/>
                </a:cubicBezTo>
                <a:cubicBezTo>
                  <a:pt x="225334" y="230984"/>
                  <a:pt x="225334" y="230984"/>
                  <a:pt x="224586" y="230984"/>
                </a:cubicBezTo>
                <a:cubicBezTo>
                  <a:pt x="224586" y="230236"/>
                  <a:pt x="223837" y="230236"/>
                  <a:pt x="223837" y="230236"/>
                </a:cubicBezTo>
                <a:cubicBezTo>
                  <a:pt x="223089" y="230236"/>
                  <a:pt x="223089" y="230236"/>
                  <a:pt x="222341" y="230984"/>
                </a:cubicBezTo>
                <a:lnTo>
                  <a:pt x="199149" y="236221"/>
                </a:lnTo>
                <a:lnTo>
                  <a:pt x="199149" y="236969"/>
                </a:lnTo>
                <a:cubicBezTo>
                  <a:pt x="198401" y="236969"/>
                  <a:pt x="198401" y="236969"/>
                  <a:pt x="197652" y="236969"/>
                </a:cubicBezTo>
                <a:cubicBezTo>
                  <a:pt x="197652" y="237717"/>
                  <a:pt x="196904" y="237717"/>
                  <a:pt x="196904" y="238465"/>
                </a:cubicBezTo>
                <a:cubicBezTo>
                  <a:pt x="196156" y="238465"/>
                  <a:pt x="196156" y="239214"/>
                  <a:pt x="195408" y="239962"/>
                </a:cubicBezTo>
                <a:cubicBezTo>
                  <a:pt x="194660" y="240710"/>
                  <a:pt x="193912" y="240710"/>
                  <a:pt x="193912" y="241458"/>
                </a:cubicBezTo>
                <a:cubicBezTo>
                  <a:pt x="193164" y="242206"/>
                  <a:pt x="193164" y="242954"/>
                  <a:pt x="193164" y="242954"/>
                </a:cubicBezTo>
                <a:cubicBezTo>
                  <a:pt x="192416" y="243702"/>
                  <a:pt x="192416" y="243702"/>
                  <a:pt x="192416" y="244451"/>
                </a:cubicBezTo>
                <a:cubicBezTo>
                  <a:pt x="193164" y="244451"/>
                  <a:pt x="193164" y="244451"/>
                  <a:pt x="193164" y="244451"/>
                </a:cubicBezTo>
                <a:lnTo>
                  <a:pt x="248526" y="296072"/>
                </a:lnTo>
                <a:lnTo>
                  <a:pt x="238052" y="308043"/>
                </a:lnTo>
                <a:cubicBezTo>
                  <a:pt x="237304" y="308043"/>
                  <a:pt x="237304" y="308043"/>
                  <a:pt x="237304" y="308791"/>
                </a:cubicBezTo>
                <a:lnTo>
                  <a:pt x="237304" y="309539"/>
                </a:lnTo>
                <a:cubicBezTo>
                  <a:pt x="237304" y="310287"/>
                  <a:pt x="238052" y="311035"/>
                  <a:pt x="238052" y="311035"/>
                </a:cubicBezTo>
                <a:cubicBezTo>
                  <a:pt x="238800" y="311783"/>
                  <a:pt x="238800" y="311783"/>
                  <a:pt x="239548" y="312531"/>
                </a:cubicBezTo>
                <a:close/>
                <a:moveTo>
                  <a:pt x="161742" y="334976"/>
                </a:moveTo>
                <a:cubicBezTo>
                  <a:pt x="164734" y="337220"/>
                  <a:pt x="166979" y="339464"/>
                  <a:pt x="170719" y="341709"/>
                </a:cubicBezTo>
                <a:cubicBezTo>
                  <a:pt x="173712" y="343953"/>
                  <a:pt x="176705" y="346198"/>
                  <a:pt x="179697" y="347694"/>
                </a:cubicBezTo>
                <a:cubicBezTo>
                  <a:pt x="183438" y="349190"/>
                  <a:pt x="186430" y="350687"/>
                  <a:pt x="190171" y="351435"/>
                </a:cubicBezTo>
                <a:cubicBezTo>
                  <a:pt x="193912" y="352183"/>
                  <a:pt x="196904" y="352183"/>
                  <a:pt x="200645" y="352183"/>
                </a:cubicBezTo>
                <a:cubicBezTo>
                  <a:pt x="204386" y="351435"/>
                  <a:pt x="207378" y="350687"/>
                  <a:pt x="211119" y="348442"/>
                </a:cubicBezTo>
                <a:cubicBezTo>
                  <a:pt x="214860" y="346946"/>
                  <a:pt x="217852" y="343953"/>
                  <a:pt x="221593" y="340213"/>
                </a:cubicBezTo>
                <a:cubicBezTo>
                  <a:pt x="223089" y="338716"/>
                  <a:pt x="223837" y="337220"/>
                  <a:pt x="225334" y="336472"/>
                </a:cubicBezTo>
                <a:cubicBezTo>
                  <a:pt x="226082" y="334976"/>
                  <a:pt x="226830" y="333479"/>
                  <a:pt x="227578" y="331983"/>
                </a:cubicBezTo>
                <a:cubicBezTo>
                  <a:pt x="228326" y="330487"/>
                  <a:pt x="229074" y="329739"/>
                  <a:pt x="229074" y="328242"/>
                </a:cubicBezTo>
                <a:cubicBezTo>
                  <a:pt x="229823" y="327494"/>
                  <a:pt x="229823" y="326746"/>
                  <a:pt x="229823" y="325998"/>
                </a:cubicBezTo>
                <a:cubicBezTo>
                  <a:pt x="229823" y="325250"/>
                  <a:pt x="229823" y="325250"/>
                  <a:pt x="229823" y="324502"/>
                </a:cubicBezTo>
                <a:cubicBezTo>
                  <a:pt x="229074" y="323753"/>
                  <a:pt x="228326" y="323005"/>
                  <a:pt x="227578" y="322257"/>
                </a:cubicBezTo>
                <a:cubicBezTo>
                  <a:pt x="226830" y="321509"/>
                  <a:pt x="226082" y="320761"/>
                  <a:pt x="226082" y="320761"/>
                </a:cubicBezTo>
                <a:cubicBezTo>
                  <a:pt x="225334" y="320013"/>
                  <a:pt x="225334" y="320013"/>
                  <a:pt x="224586" y="320013"/>
                </a:cubicBezTo>
                <a:lnTo>
                  <a:pt x="223837" y="320013"/>
                </a:lnTo>
                <a:cubicBezTo>
                  <a:pt x="223837" y="320013"/>
                  <a:pt x="223089" y="320013"/>
                  <a:pt x="223089" y="320761"/>
                </a:cubicBezTo>
                <a:cubicBezTo>
                  <a:pt x="223089" y="320761"/>
                  <a:pt x="222341" y="321509"/>
                  <a:pt x="222341" y="322257"/>
                </a:cubicBezTo>
                <a:cubicBezTo>
                  <a:pt x="221593" y="323005"/>
                  <a:pt x="220845" y="324502"/>
                  <a:pt x="220845" y="325250"/>
                </a:cubicBezTo>
                <a:cubicBezTo>
                  <a:pt x="220097" y="326746"/>
                  <a:pt x="219349" y="328242"/>
                  <a:pt x="217852" y="329739"/>
                </a:cubicBezTo>
                <a:cubicBezTo>
                  <a:pt x="217104" y="331235"/>
                  <a:pt x="215608" y="332731"/>
                  <a:pt x="214112" y="334976"/>
                </a:cubicBezTo>
                <a:cubicBezTo>
                  <a:pt x="211119" y="337968"/>
                  <a:pt x="208126" y="340213"/>
                  <a:pt x="205134" y="340961"/>
                </a:cubicBezTo>
                <a:cubicBezTo>
                  <a:pt x="201393" y="342457"/>
                  <a:pt x="198401" y="342457"/>
                  <a:pt x="194660" y="341709"/>
                </a:cubicBezTo>
                <a:cubicBezTo>
                  <a:pt x="191667" y="341709"/>
                  <a:pt x="187927" y="340213"/>
                  <a:pt x="184934" y="338716"/>
                </a:cubicBezTo>
                <a:cubicBezTo>
                  <a:pt x="181193" y="336472"/>
                  <a:pt x="178201" y="334227"/>
                  <a:pt x="175208" y="331983"/>
                </a:cubicBezTo>
                <a:cubicBezTo>
                  <a:pt x="178201" y="331235"/>
                  <a:pt x="180445" y="329739"/>
                  <a:pt x="183438" y="328242"/>
                </a:cubicBezTo>
                <a:cubicBezTo>
                  <a:pt x="186430" y="326746"/>
                  <a:pt x="189423" y="323753"/>
                  <a:pt x="192416" y="320761"/>
                </a:cubicBezTo>
                <a:cubicBezTo>
                  <a:pt x="196156" y="317768"/>
                  <a:pt x="198401" y="314028"/>
                  <a:pt x="199149" y="311035"/>
                </a:cubicBezTo>
                <a:cubicBezTo>
                  <a:pt x="200645" y="307294"/>
                  <a:pt x="201393" y="304302"/>
                  <a:pt x="200645" y="301309"/>
                </a:cubicBezTo>
                <a:cubicBezTo>
                  <a:pt x="200645" y="298317"/>
                  <a:pt x="199149" y="295324"/>
                  <a:pt x="197652" y="293080"/>
                </a:cubicBezTo>
                <a:cubicBezTo>
                  <a:pt x="196156" y="290087"/>
                  <a:pt x="193912" y="287095"/>
                  <a:pt x="191667" y="284850"/>
                </a:cubicBezTo>
                <a:cubicBezTo>
                  <a:pt x="188675" y="282606"/>
                  <a:pt x="185682" y="280361"/>
                  <a:pt x="181942" y="278865"/>
                </a:cubicBezTo>
                <a:cubicBezTo>
                  <a:pt x="178949" y="277369"/>
                  <a:pt x="175208" y="276621"/>
                  <a:pt x="172216" y="276621"/>
                </a:cubicBezTo>
                <a:cubicBezTo>
                  <a:pt x="168475" y="275872"/>
                  <a:pt x="164734" y="276621"/>
                  <a:pt x="160994" y="278865"/>
                </a:cubicBezTo>
                <a:cubicBezTo>
                  <a:pt x="158001" y="280361"/>
                  <a:pt x="154260" y="282606"/>
                  <a:pt x="150520" y="286346"/>
                </a:cubicBezTo>
                <a:cubicBezTo>
                  <a:pt x="148275" y="289339"/>
                  <a:pt x="146779" y="291583"/>
                  <a:pt x="145283" y="294576"/>
                </a:cubicBezTo>
                <a:cubicBezTo>
                  <a:pt x="143786" y="296820"/>
                  <a:pt x="143038" y="299813"/>
                  <a:pt x="143038" y="302057"/>
                </a:cubicBezTo>
                <a:cubicBezTo>
                  <a:pt x="143038" y="305050"/>
                  <a:pt x="143038" y="307294"/>
                  <a:pt x="143786" y="310287"/>
                </a:cubicBezTo>
                <a:cubicBezTo>
                  <a:pt x="145283" y="313280"/>
                  <a:pt x="146031" y="315524"/>
                  <a:pt x="147527" y="318516"/>
                </a:cubicBezTo>
                <a:cubicBezTo>
                  <a:pt x="149772" y="321509"/>
                  <a:pt x="151268" y="323753"/>
                  <a:pt x="153512" y="326746"/>
                </a:cubicBezTo>
                <a:cubicBezTo>
                  <a:pt x="156505" y="328990"/>
                  <a:pt x="158749" y="331983"/>
                  <a:pt x="161742" y="334976"/>
                </a:cubicBezTo>
                <a:close/>
                <a:moveTo>
                  <a:pt x="168475" y="325250"/>
                </a:moveTo>
                <a:cubicBezTo>
                  <a:pt x="164734" y="321509"/>
                  <a:pt x="160994" y="317768"/>
                  <a:pt x="158749" y="314776"/>
                </a:cubicBezTo>
                <a:cubicBezTo>
                  <a:pt x="156505" y="311783"/>
                  <a:pt x="155009" y="308791"/>
                  <a:pt x="154260" y="305798"/>
                </a:cubicBezTo>
                <a:cubicBezTo>
                  <a:pt x="153512" y="302806"/>
                  <a:pt x="153512" y="300561"/>
                  <a:pt x="154260" y="298317"/>
                </a:cubicBezTo>
                <a:cubicBezTo>
                  <a:pt x="155009" y="296072"/>
                  <a:pt x="156505" y="293828"/>
                  <a:pt x="158001" y="291583"/>
                </a:cubicBezTo>
                <a:cubicBezTo>
                  <a:pt x="160245" y="290087"/>
                  <a:pt x="162490" y="288591"/>
                  <a:pt x="163986" y="287843"/>
                </a:cubicBezTo>
                <a:cubicBezTo>
                  <a:pt x="166231" y="287095"/>
                  <a:pt x="168475" y="286346"/>
                  <a:pt x="170719" y="287095"/>
                </a:cubicBezTo>
                <a:cubicBezTo>
                  <a:pt x="172964" y="287095"/>
                  <a:pt x="175208" y="287843"/>
                  <a:pt x="177453" y="288591"/>
                </a:cubicBezTo>
                <a:cubicBezTo>
                  <a:pt x="178949" y="290087"/>
                  <a:pt x="181193" y="290835"/>
                  <a:pt x="182690" y="293080"/>
                </a:cubicBezTo>
                <a:cubicBezTo>
                  <a:pt x="184934" y="294576"/>
                  <a:pt x="186430" y="296072"/>
                  <a:pt x="187179" y="298317"/>
                </a:cubicBezTo>
                <a:cubicBezTo>
                  <a:pt x="188675" y="299813"/>
                  <a:pt x="189423" y="302057"/>
                  <a:pt x="189423" y="304302"/>
                </a:cubicBezTo>
                <a:cubicBezTo>
                  <a:pt x="190171" y="305798"/>
                  <a:pt x="189423" y="308043"/>
                  <a:pt x="188675" y="310287"/>
                </a:cubicBezTo>
                <a:cubicBezTo>
                  <a:pt x="187927" y="311783"/>
                  <a:pt x="186430" y="314028"/>
                  <a:pt x="184934" y="316272"/>
                </a:cubicBezTo>
                <a:cubicBezTo>
                  <a:pt x="182690" y="318516"/>
                  <a:pt x="179697" y="320761"/>
                  <a:pt x="176705" y="322257"/>
                </a:cubicBezTo>
                <a:cubicBezTo>
                  <a:pt x="174460" y="323753"/>
                  <a:pt x="171468" y="324502"/>
                  <a:pt x="168475" y="325250"/>
                </a:cubicBezTo>
                <a:close/>
                <a:moveTo>
                  <a:pt x="169223" y="384353"/>
                </a:moveTo>
                <a:cubicBezTo>
                  <a:pt x="171468" y="386597"/>
                  <a:pt x="172964" y="387345"/>
                  <a:pt x="174460" y="387345"/>
                </a:cubicBezTo>
                <a:cubicBezTo>
                  <a:pt x="175956" y="387345"/>
                  <a:pt x="178201" y="385849"/>
                  <a:pt x="179697" y="384353"/>
                </a:cubicBezTo>
                <a:cubicBezTo>
                  <a:pt x="181193" y="382108"/>
                  <a:pt x="182690" y="380612"/>
                  <a:pt x="182690" y="379116"/>
                </a:cubicBezTo>
                <a:cubicBezTo>
                  <a:pt x="181942" y="377620"/>
                  <a:pt x="181193" y="376123"/>
                  <a:pt x="178949" y="373879"/>
                </a:cubicBezTo>
                <a:cubicBezTo>
                  <a:pt x="176705" y="371634"/>
                  <a:pt x="174460" y="370886"/>
                  <a:pt x="172964" y="370886"/>
                </a:cubicBezTo>
                <a:cubicBezTo>
                  <a:pt x="171468" y="370886"/>
                  <a:pt x="169971" y="371634"/>
                  <a:pt x="168475" y="373879"/>
                </a:cubicBezTo>
                <a:cubicBezTo>
                  <a:pt x="166231" y="375375"/>
                  <a:pt x="165482" y="377620"/>
                  <a:pt x="165482" y="379116"/>
                </a:cubicBezTo>
                <a:cubicBezTo>
                  <a:pt x="165482" y="380612"/>
                  <a:pt x="166979" y="382108"/>
                  <a:pt x="169223" y="384353"/>
                </a:cubicBezTo>
                <a:close/>
                <a:moveTo>
                  <a:pt x="107876" y="427745"/>
                </a:moveTo>
                <a:cubicBezTo>
                  <a:pt x="110868" y="429989"/>
                  <a:pt x="113861" y="432234"/>
                  <a:pt x="116853" y="432982"/>
                </a:cubicBezTo>
                <a:cubicBezTo>
                  <a:pt x="119846" y="433730"/>
                  <a:pt x="122838" y="434478"/>
                  <a:pt x="125831" y="433730"/>
                </a:cubicBezTo>
                <a:cubicBezTo>
                  <a:pt x="128824" y="433730"/>
                  <a:pt x="132564" y="432234"/>
                  <a:pt x="135557" y="429989"/>
                </a:cubicBezTo>
                <a:cubicBezTo>
                  <a:pt x="138549" y="428493"/>
                  <a:pt x="142290" y="425501"/>
                  <a:pt x="145283" y="421760"/>
                </a:cubicBezTo>
                <a:cubicBezTo>
                  <a:pt x="148275" y="418767"/>
                  <a:pt x="150520" y="415775"/>
                  <a:pt x="152764" y="412034"/>
                </a:cubicBezTo>
                <a:cubicBezTo>
                  <a:pt x="154260" y="409041"/>
                  <a:pt x="155009" y="406049"/>
                  <a:pt x="155757" y="403056"/>
                </a:cubicBezTo>
                <a:cubicBezTo>
                  <a:pt x="155757" y="400064"/>
                  <a:pt x="155757" y="397071"/>
                  <a:pt x="154260" y="394079"/>
                </a:cubicBezTo>
                <a:cubicBezTo>
                  <a:pt x="153512" y="391834"/>
                  <a:pt x="151268" y="388842"/>
                  <a:pt x="149023" y="386597"/>
                </a:cubicBezTo>
                <a:cubicBezTo>
                  <a:pt x="146779" y="385101"/>
                  <a:pt x="145283" y="383605"/>
                  <a:pt x="143038" y="382857"/>
                </a:cubicBezTo>
                <a:cubicBezTo>
                  <a:pt x="140794" y="381360"/>
                  <a:pt x="137801" y="381360"/>
                  <a:pt x="135557" y="381360"/>
                </a:cubicBezTo>
                <a:cubicBezTo>
                  <a:pt x="133312" y="381360"/>
                  <a:pt x="130320" y="381360"/>
                  <a:pt x="127327" y="382108"/>
                </a:cubicBezTo>
                <a:cubicBezTo>
                  <a:pt x="124335" y="382857"/>
                  <a:pt x="121342" y="383605"/>
                  <a:pt x="118350" y="385101"/>
                </a:cubicBezTo>
                <a:cubicBezTo>
                  <a:pt x="119098" y="382108"/>
                  <a:pt x="119846" y="379116"/>
                  <a:pt x="119846" y="376871"/>
                </a:cubicBezTo>
                <a:cubicBezTo>
                  <a:pt x="120594" y="373879"/>
                  <a:pt x="119846" y="371634"/>
                  <a:pt x="119846" y="369390"/>
                </a:cubicBezTo>
                <a:cubicBezTo>
                  <a:pt x="119846" y="367146"/>
                  <a:pt x="119098" y="364901"/>
                  <a:pt x="117601" y="363405"/>
                </a:cubicBezTo>
                <a:cubicBezTo>
                  <a:pt x="116853" y="361160"/>
                  <a:pt x="115357" y="359664"/>
                  <a:pt x="113861" y="358168"/>
                </a:cubicBezTo>
                <a:cubicBezTo>
                  <a:pt x="111616" y="355924"/>
                  <a:pt x="109372" y="354427"/>
                  <a:pt x="106379" y="352931"/>
                </a:cubicBezTo>
                <a:cubicBezTo>
                  <a:pt x="104135" y="352183"/>
                  <a:pt x="101142" y="352183"/>
                  <a:pt x="98150" y="352183"/>
                </a:cubicBezTo>
                <a:cubicBezTo>
                  <a:pt x="95157" y="352183"/>
                  <a:pt x="92165" y="353679"/>
                  <a:pt x="89172" y="355175"/>
                </a:cubicBezTo>
                <a:cubicBezTo>
                  <a:pt x="86180" y="356672"/>
                  <a:pt x="82439" y="358916"/>
                  <a:pt x="79446" y="362657"/>
                </a:cubicBezTo>
                <a:cubicBezTo>
                  <a:pt x="76454" y="365649"/>
                  <a:pt x="74209" y="368642"/>
                  <a:pt x="72713" y="371634"/>
                </a:cubicBezTo>
                <a:cubicBezTo>
                  <a:pt x="71965" y="374627"/>
                  <a:pt x="71217" y="377620"/>
                  <a:pt x="70469" y="380612"/>
                </a:cubicBezTo>
                <a:cubicBezTo>
                  <a:pt x="70469" y="383605"/>
                  <a:pt x="71217" y="385849"/>
                  <a:pt x="71965" y="388094"/>
                </a:cubicBezTo>
                <a:cubicBezTo>
                  <a:pt x="73461" y="390338"/>
                  <a:pt x="74958" y="392582"/>
                  <a:pt x="77202" y="394827"/>
                </a:cubicBezTo>
                <a:cubicBezTo>
                  <a:pt x="78698" y="396323"/>
                  <a:pt x="80194" y="397071"/>
                  <a:pt x="82439" y="398568"/>
                </a:cubicBezTo>
                <a:cubicBezTo>
                  <a:pt x="84683" y="399316"/>
                  <a:pt x="86928" y="400064"/>
                  <a:pt x="89172" y="400064"/>
                </a:cubicBezTo>
                <a:cubicBezTo>
                  <a:pt x="91417" y="400064"/>
                  <a:pt x="93661" y="400064"/>
                  <a:pt x="96654" y="399316"/>
                </a:cubicBezTo>
                <a:cubicBezTo>
                  <a:pt x="98898" y="399316"/>
                  <a:pt x="101891" y="398568"/>
                  <a:pt x="104883" y="397819"/>
                </a:cubicBezTo>
                <a:cubicBezTo>
                  <a:pt x="103387" y="400812"/>
                  <a:pt x="102639" y="403804"/>
                  <a:pt x="102639" y="406797"/>
                </a:cubicBezTo>
                <a:cubicBezTo>
                  <a:pt x="101891" y="409790"/>
                  <a:pt x="101891" y="412782"/>
                  <a:pt x="101891" y="415027"/>
                </a:cubicBezTo>
                <a:cubicBezTo>
                  <a:pt x="101891" y="418019"/>
                  <a:pt x="102639" y="420264"/>
                  <a:pt x="104135" y="421760"/>
                </a:cubicBezTo>
                <a:cubicBezTo>
                  <a:pt x="104883" y="424004"/>
                  <a:pt x="106379" y="426249"/>
                  <a:pt x="107876" y="427745"/>
                </a:cubicBezTo>
                <a:close/>
                <a:moveTo>
                  <a:pt x="85431" y="387345"/>
                </a:moveTo>
                <a:cubicBezTo>
                  <a:pt x="83935" y="385849"/>
                  <a:pt x="83187" y="384353"/>
                  <a:pt x="82439" y="382857"/>
                </a:cubicBezTo>
                <a:cubicBezTo>
                  <a:pt x="81691" y="381360"/>
                  <a:pt x="81691" y="379864"/>
                  <a:pt x="81691" y="378368"/>
                </a:cubicBezTo>
                <a:cubicBezTo>
                  <a:pt x="81691" y="376871"/>
                  <a:pt x="82439" y="374627"/>
                  <a:pt x="83187" y="373131"/>
                </a:cubicBezTo>
                <a:cubicBezTo>
                  <a:pt x="83935" y="371634"/>
                  <a:pt x="85431" y="369390"/>
                  <a:pt x="86928" y="367894"/>
                </a:cubicBezTo>
                <a:cubicBezTo>
                  <a:pt x="89920" y="364901"/>
                  <a:pt x="92913" y="362657"/>
                  <a:pt x="96654" y="362657"/>
                </a:cubicBezTo>
                <a:cubicBezTo>
                  <a:pt x="99646" y="361909"/>
                  <a:pt x="102639" y="363405"/>
                  <a:pt x="105631" y="365649"/>
                </a:cubicBezTo>
                <a:cubicBezTo>
                  <a:pt x="107128" y="367146"/>
                  <a:pt x="107876" y="367894"/>
                  <a:pt x="108624" y="369390"/>
                </a:cubicBezTo>
                <a:cubicBezTo>
                  <a:pt x="109372" y="370886"/>
                  <a:pt x="109372" y="372383"/>
                  <a:pt x="109372" y="374627"/>
                </a:cubicBezTo>
                <a:cubicBezTo>
                  <a:pt x="109372" y="376123"/>
                  <a:pt x="109372" y="378368"/>
                  <a:pt x="109372" y="380612"/>
                </a:cubicBezTo>
                <a:cubicBezTo>
                  <a:pt x="108624" y="382857"/>
                  <a:pt x="107876" y="385849"/>
                  <a:pt x="107128" y="388094"/>
                </a:cubicBezTo>
                <a:cubicBezTo>
                  <a:pt x="102639" y="390338"/>
                  <a:pt x="98150" y="391086"/>
                  <a:pt x="94409" y="391086"/>
                </a:cubicBezTo>
                <a:cubicBezTo>
                  <a:pt x="91417" y="390338"/>
                  <a:pt x="87676" y="389590"/>
                  <a:pt x="85431" y="387345"/>
                </a:cubicBezTo>
                <a:close/>
                <a:moveTo>
                  <a:pt x="116853" y="420264"/>
                </a:moveTo>
                <a:cubicBezTo>
                  <a:pt x="115357" y="418767"/>
                  <a:pt x="113861" y="417271"/>
                  <a:pt x="113861" y="415775"/>
                </a:cubicBezTo>
                <a:cubicBezTo>
                  <a:pt x="113113" y="413530"/>
                  <a:pt x="112365" y="412034"/>
                  <a:pt x="112365" y="409790"/>
                </a:cubicBezTo>
                <a:cubicBezTo>
                  <a:pt x="112365" y="407545"/>
                  <a:pt x="112365" y="405301"/>
                  <a:pt x="113113" y="403056"/>
                </a:cubicBezTo>
                <a:cubicBezTo>
                  <a:pt x="113861" y="400064"/>
                  <a:pt x="114609" y="397071"/>
                  <a:pt x="115357" y="394079"/>
                </a:cubicBezTo>
                <a:cubicBezTo>
                  <a:pt x="118350" y="392582"/>
                  <a:pt x="121342" y="391834"/>
                  <a:pt x="123587" y="391834"/>
                </a:cubicBezTo>
                <a:cubicBezTo>
                  <a:pt x="125831" y="391086"/>
                  <a:pt x="128075" y="390338"/>
                  <a:pt x="130320" y="390338"/>
                </a:cubicBezTo>
                <a:cubicBezTo>
                  <a:pt x="132564" y="390338"/>
                  <a:pt x="134061" y="391086"/>
                  <a:pt x="135557" y="391834"/>
                </a:cubicBezTo>
                <a:cubicBezTo>
                  <a:pt x="137053" y="391834"/>
                  <a:pt x="139298" y="393331"/>
                  <a:pt x="140046" y="394079"/>
                </a:cubicBezTo>
                <a:cubicBezTo>
                  <a:pt x="143786" y="397071"/>
                  <a:pt x="145283" y="400812"/>
                  <a:pt x="144535" y="404553"/>
                </a:cubicBezTo>
                <a:cubicBezTo>
                  <a:pt x="144535" y="408293"/>
                  <a:pt x="142290" y="412034"/>
                  <a:pt x="138549" y="416523"/>
                </a:cubicBezTo>
                <a:cubicBezTo>
                  <a:pt x="134061" y="421012"/>
                  <a:pt x="130320" y="423256"/>
                  <a:pt x="126579" y="423256"/>
                </a:cubicBezTo>
                <a:cubicBezTo>
                  <a:pt x="122838" y="424004"/>
                  <a:pt x="119846" y="422508"/>
                  <a:pt x="116853" y="420264"/>
                </a:cubicBezTo>
                <a:close/>
                <a:moveTo>
                  <a:pt x="80194" y="485352"/>
                </a:moveTo>
                <a:cubicBezTo>
                  <a:pt x="80943" y="486100"/>
                  <a:pt x="80943" y="486100"/>
                  <a:pt x="80943" y="486848"/>
                </a:cubicBezTo>
                <a:cubicBezTo>
                  <a:pt x="81691" y="486848"/>
                  <a:pt x="81691" y="486848"/>
                  <a:pt x="82439" y="486848"/>
                </a:cubicBezTo>
                <a:cubicBezTo>
                  <a:pt x="83187" y="486848"/>
                  <a:pt x="83187" y="486848"/>
                  <a:pt x="83935" y="486100"/>
                </a:cubicBezTo>
                <a:cubicBezTo>
                  <a:pt x="84683" y="485352"/>
                  <a:pt x="85431" y="484604"/>
                  <a:pt x="86180" y="483856"/>
                </a:cubicBezTo>
                <a:cubicBezTo>
                  <a:pt x="87676" y="482359"/>
                  <a:pt x="88424" y="481611"/>
                  <a:pt x="88424" y="481611"/>
                </a:cubicBezTo>
                <a:cubicBezTo>
                  <a:pt x="89172" y="480863"/>
                  <a:pt x="89172" y="480115"/>
                  <a:pt x="89920" y="479367"/>
                </a:cubicBezTo>
                <a:lnTo>
                  <a:pt x="89920" y="478619"/>
                </a:lnTo>
                <a:cubicBezTo>
                  <a:pt x="89920" y="477870"/>
                  <a:pt x="89920" y="477870"/>
                  <a:pt x="89920" y="477122"/>
                </a:cubicBezTo>
                <a:lnTo>
                  <a:pt x="82439" y="450937"/>
                </a:lnTo>
                <a:lnTo>
                  <a:pt x="109372" y="456174"/>
                </a:lnTo>
                <a:cubicBezTo>
                  <a:pt x="109372" y="456922"/>
                  <a:pt x="110120" y="456922"/>
                  <a:pt x="110120" y="456922"/>
                </a:cubicBezTo>
                <a:cubicBezTo>
                  <a:pt x="110868" y="456922"/>
                  <a:pt x="110868" y="456174"/>
                  <a:pt x="111616" y="456174"/>
                </a:cubicBezTo>
                <a:cubicBezTo>
                  <a:pt x="111616" y="456174"/>
                  <a:pt x="112365" y="455426"/>
                  <a:pt x="113113" y="455426"/>
                </a:cubicBezTo>
                <a:cubicBezTo>
                  <a:pt x="113861" y="454678"/>
                  <a:pt x="114609" y="453930"/>
                  <a:pt x="115357" y="453182"/>
                </a:cubicBezTo>
                <a:cubicBezTo>
                  <a:pt x="116105" y="452434"/>
                  <a:pt x="116853" y="450937"/>
                  <a:pt x="116853" y="450937"/>
                </a:cubicBezTo>
                <a:cubicBezTo>
                  <a:pt x="117601" y="450189"/>
                  <a:pt x="117601" y="449441"/>
                  <a:pt x="117601" y="448693"/>
                </a:cubicBezTo>
                <a:cubicBezTo>
                  <a:pt x="118350" y="448693"/>
                  <a:pt x="117601" y="447945"/>
                  <a:pt x="117601" y="447945"/>
                </a:cubicBezTo>
                <a:cubicBezTo>
                  <a:pt x="116853" y="447197"/>
                  <a:pt x="116853" y="447197"/>
                  <a:pt x="116105" y="447197"/>
                </a:cubicBezTo>
                <a:lnTo>
                  <a:pt x="81691" y="441212"/>
                </a:lnTo>
                <a:lnTo>
                  <a:pt x="73461" y="409041"/>
                </a:lnTo>
                <a:cubicBezTo>
                  <a:pt x="73461" y="408293"/>
                  <a:pt x="72713" y="407545"/>
                  <a:pt x="72713" y="407545"/>
                </a:cubicBezTo>
                <a:cubicBezTo>
                  <a:pt x="72713" y="406797"/>
                  <a:pt x="71965" y="406797"/>
                  <a:pt x="71217" y="406797"/>
                </a:cubicBezTo>
                <a:cubicBezTo>
                  <a:pt x="71217" y="406797"/>
                  <a:pt x="70469" y="407545"/>
                  <a:pt x="69721" y="408293"/>
                </a:cubicBezTo>
                <a:cubicBezTo>
                  <a:pt x="68972" y="408293"/>
                  <a:pt x="68224" y="409790"/>
                  <a:pt x="67476" y="410538"/>
                </a:cubicBezTo>
                <a:cubicBezTo>
                  <a:pt x="66728" y="411286"/>
                  <a:pt x="65980" y="412034"/>
                  <a:pt x="65232" y="412782"/>
                </a:cubicBezTo>
                <a:cubicBezTo>
                  <a:pt x="64484" y="413530"/>
                  <a:pt x="64484" y="414278"/>
                  <a:pt x="64484" y="414278"/>
                </a:cubicBezTo>
                <a:cubicBezTo>
                  <a:pt x="63735" y="415027"/>
                  <a:pt x="63735" y="415027"/>
                  <a:pt x="63735" y="415775"/>
                </a:cubicBezTo>
                <a:cubicBezTo>
                  <a:pt x="63735" y="415775"/>
                  <a:pt x="63735" y="415775"/>
                  <a:pt x="64484" y="416523"/>
                </a:cubicBezTo>
                <a:lnTo>
                  <a:pt x="71217" y="441212"/>
                </a:lnTo>
                <a:lnTo>
                  <a:pt x="45032" y="436723"/>
                </a:lnTo>
                <a:cubicBezTo>
                  <a:pt x="45032" y="436723"/>
                  <a:pt x="45032" y="436723"/>
                  <a:pt x="44284" y="436723"/>
                </a:cubicBezTo>
                <a:lnTo>
                  <a:pt x="43536" y="436723"/>
                </a:lnTo>
                <a:cubicBezTo>
                  <a:pt x="42787" y="436723"/>
                  <a:pt x="42787" y="437471"/>
                  <a:pt x="42039" y="437471"/>
                </a:cubicBezTo>
                <a:cubicBezTo>
                  <a:pt x="41291" y="438219"/>
                  <a:pt x="40543" y="438967"/>
                  <a:pt x="39795" y="439715"/>
                </a:cubicBezTo>
                <a:cubicBezTo>
                  <a:pt x="39047" y="440463"/>
                  <a:pt x="38299" y="441212"/>
                  <a:pt x="38299" y="441960"/>
                </a:cubicBezTo>
                <a:cubicBezTo>
                  <a:pt x="37550" y="442708"/>
                  <a:pt x="37550" y="443456"/>
                  <a:pt x="36802" y="443456"/>
                </a:cubicBezTo>
                <a:cubicBezTo>
                  <a:pt x="36802" y="444204"/>
                  <a:pt x="36802" y="444204"/>
                  <a:pt x="37550" y="444952"/>
                </a:cubicBezTo>
                <a:cubicBezTo>
                  <a:pt x="37550" y="444952"/>
                  <a:pt x="38299" y="444952"/>
                  <a:pt x="39047" y="445700"/>
                </a:cubicBezTo>
                <a:lnTo>
                  <a:pt x="71217" y="451685"/>
                </a:lnTo>
                <a:close/>
                <a:moveTo>
                  <a:pt x="32314" y="488344"/>
                </a:moveTo>
                <a:cubicBezTo>
                  <a:pt x="36054" y="492085"/>
                  <a:pt x="39795" y="495078"/>
                  <a:pt x="43536" y="498070"/>
                </a:cubicBezTo>
                <a:cubicBezTo>
                  <a:pt x="48024" y="501063"/>
                  <a:pt x="51765" y="503307"/>
                  <a:pt x="56254" y="506300"/>
                </a:cubicBezTo>
                <a:cubicBezTo>
                  <a:pt x="60743" y="508544"/>
                  <a:pt x="65232" y="510789"/>
                  <a:pt x="69721" y="512285"/>
                </a:cubicBezTo>
                <a:cubicBezTo>
                  <a:pt x="74209" y="513781"/>
                  <a:pt x="79446" y="516026"/>
                  <a:pt x="83935" y="516774"/>
                </a:cubicBezTo>
                <a:cubicBezTo>
                  <a:pt x="84683" y="516774"/>
                  <a:pt x="84683" y="516774"/>
                  <a:pt x="84683" y="516774"/>
                </a:cubicBezTo>
                <a:cubicBezTo>
                  <a:pt x="85431" y="516774"/>
                  <a:pt x="85431" y="516774"/>
                  <a:pt x="86180" y="516774"/>
                </a:cubicBezTo>
                <a:lnTo>
                  <a:pt x="86928" y="516026"/>
                </a:lnTo>
                <a:cubicBezTo>
                  <a:pt x="87676" y="515277"/>
                  <a:pt x="88424" y="514529"/>
                  <a:pt x="88424" y="514529"/>
                </a:cubicBezTo>
                <a:cubicBezTo>
                  <a:pt x="89172" y="513781"/>
                  <a:pt x="89920" y="513033"/>
                  <a:pt x="90668" y="512285"/>
                </a:cubicBezTo>
                <a:cubicBezTo>
                  <a:pt x="90668" y="511537"/>
                  <a:pt x="90668" y="511537"/>
                  <a:pt x="90668" y="510789"/>
                </a:cubicBezTo>
                <a:cubicBezTo>
                  <a:pt x="90668" y="510040"/>
                  <a:pt x="90668" y="510040"/>
                  <a:pt x="90668" y="510040"/>
                </a:cubicBezTo>
                <a:cubicBezTo>
                  <a:pt x="89920" y="509292"/>
                  <a:pt x="89920" y="509292"/>
                  <a:pt x="89172" y="509292"/>
                </a:cubicBezTo>
                <a:cubicBezTo>
                  <a:pt x="80194" y="506300"/>
                  <a:pt x="71217" y="501811"/>
                  <a:pt x="62987" y="497322"/>
                </a:cubicBezTo>
                <a:cubicBezTo>
                  <a:pt x="54758" y="492085"/>
                  <a:pt x="47276" y="486848"/>
                  <a:pt x="39795" y="480115"/>
                </a:cubicBezTo>
                <a:cubicBezTo>
                  <a:pt x="33062" y="473382"/>
                  <a:pt x="27077" y="466648"/>
                  <a:pt x="21840" y="458419"/>
                </a:cubicBezTo>
                <a:cubicBezTo>
                  <a:pt x="15854" y="450189"/>
                  <a:pt x="11366" y="441960"/>
                  <a:pt x="7625" y="432982"/>
                </a:cubicBezTo>
                <a:cubicBezTo>
                  <a:pt x="7625" y="432234"/>
                  <a:pt x="7625" y="432234"/>
                  <a:pt x="6877" y="432234"/>
                </a:cubicBezTo>
                <a:cubicBezTo>
                  <a:pt x="6877" y="431486"/>
                  <a:pt x="6877" y="431486"/>
                  <a:pt x="6129" y="431486"/>
                </a:cubicBezTo>
                <a:cubicBezTo>
                  <a:pt x="6129" y="432234"/>
                  <a:pt x="5380" y="432234"/>
                  <a:pt x="4632" y="432234"/>
                </a:cubicBezTo>
                <a:cubicBezTo>
                  <a:pt x="4632" y="432982"/>
                  <a:pt x="3884" y="433730"/>
                  <a:pt x="3136" y="434478"/>
                </a:cubicBezTo>
                <a:cubicBezTo>
                  <a:pt x="2388" y="435226"/>
                  <a:pt x="1640" y="435226"/>
                  <a:pt x="1640" y="435975"/>
                </a:cubicBezTo>
                <a:cubicBezTo>
                  <a:pt x="892" y="436723"/>
                  <a:pt x="892" y="436723"/>
                  <a:pt x="892" y="437471"/>
                </a:cubicBezTo>
                <a:cubicBezTo>
                  <a:pt x="143" y="437471"/>
                  <a:pt x="143" y="438219"/>
                  <a:pt x="143" y="438219"/>
                </a:cubicBezTo>
                <a:cubicBezTo>
                  <a:pt x="143" y="438219"/>
                  <a:pt x="143" y="438219"/>
                  <a:pt x="143" y="438967"/>
                </a:cubicBezTo>
                <a:cubicBezTo>
                  <a:pt x="3884" y="447945"/>
                  <a:pt x="8373" y="456922"/>
                  <a:pt x="13610" y="465900"/>
                </a:cubicBezTo>
                <a:cubicBezTo>
                  <a:pt x="18847" y="474130"/>
                  <a:pt x="24832" y="481611"/>
                  <a:pt x="32314" y="488344"/>
                </a:cubicBezTo>
              </a:path>
            </a:pathLst>
          </a:custGeom>
          <a:solidFill>
            <a:srgbClr val="000000"/>
          </a:solidFill>
          <a:ln w="1246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D2AB34E-E631-4E0E-948E-FE479ED59E05}"/>
              </a:ext>
            </a:extLst>
          </p:cNvPr>
          <p:cNvSpPr/>
          <p:nvPr/>
        </p:nvSpPr>
        <p:spPr>
          <a:xfrm rot="5400000" flipV="1">
            <a:off x="4897439" y="2738325"/>
            <a:ext cx="1077408" cy="1153406"/>
          </a:xfrm>
          <a:custGeom>
            <a:avLst/>
            <a:gdLst>
              <a:gd name="connsiteX0" fmla="*/ 374985 w 436539"/>
              <a:gd name="connsiteY0" fmla="*/ 60430 h 467331"/>
              <a:gd name="connsiteX1" fmla="*/ 389200 w 436539"/>
              <a:gd name="connsiteY1" fmla="*/ 71652 h 467331"/>
              <a:gd name="connsiteX2" fmla="*/ 403414 w 436539"/>
              <a:gd name="connsiteY2" fmla="*/ 77637 h 467331"/>
              <a:gd name="connsiteX3" fmla="*/ 416133 w 436539"/>
              <a:gd name="connsiteY3" fmla="*/ 76889 h 467331"/>
              <a:gd name="connsiteX4" fmla="*/ 428851 w 436539"/>
              <a:gd name="connsiteY4" fmla="*/ 68659 h 467331"/>
              <a:gd name="connsiteX5" fmla="*/ 435584 w 436539"/>
              <a:gd name="connsiteY5" fmla="*/ 56689 h 467331"/>
              <a:gd name="connsiteX6" fmla="*/ 435584 w 436539"/>
              <a:gd name="connsiteY6" fmla="*/ 43971 h 467331"/>
              <a:gd name="connsiteX7" fmla="*/ 428851 w 436539"/>
              <a:gd name="connsiteY7" fmla="*/ 31252 h 467331"/>
              <a:gd name="connsiteX8" fmla="*/ 416133 w 436539"/>
              <a:gd name="connsiteY8" fmla="*/ 17786 h 467331"/>
              <a:gd name="connsiteX9" fmla="*/ 401918 w 436539"/>
              <a:gd name="connsiteY9" fmla="*/ 6564 h 467331"/>
              <a:gd name="connsiteX10" fmla="*/ 387703 w 436539"/>
              <a:gd name="connsiteY10" fmla="*/ 578 h 467331"/>
              <a:gd name="connsiteX11" fmla="*/ 374985 w 436539"/>
              <a:gd name="connsiteY11" fmla="*/ 1327 h 467331"/>
              <a:gd name="connsiteX12" fmla="*/ 363015 w 436539"/>
              <a:gd name="connsiteY12" fmla="*/ 9556 h 467331"/>
              <a:gd name="connsiteX13" fmla="*/ 355533 w 436539"/>
              <a:gd name="connsiteY13" fmla="*/ 21526 h 467331"/>
              <a:gd name="connsiteX14" fmla="*/ 355533 w 436539"/>
              <a:gd name="connsiteY14" fmla="*/ 33497 h 467331"/>
              <a:gd name="connsiteX15" fmla="*/ 362266 w 436539"/>
              <a:gd name="connsiteY15" fmla="*/ 46963 h 467331"/>
              <a:gd name="connsiteX16" fmla="*/ 374985 w 436539"/>
              <a:gd name="connsiteY16" fmla="*/ 60430 h 467331"/>
              <a:gd name="connsiteX17" fmla="*/ 383963 w 436539"/>
              <a:gd name="connsiteY17" fmla="*/ 52948 h 467331"/>
              <a:gd name="connsiteX18" fmla="*/ 375733 w 436539"/>
              <a:gd name="connsiteY18" fmla="*/ 44719 h 467331"/>
              <a:gd name="connsiteX19" fmla="*/ 369748 w 436539"/>
              <a:gd name="connsiteY19" fmla="*/ 37237 h 467331"/>
              <a:gd name="connsiteX20" fmla="*/ 366755 w 436539"/>
              <a:gd name="connsiteY20" fmla="*/ 31252 h 467331"/>
              <a:gd name="connsiteX21" fmla="*/ 365259 w 436539"/>
              <a:gd name="connsiteY21" fmla="*/ 25267 h 467331"/>
              <a:gd name="connsiteX22" fmla="*/ 366755 w 436539"/>
              <a:gd name="connsiteY22" fmla="*/ 20030 h 467331"/>
              <a:gd name="connsiteX23" fmla="*/ 369748 w 436539"/>
              <a:gd name="connsiteY23" fmla="*/ 15541 h 467331"/>
              <a:gd name="connsiteX24" fmla="*/ 377977 w 436539"/>
              <a:gd name="connsiteY24" fmla="*/ 10304 h 467331"/>
              <a:gd name="connsiteX25" fmla="*/ 386955 w 436539"/>
              <a:gd name="connsiteY25" fmla="*/ 11052 h 467331"/>
              <a:gd name="connsiteX26" fmla="*/ 397429 w 436539"/>
              <a:gd name="connsiteY26" fmla="*/ 17038 h 467331"/>
              <a:gd name="connsiteX27" fmla="*/ 407155 w 436539"/>
              <a:gd name="connsiteY27" fmla="*/ 25267 h 467331"/>
              <a:gd name="connsiteX28" fmla="*/ 419125 w 436539"/>
              <a:gd name="connsiteY28" fmla="*/ 37237 h 467331"/>
              <a:gd name="connsiteX29" fmla="*/ 424362 w 436539"/>
              <a:gd name="connsiteY29" fmla="*/ 46963 h 467331"/>
              <a:gd name="connsiteX30" fmla="*/ 425110 w 436539"/>
              <a:gd name="connsiteY30" fmla="*/ 55193 h 467331"/>
              <a:gd name="connsiteX31" fmla="*/ 421370 w 436539"/>
              <a:gd name="connsiteY31" fmla="*/ 62674 h 467331"/>
              <a:gd name="connsiteX32" fmla="*/ 416133 w 436539"/>
              <a:gd name="connsiteY32" fmla="*/ 66415 h 467331"/>
              <a:gd name="connsiteX33" fmla="*/ 410147 w 436539"/>
              <a:gd name="connsiteY33" fmla="*/ 67911 h 467331"/>
              <a:gd name="connsiteX34" fmla="*/ 404162 w 436539"/>
              <a:gd name="connsiteY34" fmla="*/ 66415 h 467331"/>
              <a:gd name="connsiteX35" fmla="*/ 397429 w 436539"/>
              <a:gd name="connsiteY35" fmla="*/ 63422 h 467331"/>
              <a:gd name="connsiteX36" fmla="*/ 390696 w 436539"/>
              <a:gd name="connsiteY36" fmla="*/ 58933 h 467331"/>
              <a:gd name="connsiteX37" fmla="*/ 383963 w 436539"/>
              <a:gd name="connsiteY37" fmla="*/ 52948 h 467331"/>
              <a:gd name="connsiteX38" fmla="*/ 381718 w 436539"/>
              <a:gd name="connsiteY38" fmla="*/ 106066 h 467331"/>
              <a:gd name="connsiteX39" fmla="*/ 387703 w 436539"/>
              <a:gd name="connsiteY39" fmla="*/ 109807 h 467331"/>
              <a:gd name="connsiteX40" fmla="*/ 392192 w 436539"/>
              <a:gd name="connsiteY40" fmla="*/ 106066 h 467331"/>
              <a:gd name="connsiteX41" fmla="*/ 395185 w 436539"/>
              <a:gd name="connsiteY41" fmla="*/ 101577 h 467331"/>
              <a:gd name="connsiteX42" fmla="*/ 391444 w 436539"/>
              <a:gd name="connsiteY42" fmla="*/ 96340 h 467331"/>
              <a:gd name="connsiteX43" fmla="*/ 386207 w 436539"/>
              <a:gd name="connsiteY43" fmla="*/ 92600 h 467331"/>
              <a:gd name="connsiteX44" fmla="*/ 380970 w 436539"/>
              <a:gd name="connsiteY44" fmla="*/ 95592 h 467331"/>
              <a:gd name="connsiteX45" fmla="*/ 377977 w 436539"/>
              <a:gd name="connsiteY45" fmla="*/ 100829 h 467331"/>
              <a:gd name="connsiteX46" fmla="*/ 381718 w 436539"/>
              <a:gd name="connsiteY46" fmla="*/ 106066 h 467331"/>
              <a:gd name="connsiteX47" fmla="*/ 334585 w 436539"/>
              <a:gd name="connsiteY47" fmla="*/ 159932 h 467331"/>
              <a:gd name="connsiteX48" fmla="*/ 336082 w 436539"/>
              <a:gd name="connsiteY48" fmla="*/ 161429 h 467331"/>
              <a:gd name="connsiteX49" fmla="*/ 337578 w 436539"/>
              <a:gd name="connsiteY49" fmla="*/ 162177 h 467331"/>
              <a:gd name="connsiteX50" fmla="*/ 339074 w 436539"/>
              <a:gd name="connsiteY50" fmla="*/ 162177 h 467331"/>
              <a:gd name="connsiteX51" fmla="*/ 339822 w 436539"/>
              <a:gd name="connsiteY51" fmla="*/ 161429 h 467331"/>
              <a:gd name="connsiteX52" fmla="*/ 371992 w 436539"/>
              <a:gd name="connsiteY52" fmla="*/ 127014 h 467331"/>
              <a:gd name="connsiteX53" fmla="*/ 373489 w 436539"/>
              <a:gd name="connsiteY53" fmla="*/ 125518 h 467331"/>
              <a:gd name="connsiteX54" fmla="*/ 373489 w 436539"/>
              <a:gd name="connsiteY54" fmla="*/ 124022 h 467331"/>
              <a:gd name="connsiteX55" fmla="*/ 372740 w 436539"/>
              <a:gd name="connsiteY55" fmla="*/ 122525 h 467331"/>
              <a:gd name="connsiteX56" fmla="*/ 371244 w 436539"/>
              <a:gd name="connsiteY56" fmla="*/ 121029 h 467331"/>
              <a:gd name="connsiteX57" fmla="*/ 369748 w 436539"/>
              <a:gd name="connsiteY57" fmla="*/ 119533 h 467331"/>
              <a:gd name="connsiteX58" fmla="*/ 368252 w 436539"/>
              <a:gd name="connsiteY58" fmla="*/ 118037 h 467331"/>
              <a:gd name="connsiteX59" fmla="*/ 366007 w 436539"/>
              <a:gd name="connsiteY59" fmla="*/ 118037 h 467331"/>
              <a:gd name="connsiteX60" fmla="*/ 363763 w 436539"/>
              <a:gd name="connsiteY60" fmla="*/ 118037 h 467331"/>
              <a:gd name="connsiteX61" fmla="*/ 339074 w 436539"/>
              <a:gd name="connsiteY61" fmla="*/ 118037 h 467331"/>
              <a:gd name="connsiteX62" fmla="*/ 324859 w 436539"/>
              <a:gd name="connsiteY62" fmla="*/ 118037 h 467331"/>
              <a:gd name="connsiteX63" fmla="*/ 314385 w 436539"/>
              <a:gd name="connsiteY63" fmla="*/ 115792 h 467331"/>
              <a:gd name="connsiteX64" fmla="*/ 307652 w 436539"/>
              <a:gd name="connsiteY64" fmla="*/ 112800 h 467331"/>
              <a:gd name="connsiteX65" fmla="*/ 302415 w 436539"/>
              <a:gd name="connsiteY65" fmla="*/ 109059 h 467331"/>
              <a:gd name="connsiteX66" fmla="*/ 299423 w 436539"/>
              <a:gd name="connsiteY66" fmla="*/ 104570 h 467331"/>
              <a:gd name="connsiteX67" fmla="*/ 297926 w 436539"/>
              <a:gd name="connsiteY67" fmla="*/ 99333 h 467331"/>
              <a:gd name="connsiteX68" fmla="*/ 298675 w 436539"/>
              <a:gd name="connsiteY68" fmla="*/ 94096 h 467331"/>
              <a:gd name="connsiteX69" fmla="*/ 302415 w 436539"/>
              <a:gd name="connsiteY69" fmla="*/ 88859 h 467331"/>
              <a:gd name="connsiteX70" fmla="*/ 308400 w 436539"/>
              <a:gd name="connsiteY70" fmla="*/ 83622 h 467331"/>
              <a:gd name="connsiteX71" fmla="*/ 314385 w 436539"/>
              <a:gd name="connsiteY71" fmla="*/ 81378 h 467331"/>
              <a:gd name="connsiteX72" fmla="*/ 318874 w 436539"/>
              <a:gd name="connsiteY72" fmla="*/ 79881 h 467331"/>
              <a:gd name="connsiteX73" fmla="*/ 321119 w 436539"/>
              <a:gd name="connsiteY73" fmla="*/ 79133 h 467331"/>
              <a:gd name="connsiteX74" fmla="*/ 321867 w 436539"/>
              <a:gd name="connsiteY74" fmla="*/ 78385 h 467331"/>
              <a:gd name="connsiteX75" fmla="*/ 321867 w 436539"/>
              <a:gd name="connsiteY75" fmla="*/ 76889 h 467331"/>
              <a:gd name="connsiteX76" fmla="*/ 320371 w 436539"/>
              <a:gd name="connsiteY76" fmla="*/ 75393 h 467331"/>
              <a:gd name="connsiteX77" fmla="*/ 318874 w 436539"/>
              <a:gd name="connsiteY77" fmla="*/ 73896 h 467331"/>
              <a:gd name="connsiteX78" fmla="*/ 317378 w 436539"/>
              <a:gd name="connsiteY78" fmla="*/ 73148 h 467331"/>
              <a:gd name="connsiteX79" fmla="*/ 316630 w 436539"/>
              <a:gd name="connsiteY79" fmla="*/ 72400 h 467331"/>
              <a:gd name="connsiteX80" fmla="*/ 315882 w 436539"/>
              <a:gd name="connsiteY80" fmla="*/ 71652 h 467331"/>
              <a:gd name="connsiteX81" fmla="*/ 313637 w 436539"/>
              <a:gd name="connsiteY81" fmla="*/ 71652 h 467331"/>
              <a:gd name="connsiteX82" fmla="*/ 310645 w 436539"/>
              <a:gd name="connsiteY82" fmla="*/ 72400 h 467331"/>
              <a:gd name="connsiteX83" fmla="*/ 305408 w 436539"/>
              <a:gd name="connsiteY83" fmla="*/ 74644 h 467331"/>
              <a:gd name="connsiteX84" fmla="*/ 299423 w 436539"/>
              <a:gd name="connsiteY84" fmla="*/ 77637 h 467331"/>
              <a:gd name="connsiteX85" fmla="*/ 294186 w 436539"/>
              <a:gd name="connsiteY85" fmla="*/ 82874 h 467331"/>
              <a:gd name="connsiteX86" fmla="*/ 288201 w 436539"/>
              <a:gd name="connsiteY86" fmla="*/ 91852 h 467331"/>
              <a:gd name="connsiteX87" fmla="*/ 285956 w 436539"/>
              <a:gd name="connsiteY87" fmla="*/ 100829 h 467331"/>
              <a:gd name="connsiteX88" fmla="*/ 288201 w 436539"/>
              <a:gd name="connsiteY88" fmla="*/ 109059 h 467331"/>
              <a:gd name="connsiteX89" fmla="*/ 293438 w 436539"/>
              <a:gd name="connsiteY89" fmla="*/ 116540 h 467331"/>
              <a:gd name="connsiteX90" fmla="*/ 300171 w 436539"/>
              <a:gd name="connsiteY90" fmla="*/ 121029 h 467331"/>
              <a:gd name="connsiteX91" fmla="*/ 308400 w 436539"/>
              <a:gd name="connsiteY91" fmla="*/ 124770 h 467331"/>
              <a:gd name="connsiteX92" fmla="*/ 321119 w 436539"/>
              <a:gd name="connsiteY92" fmla="*/ 127014 h 467331"/>
              <a:gd name="connsiteX93" fmla="*/ 338326 w 436539"/>
              <a:gd name="connsiteY93" fmla="*/ 127762 h 467331"/>
              <a:gd name="connsiteX94" fmla="*/ 358526 w 436539"/>
              <a:gd name="connsiteY94" fmla="*/ 127762 h 467331"/>
              <a:gd name="connsiteX95" fmla="*/ 333089 w 436539"/>
              <a:gd name="connsiteY95" fmla="*/ 154695 h 467331"/>
              <a:gd name="connsiteX96" fmla="*/ 332341 w 436539"/>
              <a:gd name="connsiteY96" fmla="*/ 156192 h 467331"/>
              <a:gd name="connsiteX97" fmla="*/ 332341 w 436539"/>
              <a:gd name="connsiteY97" fmla="*/ 156940 h 467331"/>
              <a:gd name="connsiteX98" fmla="*/ 333089 w 436539"/>
              <a:gd name="connsiteY98" fmla="*/ 158436 h 467331"/>
              <a:gd name="connsiteX99" fmla="*/ 334585 w 436539"/>
              <a:gd name="connsiteY99" fmla="*/ 159932 h 467331"/>
              <a:gd name="connsiteX100" fmla="*/ 273238 w 436539"/>
              <a:gd name="connsiteY100" fmla="*/ 196591 h 467331"/>
              <a:gd name="connsiteX101" fmla="*/ 282964 w 436539"/>
              <a:gd name="connsiteY101" fmla="*/ 202576 h 467331"/>
              <a:gd name="connsiteX102" fmla="*/ 292689 w 436539"/>
              <a:gd name="connsiteY102" fmla="*/ 203325 h 467331"/>
              <a:gd name="connsiteX103" fmla="*/ 303163 w 436539"/>
              <a:gd name="connsiteY103" fmla="*/ 200332 h 467331"/>
              <a:gd name="connsiteX104" fmla="*/ 312889 w 436539"/>
              <a:gd name="connsiteY104" fmla="*/ 192102 h 467331"/>
              <a:gd name="connsiteX105" fmla="*/ 318126 w 436539"/>
              <a:gd name="connsiteY105" fmla="*/ 185369 h 467331"/>
              <a:gd name="connsiteX106" fmla="*/ 321867 w 436539"/>
              <a:gd name="connsiteY106" fmla="*/ 179384 h 467331"/>
              <a:gd name="connsiteX107" fmla="*/ 323363 w 436539"/>
              <a:gd name="connsiteY107" fmla="*/ 174895 h 467331"/>
              <a:gd name="connsiteX108" fmla="*/ 324111 w 436539"/>
              <a:gd name="connsiteY108" fmla="*/ 171903 h 467331"/>
              <a:gd name="connsiteX109" fmla="*/ 324111 w 436539"/>
              <a:gd name="connsiteY109" fmla="*/ 170406 h 467331"/>
              <a:gd name="connsiteX110" fmla="*/ 323363 w 436539"/>
              <a:gd name="connsiteY110" fmla="*/ 169658 h 467331"/>
              <a:gd name="connsiteX111" fmla="*/ 322615 w 436539"/>
              <a:gd name="connsiteY111" fmla="*/ 168162 h 467331"/>
              <a:gd name="connsiteX112" fmla="*/ 320371 w 436539"/>
              <a:gd name="connsiteY112" fmla="*/ 166666 h 467331"/>
              <a:gd name="connsiteX113" fmla="*/ 318126 w 436539"/>
              <a:gd name="connsiteY113" fmla="*/ 164421 h 467331"/>
              <a:gd name="connsiteX114" fmla="*/ 316630 w 436539"/>
              <a:gd name="connsiteY114" fmla="*/ 165169 h 467331"/>
              <a:gd name="connsiteX115" fmla="*/ 315134 w 436539"/>
              <a:gd name="connsiteY115" fmla="*/ 167414 h 467331"/>
              <a:gd name="connsiteX116" fmla="*/ 313637 w 436539"/>
              <a:gd name="connsiteY116" fmla="*/ 172651 h 467331"/>
              <a:gd name="connsiteX117" fmla="*/ 311393 w 436539"/>
              <a:gd name="connsiteY117" fmla="*/ 178636 h 467331"/>
              <a:gd name="connsiteX118" fmla="*/ 306156 w 436539"/>
              <a:gd name="connsiteY118" fmla="*/ 186117 h 467331"/>
              <a:gd name="connsiteX119" fmla="*/ 300171 w 436539"/>
              <a:gd name="connsiteY119" fmla="*/ 190606 h 467331"/>
              <a:gd name="connsiteX120" fmla="*/ 293438 w 436539"/>
              <a:gd name="connsiteY120" fmla="*/ 192851 h 467331"/>
              <a:gd name="connsiteX121" fmla="*/ 287452 w 436539"/>
              <a:gd name="connsiteY121" fmla="*/ 192102 h 467331"/>
              <a:gd name="connsiteX122" fmla="*/ 282215 w 436539"/>
              <a:gd name="connsiteY122" fmla="*/ 188362 h 467331"/>
              <a:gd name="connsiteX123" fmla="*/ 278475 w 436539"/>
              <a:gd name="connsiteY123" fmla="*/ 183125 h 467331"/>
              <a:gd name="connsiteX124" fmla="*/ 277727 w 436539"/>
              <a:gd name="connsiteY124" fmla="*/ 176391 h 467331"/>
              <a:gd name="connsiteX125" fmla="*/ 279971 w 436539"/>
              <a:gd name="connsiteY125" fmla="*/ 168910 h 467331"/>
              <a:gd name="connsiteX126" fmla="*/ 285956 w 436539"/>
              <a:gd name="connsiteY126" fmla="*/ 161429 h 467331"/>
              <a:gd name="connsiteX127" fmla="*/ 291941 w 436539"/>
              <a:gd name="connsiteY127" fmla="*/ 155444 h 467331"/>
              <a:gd name="connsiteX128" fmla="*/ 291941 w 436539"/>
              <a:gd name="connsiteY128" fmla="*/ 154695 h 467331"/>
              <a:gd name="connsiteX129" fmla="*/ 291941 w 436539"/>
              <a:gd name="connsiteY129" fmla="*/ 153199 h 467331"/>
              <a:gd name="connsiteX130" fmla="*/ 291941 w 436539"/>
              <a:gd name="connsiteY130" fmla="*/ 151703 h 467331"/>
              <a:gd name="connsiteX131" fmla="*/ 290445 w 436539"/>
              <a:gd name="connsiteY131" fmla="*/ 150207 h 467331"/>
              <a:gd name="connsiteX132" fmla="*/ 288201 w 436539"/>
              <a:gd name="connsiteY132" fmla="*/ 148710 h 467331"/>
              <a:gd name="connsiteX133" fmla="*/ 287452 w 436539"/>
              <a:gd name="connsiteY133" fmla="*/ 147962 h 467331"/>
              <a:gd name="connsiteX134" fmla="*/ 285956 w 436539"/>
              <a:gd name="connsiteY134" fmla="*/ 148710 h 467331"/>
              <a:gd name="connsiteX135" fmla="*/ 285208 w 436539"/>
              <a:gd name="connsiteY135" fmla="*/ 148710 h 467331"/>
              <a:gd name="connsiteX136" fmla="*/ 279971 w 436539"/>
              <a:gd name="connsiteY136" fmla="*/ 154695 h 467331"/>
              <a:gd name="connsiteX137" fmla="*/ 273986 w 436539"/>
              <a:gd name="connsiteY137" fmla="*/ 159184 h 467331"/>
              <a:gd name="connsiteX138" fmla="*/ 267253 w 436539"/>
              <a:gd name="connsiteY138" fmla="*/ 161429 h 467331"/>
              <a:gd name="connsiteX139" fmla="*/ 261268 w 436539"/>
              <a:gd name="connsiteY139" fmla="*/ 160681 h 467331"/>
              <a:gd name="connsiteX140" fmla="*/ 255282 w 436539"/>
              <a:gd name="connsiteY140" fmla="*/ 156940 h 467331"/>
              <a:gd name="connsiteX141" fmla="*/ 252290 w 436539"/>
              <a:gd name="connsiteY141" fmla="*/ 153199 h 467331"/>
              <a:gd name="connsiteX142" fmla="*/ 250794 w 436539"/>
              <a:gd name="connsiteY142" fmla="*/ 148710 h 467331"/>
              <a:gd name="connsiteX143" fmla="*/ 252290 w 436539"/>
              <a:gd name="connsiteY143" fmla="*/ 143473 h 467331"/>
              <a:gd name="connsiteX144" fmla="*/ 255282 w 436539"/>
              <a:gd name="connsiteY144" fmla="*/ 138236 h 467331"/>
              <a:gd name="connsiteX145" fmla="*/ 261268 w 436539"/>
              <a:gd name="connsiteY145" fmla="*/ 133747 h 467331"/>
              <a:gd name="connsiteX146" fmla="*/ 266505 w 436539"/>
              <a:gd name="connsiteY146" fmla="*/ 130755 h 467331"/>
              <a:gd name="connsiteX147" fmla="*/ 271742 w 436539"/>
              <a:gd name="connsiteY147" fmla="*/ 130007 h 467331"/>
              <a:gd name="connsiteX148" fmla="*/ 273986 w 436539"/>
              <a:gd name="connsiteY148" fmla="*/ 128511 h 467331"/>
              <a:gd name="connsiteX149" fmla="*/ 274734 w 436539"/>
              <a:gd name="connsiteY149" fmla="*/ 127762 h 467331"/>
              <a:gd name="connsiteX150" fmla="*/ 273986 w 436539"/>
              <a:gd name="connsiteY150" fmla="*/ 127014 h 467331"/>
              <a:gd name="connsiteX151" fmla="*/ 273238 w 436539"/>
              <a:gd name="connsiteY151" fmla="*/ 126266 h 467331"/>
              <a:gd name="connsiteX152" fmla="*/ 271742 w 436539"/>
              <a:gd name="connsiteY152" fmla="*/ 124022 h 467331"/>
              <a:gd name="connsiteX153" fmla="*/ 270245 w 436539"/>
              <a:gd name="connsiteY153" fmla="*/ 123274 h 467331"/>
              <a:gd name="connsiteX154" fmla="*/ 269497 w 436539"/>
              <a:gd name="connsiteY154" fmla="*/ 122525 h 467331"/>
              <a:gd name="connsiteX155" fmla="*/ 268001 w 436539"/>
              <a:gd name="connsiteY155" fmla="*/ 121777 h 467331"/>
              <a:gd name="connsiteX156" fmla="*/ 267253 w 436539"/>
              <a:gd name="connsiteY156" fmla="*/ 121777 h 467331"/>
              <a:gd name="connsiteX157" fmla="*/ 263512 w 436539"/>
              <a:gd name="connsiteY157" fmla="*/ 122525 h 467331"/>
              <a:gd name="connsiteX158" fmla="*/ 259023 w 436539"/>
              <a:gd name="connsiteY158" fmla="*/ 124770 h 467331"/>
              <a:gd name="connsiteX159" fmla="*/ 253038 w 436539"/>
              <a:gd name="connsiteY159" fmla="*/ 127762 h 467331"/>
              <a:gd name="connsiteX160" fmla="*/ 247053 w 436539"/>
              <a:gd name="connsiteY160" fmla="*/ 132999 h 467331"/>
              <a:gd name="connsiteX161" fmla="*/ 241068 w 436539"/>
              <a:gd name="connsiteY161" fmla="*/ 141977 h 467331"/>
              <a:gd name="connsiteX162" fmla="*/ 238823 w 436539"/>
              <a:gd name="connsiteY162" fmla="*/ 150207 h 467331"/>
              <a:gd name="connsiteX163" fmla="*/ 241068 w 436539"/>
              <a:gd name="connsiteY163" fmla="*/ 158436 h 467331"/>
              <a:gd name="connsiteX164" fmla="*/ 246305 w 436539"/>
              <a:gd name="connsiteY164" fmla="*/ 165169 h 467331"/>
              <a:gd name="connsiteX165" fmla="*/ 252290 w 436539"/>
              <a:gd name="connsiteY165" fmla="*/ 169658 h 467331"/>
              <a:gd name="connsiteX166" fmla="*/ 259023 w 436539"/>
              <a:gd name="connsiteY166" fmla="*/ 171155 h 467331"/>
              <a:gd name="connsiteX167" fmla="*/ 265756 w 436539"/>
              <a:gd name="connsiteY167" fmla="*/ 171155 h 467331"/>
              <a:gd name="connsiteX168" fmla="*/ 272490 w 436539"/>
              <a:gd name="connsiteY168" fmla="*/ 167414 h 467331"/>
              <a:gd name="connsiteX169" fmla="*/ 268749 w 436539"/>
              <a:gd name="connsiteY169" fmla="*/ 174895 h 467331"/>
              <a:gd name="connsiteX170" fmla="*/ 267253 w 436539"/>
              <a:gd name="connsiteY170" fmla="*/ 183125 h 467331"/>
              <a:gd name="connsiteX171" fmla="*/ 268749 w 436539"/>
              <a:gd name="connsiteY171" fmla="*/ 189858 h 467331"/>
              <a:gd name="connsiteX172" fmla="*/ 273238 w 436539"/>
              <a:gd name="connsiteY172" fmla="*/ 196591 h 467331"/>
              <a:gd name="connsiteX173" fmla="*/ 176728 w 436539"/>
              <a:gd name="connsiteY173" fmla="*/ 201828 h 467331"/>
              <a:gd name="connsiteX174" fmla="*/ 202913 w 436539"/>
              <a:gd name="connsiteY174" fmla="*/ 213799 h 467331"/>
              <a:gd name="connsiteX175" fmla="*/ 226105 w 436539"/>
              <a:gd name="connsiteY175" fmla="*/ 231006 h 467331"/>
              <a:gd name="connsiteX176" fmla="*/ 244808 w 436539"/>
              <a:gd name="connsiteY176" fmla="*/ 252702 h 467331"/>
              <a:gd name="connsiteX177" fmla="*/ 258275 w 436539"/>
              <a:gd name="connsiteY177" fmla="*/ 278139 h 467331"/>
              <a:gd name="connsiteX178" fmla="*/ 259023 w 436539"/>
              <a:gd name="connsiteY178" fmla="*/ 278887 h 467331"/>
              <a:gd name="connsiteX179" fmla="*/ 259771 w 436539"/>
              <a:gd name="connsiteY179" fmla="*/ 279635 h 467331"/>
              <a:gd name="connsiteX180" fmla="*/ 261268 w 436539"/>
              <a:gd name="connsiteY180" fmla="*/ 278887 h 467331"/>
              <a:gd name="connsiteX181" fmla="*/ 263512 w 436539"/>
              <a:gd name="connsiteY181" fmla="*/ 277390 h 467331"/>
              <a:gd name="connsiteX182" fmla="*/ 265008 w 436539"/>
              <a:gd name="connsiteY182" fmla="*/ 275146 h 467331"/>
              <a:gd name="connsiteX183" fmla="*/ 265756 w 436539"/>
              <a:gd name="connsiteY183" fmla="*/ 274398 h 467331"/>
              <a:gd name="connsiteX184" fmla="*/ 265756 w 436539"/>
              <a:gd name="connsiteY184" fmla="*/ 272902 h 467331"/>
              <a:gd name="connsiteX185" fmla="*/ 265756 w 436539"/>
              <a:gd name="connsiteY185" fmla="*/ 272153 h 467331"/>
              <a:gd name="connsiteX186" fmla="*/ 259771 w 436539"/>
              <a:gd name="connsiteY186" fmla="*/ 258687 h 467331"/>
              <a:gd name="connsiteX187" fmla="*/ 253038 w 436539"/>
              <a:gd name="connsiteY187" fmla="*/ 245220 h 467331"/>
              <a:gd name="connsiteX188" fmla="*/ 244060 w 436539"/>
              <a:gd name="connsiteY188" fmla="*/ 233250 h 467331"/>
              <a:gd name="connsiteX189" fmla="*/ 234334 w 436539"/>
              <a:gd name="connsiteY189" fmla="*/ 222776 h 467331"/>
              <a:gd name="connsiteX190" fmla="*/ 222364 w 436539"/>
              <a:gd name="connsiteY190" fmla="*/ 213050 h 467331"/>
              <a:gd name="connsiteX191" fmla="*/ 209646 w 436539"/>
              <a:gd name="connsiteY191" fmla="*/ 205569 h 467331"/>
              <a:gd name="connsiteX192" fmla="*/ 196179 w 436539"/>
              <a:gd name="connsiteY192" fmla="*/ 198836 h 467331"/>
              <a:gd name="connsiteX193" fmla="*/ 181965 w 436539"/>
              <a:gd name="connsiteY193" fmla="*/ 194347 h 467331"/>
              <a:gd name="connsiteX194" fmla="*/ 181217 w 436539"/>
              <a:gd name="connsiteY194" fmla="*/ 194347 h 467331"/>
              <a:gd name="connsiteX195" fmla="*/ 180468 w 436539"/>
              <a:gd name="connsiteY195" fmla="*/ 194347 h 467331"/>
              <a:gd name="connsiteX196" fmla="*/ 179720 w 436539"/>
              <a:gd name="connsiteY196" fmla="*/ 195095 h 467331"/>
              <a:gd name="connsiteX197" fmla="*/ 177476 w 436539"/>
              <a:gd name="connsiteY197" fmla="*/ 196591 h 467331"/>
              <a:gd name="connsiteX198" fmla="*/ 175980 w 436539"/>
              <a:gd name="connsiteY198" fmla="*/ 198836 h 467331"/>
              <a:gd name="connsiteX199" fmla="*/ 175231 w 436539"/>
              <a:gd name="connsiteY199" fmla="*/ 200332 h 467331"/>
              <a:gd name="connsiteX200" fmla="*/ 175980 w 436539"/>
              <a:gd name="connsiteY200" fmla="*/ 201080 h 467331"/>
              <a:gd name="connsiteX201" fmla="*/ 176728 w 436539"/>
              <a:gd name="connsiteY201" fmla="*/ 201828 h 467331"/>
              <a:gd name="connsiteX202" fmla="*/ 175980 w 436539"/>
              <a:gd name="connsiteY202" fmla="*/ 301331 h 467331"/>
              <a:gd name="connsiteX203" fmla="*/ 178972 w 436539"/>
              <a:gd name="connsiteY203" fmla="*/ 303575 h 467331"/>
              <a:gd name="connsiteX204" fmla="*/ 181217 w 436539"/>
              <a:gd name="connsiteY204" fmla="*/ 302827 h 467331"/>
              <a:gd name="connsiteX205" fmla="*/ 187202 w 436539"/>
              <a:gd name="connsiteY205" fmla="*/ 295346 h 467331"/>
              <a:gd name="connsiteX206" fmla="*/ 200668 w 436539"/>
              <a:gd name="connsiteY206" fmla="*/ 308064 h 467331"/>
              <a:gd name="connsiteX207" fmla="*/ 201416 w 436539"/>
              <a:gd name="connsiteY207" fmla="*/ 308064 h 467331"/>
              <a:gd name="connsiteX208" fmla="*/ 202913 w 436539"/>
              <a:gd name="connsiteY208" fmla="*/ 308064 h 467331"/>
              <a:gd name="connsiteX209" fmla="*/ 204409 w 436539"/>
              <a:gd name="connsiteY209" fmla="*/ 307316 h 467331"/>
              <a:gd name="connsiteX210" fmla="*/ 205905 w 436539"/>
              <a:gd name="connsiteY210" fmla="*/ 305072 h 467331"/>
              <a:gd name="connsiteX211" fmla="*/ 208150 w 436539"/>
              <a:gd name="connsiteY211" fmla="*/ 302827 h 467331"/>
              <a:gd name="connsiteX212" fmla="*/ 208898 w 436539"/>
              <a:gd name="connsiteY212" fmla="*/ 301331 h 467331"/>
              <a:gd name="connsiteX213" fmla="*/ 208898 w 436539"/>
              <a:gd name="connsiteY213" fmla="*/ 300583 h 467331"/>
              <a:gd name="connsiteX214" fmla="*/ 208898 w 436539"/>
              <a:gd name="connsiteY214" fmla="*/ 299835 h 467331"/>
              <a:gd name="connsiteX215" fmla="*/ 195431 w 436539"/>
              <a:gd name="connsiteY215" fmla="*/ 287116 h 467331"/>
              <a:gd name="connsiteX216" fmla="*/ 219372 w 436539"/>
              <a:gd name="connsiteY216" fmla="*/ 261679 h 467331"/>
              <a:gd name="connsiteX217" fmla="*/ 220120 w 436539"/>
              <a:gd name="connsiteY217" fmla="*/ 260183 h 467331"/>
              <a:gd name="connsiteX218" fmla="*/ 220120 w 436539"/>
              <a:gd name="connsiteY218" fmla="*/ 259435 h 467331"/>
              <a:gd name="connsiteX219" fmla="*/ 219372 w 436539"/>
              <a:gd name="connsiteY219" fmla="*/ 257939 h 467331"/>
              <a:gd name="connsiteX220" fmla="*/ 217875 w 436539"/>
              <a:gd name="connsiteY220" fmla="*/ 255694 h 467331"/>
              <a:gd name="connsiteX221" fmla="*/ 216379 w 436539"/>
              <a:gd name="connsiteY221" fmla="*/ 254198 h 467331"/>
              <a:gd name="connsiteX222" fmla="*/ 214883 w 436539"/>
              <a:gd name="connsiteY222" fmla="*/ 253450 h 467331"/>
              <a:gd name="connsiteX223" fmla="*/ 212638 w 436539"/>
              <a:gd name="connsiteY223" fmla="*/ 252702 h 467331"/>
              <a:gd name="connsiteX224" fmla="*/ 211142 w 436539"/>
              <a:gd name="connsiteY224" fmla="*/ 251954 h 467331"/>
              <a:gd name="connsiteX225" fmla="*/ 152039 w 436539"/>
              <a:gd name="connsiteY225" fmla="*/ 238487 h 467331"/>
              <a:gd name="connsiteX226" fmla="*/ 150543 w 436539"/>
              <a:gd name="connsiteY226" fmla="*/ 239235 h 467331"/>
              <a:gd name="connsiteX227" fmla="*/ 149046 w 436539"/>
              <a:gd name="connsiteY227" fmla="*/ 239983 h 467331"/>
              <a:gd name="connsiteX228" fmla="*/ 147550 w 436539"/>
              <a:gd name="connsiteY228" fmla="*/ 241480 h 467331"/>
              <a:gd name="connsiteX229" fmla="*/ 144558 w 436539"/>
              <a:gd name="connsiteY229" fmla="*/ 243724 h 467331"/>
              <a:gd name="connsiteX230" fmla="*/ 142313 w 436539"/>
              <a:gd name="connsiteY230" fmla="*/ 246717 h 467331"/>
              <a:gd name="connsiteX231" fmla="*/ 140817 w 436539"/>
              <a:gd name="connsiteY231" fmla="*/ 248961 h 467331"/>
              <a:gd name="connsiteX232" fmla="*/ 140069 w 436539"/>
              <a:gd name="connsiteY232" fmla="*/ 250457 h 467331"/>
              <a:gd name="connsiteX233" fmla="*/ 140817 w 436539"/>
              <a:gd name="connsiteY233" fmla="*/ 251954 h 467331"/>
              <a:gd name="connsiteX234" fmla="*/ 180468 w 436539"/>
              <a:gd name="connsiteY234" fmla="*/ 289361 h 467331"/>
              <a:gd name="connsiteX235" fmla="*/ 173735 w 436539"/>
              <a:gd name="connsiteY235" fmla="*/ 296094 h 467331"/>
              <a:gd name="connsiteX236" fmla="*/ 173735 w 436539"/>
              <a:gd name="connsiteY236" fmla="*/ 298338 h 467331"/>
              <a:gd name="connsiteX237" fmla="*/ 175980 w 436539"/>
              <a:gd name="connsiteY237" fmla="*/ 301331 h 467331"/>
              <a:gd name="connsiteX238" fmla="*/ 154283 w 436539"/>
              <a:gd name="connsiteY238" fmla="*/ 248961 h 467331"/>
              <a:gd name="connsiteX239" fmla="*/ 154283 w 436539"/>
              <a:gd name="connsiteY239" fmla="*/ 248213 h 467331"/>
              <a:gd name="connsiteX240" fmla="*/ 207401 w 436539"/>
              <a:gd name="connsiteY240" fmla="*/ 260183 h 467331"/>
              <a:gd name="connsiteX241" fmla="*/ 188698 w 436539"/>
              <a:gd name="connsiteY241" fmla="*/ 281131 h 467331"/>
              <a:gd name="connsiteX242" fmla="*/ 169246 w 436539"/>
              <a:gd name="connsiteY242" fmla="*/ 333501 h 467331"/>
              <a:gd name="connsiteX243" fmla="*/ 174483 w 436539"/>
              <a:gd name="connsiteY243" fmla="*/ 336494 h 467331"/>
              <a:gd name="connsiteX244" fmla="*/ 179720 w 436539"/>
              <a:gd name="connsiteY244" fmla="*/ 333501 h 467331"/>
              <a:gd name="connsiteX245" fmla="*/ 182713 w 436539"/>
              <a:gd name="connsiteY245" fmla="*/ 328264 h 467331"/>
              <a:gd name="connsiteX246" fmla="*/ 178972 w 436539"/>
              <a:gd name="connsiteY246" fmla="*/ 323027 h 467331"/>
              <a:gd name="connsiteX247" fmla="*/ 173735 w 436539"/>
              <a:gd name="connsiteY247" fmla="*/ 320034 h 467331"/>
              <a:gd name="connsiteX248" fmla="*/ 168498 w 436539"/>
              <a:gd name="connsiteY248" fmla="*/ 323027 h 467331"/>
              <a:gd name="connsiteX249" fmla="*/ 165506 w 436539"/>
              <a:gd name="connsiteY249" fmla="*/ 328264 h 467331"/>
              <a:gd name="connsiteX250" fmla="*/ 169246 w 436539"/>
              <a:gd name="connsiteY250" fmla="*/ 333501 h 467331"/>
              <a:gd name="connsiteX251" fmla="*/ 103410 w 436539"/>
              <a:gd name="connsiteY251" fmla="*/ 373152 h 467331"/>
              <a:gd name="connsiteX252" fmla="*/ 113136 w 436539"/>
              <a:gd name="connsiteY252" fmla="*/ 379886 h 467331"/>
              <a:gd name="connsiteX253" fmla="*/ 123610 w 436539"/>
              <a:gd name="connsiteY253" fmla="*/ 382130 h 467331"/>
              <a:gd name="connsiteX254" fmla="*/ 134084 w 436539"/>
              <a:gd name="connsiteY254" fmla="*/ 379886 h 467331"/>
              <a:gd name="connsiteX255" fmla="*/ 144558 w 436539"/>
              <a:gd name="connsiteY255" fmla="*/ 371656 h 467331"/>
              <a:gd name="connsiteX256" fmla="*/ 150543 w 436539"/>
              <a:gd name="connsiteY256" fmla="*/ 364175 h 467331"/>
              <a:gd name="connsiteX257" fmla="*/ 152787 w 436539"/>
              <a:gd name="connsiteY257" fmla="*/ 355945 h 467331"/>
              <a:gd name="connsiteX258" fmla="*/ 151291 w 436539"/>
              <a:gd name="connsiteY258" fmla="*/ 348464 h 467331"/>
              <a:gd name="connsiteX259" fmla="*/ 147550 w 436539"/>
              <a:gd name="connsiteY259" fmla="*/ 340234 h 467331"/>
              <a:gd name="connsiteX260" fmla="*/ 141565 w 436539"/>
              <a:gd name="connsiteY260" fmla="*/ 332005 h 467331"/>
              <a:gd name="connsiteX261" fmla="*/ 133336 w 436539"/>
              <a:gd name="connsiteY261" fmla="*/ 323775 h 467331"/>
              <a:gd name="connsiteX262" fmla="*/ 125106 w 436539"/>
              <a:gd name="connsiteY262" fmla="*/ 317042 h 467331"/>
              <a:gd name="connsiteX263" fmla="*/ 115380 w 436539"/>
              <a:gd name="connsiteY263" fmla="*/ 311057 h 467331"/>
              <a:gd name="connsiteX264" fmla="*/ 105654 w 436539"/>
              <a:gd name="connsiteY264" fmla="*/ 307316 h 467331"/>
              <a:gd name="connsiteX265" fmla="*/ 95180 w 436539"/>
              <a:gd name="connsiteY265" fmla="*/ 306568 h 467331"/>
              <a:gd name="connsiteX266" fmla="*/ 84706 w 436539"/>
              <a:gd name="connsiteY266" fmla="*/ 309560 h 467331"/>
              <a:gd name="connsiteX267" fmla="*/ 74232 w 436539"/>
              <a:gd name="connsiteY267" fmla="*/ 317790 h 467331"/>
              <a:gd name="connsiteX268" fmla="*/ 71240 w 436539"/>
              <a:gd name="connsiteY268" fmla="*/ 321531 h 467331"/>
              <a:gd name="connsiteX269" fmla="*/ 68995 w 436539"/>
              <a:gd name="connsiteY269" fmla="*/ 325271 h 467331"/>
              <a:gd name="connsiteX270" fmla="*/ 66751 w 436539"/>
              <a:gd name="connsiteY270" fmla="*/ 329012 h 467331"/>
              <a:gd name="connsiteX271" fmla="*/ 66751 w 436539"/>
              <a:gd name="connsiteY271" fmla="*/ 331257 h 467331"/>
              <a:gd name="connsiteX272" fmla="*/ 66751 w 436539"/>
              <a:gd name="connsiteY272" fmla="*/ 332753 h 467331"/>
              <a:gd name="connsiteX273" fmla="*/ 67499 w 436539"/>
              <a:gd name="connsiteY273" fmla="*/ 333501 h 467331"/>
              <a:gd name="connsiteX274" fmla="*/ 68995 w 436539"/>
              <a:gd name="connsiteY274" fmla="*/ 334997 h 467331"/>
              <a:gd name="connsiteX275" fmla="*/ 70492 w 436539"/>
              <a:gd name="connsiteY275" fmla="*/ 336494 h 467331"/>
              <a:gd name="connsiteX276" fmla="*/ 71240 w 436539"/>
              <a:gd name="connsiteY276" fmla="*/ 337242 h 467331"/>
              <a:gd name="connsiteX277" fmla="*/ 72736 w 436539"/>
              <a:gd name="connsiteY277" fmla="*/ 337242 h 467331"/>
              <a:gd name="connsiteX278" fmla="*/ 73484 w 436539"/>
              <a:gd name="connsiteY278" fmla="*/ 336494 h 467331"/>
              <a:gd name="connsiteX279" fmla="*/ 74232 w 436539"/>
              <a:gd name="connsiteY279" fmla="*/ 334997 h 467331"/>
              <a:gd name="connsiteX280" fmla="*/ 75729 w 436539"/>
              <a:gd name="connsiteY280" fmla="*/ 332005 h 467331"/>
              <a:gd name="connsiteX281" fmla="*/ 77973 w 436539"/>
              <a:gd name="connsiteY281" fmla="*/ 328264 h 467331"/>
              <a:gd name="connsiteX282" fmla="*/ 81714 w 436539"/>
              <a:gd name="connsiteY282" fmla="*/ 323027 h 467331"/>
              <a:gd name="connsiteX283" fmla="*/ 90692 w 436539"/>
              <a:gd name="connsiteY283" fmla="*/ 317042 h 467331"/>
              <a:gd name="connsiteX284" fmla="*/ 100417 w 436539"/>
              <a:gd name="connsiteY284" fmla="*/ 316294 h 467331"/>
              <a:gd name="connsiteX285" fmla="*/ 110891 w 436539"/>
              <a:gd name="connsiteY285" fmla="*/ 320034 h 467331"/>
              <a:gd name="connsiteX286" fmla="*/ 120617 w 436539"/>
              <a:gd name="connsiteY286" fmla="*/ 327516 h 467331"/>
              <a:gd name="connsiteX287" fmla="*/ 116128 w 436539"/>
              <a:gd name="connsiteY287" fmla="*/ 329012 h 467331"/>
              <a:gd name="connsiteX288" fmla="*/ 111639 w 436539"/>
              <a:gd name="connsiteY288" fmla="*/ 331257 h 467331"/>
              <a:gd name="connsiteX289" fmla="*/ 107151 w 436539"/>
              <a:gd name="connsiteY289" fmla="*/ 334249 h 467331"/>
              <a:gd name="connsiteX290" fmla="*/ 102662 w 436539"/>
              <a:gd name="connsiteY290" fmla="*/ 337990 h 467331"/>
              <a:gd name="connsiteX291" fmla="*/ 95929 w 436539"/>
              <a:gd name="connsiteY291" fmla="*/ 347716 h 467331"/>
              <a:gd name="connsiteX292" fmla="*/ 94432 w 436539"/>
              <a:gd name="connsiteY292" fmla="*/ 357441 h 467331"/>
              <a:gd name="connsiteX293" fmla="*/ 97425 w 436539"/>
              <a:gd name="connsiteY293" fmla="*/ 365671 h 467331"/>
              <a:gd name="connsiteX294" fmla="*/ 103410 w 436539"/>
              <a:gd name="connsiteY294" fmla="*/ 373152 h 467331"/>
              <a:gd name="connsiteX295" fmla="*/ 112388 w 436539"/>
              <a:gd name="connsiteY295" fmla="*/ 365671 h 467331"/>
              <a:gd name="connsiteX296" fmla="*/ 107899 w 436539"/>
              <a:gd name="connsiteY296" fmla="*/ 360434 h 467331"/>
              <a:gd name="connsiteX297" fmla="*/ 105654 w 436539"/>
              <a:gd name="connsiteY297" fmla="*/ 354449 h 467331"/>
              <a:gd name="connsiteX298" fmla="*/ 106402 w 436539"/>
              <a:gd name="connsiteY298" fmla="*/ 349212 h 467331"/>
              <a:gd name="connsiteX299" fmla="*/ 110891 w 436539"/>
              <a:gd name="connsiteY299" fmla="*/ 342479 h 467331"/>
              <a:gd name="connsiteX300" fmla="*/ 114632 w 436539"/>
              <a:gd name="connsiteY300" fmla="*/ 339486 h 467331"/>
              <a:gd name="connsiteX301" fmla="*/ 118373 w 436539"/>
              <a:gd name="connsiteY301" fmla="*/ 336494 h 467331"/>
              <a:gd name="connsiteX302" fmla="*/ 122862 w 436539"/>
              <a:gd name="connsiteY302" fmla="*/ 334997 h 467331"/>
              <a:gd name="connsiteX303" fmla="*/ 126602 w 436539"/>
              <a:gd name="connsiteY303" fmla="*/ 333501 h 467331"/>
              <a:gd name="connsiteX304" fmla="*/ 136328 w 436539"/>
              <a:gd name="connsiteY304" fmla="*/ 343975 h 467331"/>
              <a:gd name="connsiteX305" fmla="*/ 141565 w 436539"/>
              <a:gd name="connsiteY305" fmla="*/ 352953 h 467331"/>
              <a:gd name="connsiteX306" fmla="*/ 141565 w 436539"/>
              <a:gd name="connsiteY306" fmla="*/ 359686 h 467331"/>
              <a:gd name="connsiteX307" fmla="*/ 137824 w 436539"/>
              <a:gd name="connsiteY307" fmla="*/ 366419 h 467331"/>
              <a:gd name="connsiteX308" fmla="*/ 131091 w 436539"/>
              <a:gd name="connsiteY308" fmla="*/ 370908 h 467331"/>
              <a:gd name="connsiteX309" fmla="*/ 124358 w 436539"/>
              <a:gd name="connsiteY309" fmla="*/ 371656 h 467331"/>
              <a:gd name="connsiteX310" fmla="*/ 118373 w 436539"/>
              <a:gd name="connsiteY310" fmla="*/ 369412 h 467331"/>
              <a:gd name="connsiteX311" fmla="*/ 112388 w 436539"/>
              <a:gd name="connsiteY311" fmla="*/ 365671 h 467331"/>
              <a:gd name="connsiteX312" fmla="*/ 80218 w 436539"/>
              <a:gd name="connsiteY312" fmla="*/ 434500 h 467331"/>
              <a:gd name="connsiteX313" fmla="*/ 80966 w 436539"/>
              <a:gd name="connsiteY313" fmla="*/ 435996 h 467331"/>
              <a:gd name="connsiteX314" fmla="*/ 82462 w 436539"/>
              <a:gd name="connsiteY314" fmla="*/ 436744 h 467331"/>
              <a:gd name="connsiteX315" fmla="*/ 83958 w 436539"/>
              <a:gd name="connsiteY315" fmla="*/ 435248 h 467331"/>
              <a:gd name="connsiteX316" fmla="*/ 86203 w 436539"/>
              <a:gd name="connsiteY316" fmla="*/ 433004 h 467331"/>
              <a:gd name="connsiteX317" fmla="*/ 88447 w 436539"/>
              <a:gd name="connsiteY317" fmla="*/ 430759 h 467331"/>
              <a:gd name="connsiteX318" fmla="*/ 89943 w 436539"/>
              <a:gd name="connsiteY318" fmla="*/ 429263 h 467331"/>
              <a:gd name="connsiteX319" fmla="*/ 89943 w 436539"/>
              <a:gd name="connsiteY319" fmla="*/ 427767 h 467331"/>
              <a:gd name="connsiteX320" fmla="*/ 89943 w 436539"/>
              <a:gd name="connsiteY320" fmla="*/ 427019 h 467331"/>
              <a:gd name="connsiteX321" fmla="*/ 82462 w 436539"/>
              <a:gd name="connsiteY321" fmla="*/ 400085 h 467331"/>
              <a:gd name="connsiteX322" fmla="*/ 109395 w 436539"/>
              <a:gd name="connsiteY322" fmla="*/ 406071 h 467331"/>
              <a:gd name="connsiteX323" fmla="*/ 110143 w 436539"/>
              <a:gd name="connsiteY323" fmla="*/ 406071 h 467331"/>
              <a:gd name="connsiteX324" fmla="*/ 111639 w 436539"/>
              <a:gd name="connsiteY324" fmla="*/ 406071 h 467331"/>
              <a:gd name="connsiteX325" fmla="*/ 113136 w 436539"/>
              <a:gd name="connsiteY325" fmla="*/ 404574 h 467331"/>
              <a:gd name="connsiteX326" fmla="*/ 115380 w 436539"/>
              <a:gd name="connsiteY326" fmla="*/ 402330 h 467331"/>
              <a:gd name="connsiteX327" fmla="*/ 116876 w 436539"/>
              <a:gd name="connsiteY327" fmla="*/ 400085 h 467331"/>
              <a:gd name="connsiteX328" fmla="*/ 118373 w 436539"/>
              <a:gd name="connsiteY328" fmla="*/ 398589 h 467331"/>
              <a:gd name="connsiteX329" fmla="*/ 117625 w 436539"/>
              <a:gd name="connsiteY329" fmla="*/ 397093 h 467331"/>
              <a:gd name="connsiteX330" fmla="*/ 116128 w 436539"/>
              <a:gd name="connsiteY330" fmla="*/ 396345 h 467331"/>
              <a:gd name="connsiteX331" fmla="*/ 81714 w 436539"/>
              <a:gd name="connsiteY331" fmla="*/ 390360 h 467331"/>
              <a:gd name="connsiteX332" fmla="*/ 73484 w 436539"/>
              <a:gd name="connsiteY332" fmla="*/ 358190 h 467331"/>
              <a:gd name="connsiteX333" fmla="*/ 72736 w 436539"/>
              <a:gd name="connsiteY333" fmla="*/ 356693 h 467331"/>
              <a:gd name="connsiteX334" fmla="*/ 71240 w 436539"/>
              <a:gd name="connsiteY334" fmla="*/ 356693 h 467331"/>
              <a:gd name="connsiteX335" fmla="*/ 69744 w 436539"/>
              <a:gd name="connsiteY335" fmla="*/ 357441 h 467331"/>
              <a:gd name="connsiteX336" fmla="*/ 67499 w 436539"/>
              <a:gd name="connsiteY336" fmla="*/ 359686 h 467331"/>
              <a:gd name="connsiteX337" fmla="*/ 65255 w 436539"/>
              <a:gd name="connsiteY337" fmla="*/ 361930 h 467331"/>
              <a:gd name="connsiteX338" fmla="*/ 64507 w 436539"/>
              <a:gd name="connsiteY338" fmla="*/ 364175 h 467331"/>
              <a:gd name="connsiteX339" fmla="*/ 63759 w 436539"/>
              <a:gd name="connsiteY339" fmla="*/ 364923 h 467331"/>
              <a:gd name="connsiteX340" fmla="*/ 64507 w 436539"/>
              <a:gd name="connsiteY340" fmla="*/ 365671 h 467331"/>
              <a:gd name="connsiteX341" fmla="*/ 71240 w 436539"/>
              <a:gd name="connsiteY341" fmla="*/ 391108 h 467331"/>
              <a:gd name="connsiteX342" fmla="*/ 45803 w 436539"/>
              <a:gd name="connsiteY342" fmla="*/ 385871 h 467331"/>
              <a:gd name="connsiteX343" fmla="*/ 44307 w 436539"/>
              <a:gd name="connsiteY343" fmla="*/ 385871 h 467331"/>
              <a:gd name="connsiteX344" fmla="*/ 43559 w 436539"/>
              <a:gd name="connsiteY344" fmla="*/ 385871 h 467331"/>
              <a:gd name="connsiteX345" fmla="*/ 42062 w 436539"/>
              <a:gd name="connsiteY345" fmla="*/ 387367 h 467331"/>
              <a:gd name="connsiteX346" fmla="*/ 39818 w 436539"/>
              <a:gd name="connsiteY346" fmla="*/ 388863 h 467331"/>
              <a:gd name="connsiteX347" fmla="*/ 38322 w 436539"/>
              <a:gd name="connsiteY347" fmla="*/ 391108 h 467331"/>
              <a:gd name="connsiteX348" fmla="*/ 37574 w 436539"/>
              <a:gd name="connsiteY348" fmla="*/ 393352 h 467331"/>
              <a:gd name="connsiteX349" fmla="*/ 37574 w 436539"/>
              <a:gd name="connsiteY349" fmla="*/ 394100 h 467331"/>
              <a:gd name="connsiteX350" fmla="*/ 39070 w 436539"/>
              <a:gd name="connsiteY350" fmla="*/ 394848 h 467331"/>
              <a:gd name="connsiteX351" fmla="*/ 71240 w 436539"/>
              <a:gd name="connsiteY351" fmla="*/ 400834 h 467331"/>
              <a:gd name="connsiteX352" fmla="*/ 31588 w 436539"/>
              <a:gd name="connsiteY352" fmla="*/ 438989 h 467331"/>
              <a:gd name="connsiteX353" fmla="*/ 43559 w 436539"/>
              <a:gd name="connsiteY353" fmla="*/ 447966 h 467331"/>
              <a:gd name="connsiteX354" fmla="*/ 56277 w 436539"/>
              <a:gd name="connsiteY354" fmla="*/ 456196 h 467331"/>
              <a:gd name="connsiteX355" fmla="*/ 69744 w 436539"/>
              <a:gd name="connsiteY355" fmla="*/ 462181 h 467331"/>
              <a:gd name="connsiteX356" fmla="*/ 83958 w 436539"/>
              <a:gd name="connsiteY356" fmla="*/ 467418 h 467331"/>
              <a:gd name="connsiteX357" fmla="*/ 84706 w 436539"/>
              <a:gd name="connsiteY357" fmla="*/ 467418 h 467331"/>
              <a:gd name="connsiteX358" fmla="*/ 85455 w 436539"/>
              <a:gd name="connsiteY358" fmla="*/ 466670 h 467331"/>
              <a:gd name="connsiteX359" fmla="*/ 86951 w 436539"/>
              <a:gd name="connsiteY359" fmla="*/ 465922 h 467331"/>
              <a:gd name="connsiteX360" fmla="*/ 88447 w 436539"/>
              <a:gd name="connsiteY360" fmla="*/ 464426 h 467331"/>
              <a:gd name="connsiteX361" fmla="*/ 89943 w 436539"/>
              <a:gd name="connsiteY361" fmla="*/ 462181 h 467331"/>
              <a:gd name="connsiteX362" fmla="*/ 90692 w 436539"/>
              <a:gd name="connsiteY362" fmla="*/ 460685 h 467331"/>
              <a:gd name="connsiteX363" fmla="*/ 89943 w 436539"/>
              <a:gd name="connsiteY363" fmla="*/ 459937 h 467331"/>
              <a:gd name="connsiteX364" fmla="*/ 89195 w 436539"/>
              <a:gd name="connsiteY364" fmla="*/ 459189 h 467331"/>
              <a:gd name="connsiteX365" fmla="*/ 62262 w 436539"/>
              <a:gd name="connsiteY365" fmla="*/ 447218 h 467331"/>
              <a:gd name="connsiteX366" fmla="*/ 39818 w 436539"/>
              <a:gd name="connsiteY366" fmla="*/ 430011 h 467331"/>
              <a:gd name="connsiteX367" fmla="*/ 21115 w 436539"/>
              <a:gd name="connsiteY367" fmla="*/ 408315 h 467331"/>
              <a:gd name="connsiteX368" fmla="*/ 7648 w 436539"/>
              <a:gd name="connsiteY368" fmla="*/ 382878 h 467331"/>
              <a:gd name="connsiteX369" fmla="*/ 6900 w 436539"/>
              <a:gd name="connsiteY369" fmla="*/ 382130 h 467331"/>
              <a:gd name="connsiteX370" fmla="*/ 6152 w 436539"/>
              <a:gd name="connsiteY370" fmla="*/ 382130 h 467331"/>
              <a:gd name="connsiteX371" fmla="*/ 4655 w 436539"/>
              <a:gd name="connsiteY371" fmla="*/ 382878 h 467331"/>
              <a:gd name="connsiteX372" fmla="*/ 2411 w 436539"/>
              <a:gd name="connsiteY372" fmla="*/ 384375 h 467331"/>
              <a:gd name="connsiteX373" fmla="*/ 915 w 436539"/>
              <a:gd name="connsiteY373" fmla="*/ 385871 h 467331"/>
              <a:gd name="connsiteX374" fmla="*/ 167 w 436539"/>
              <a:gd name="connsiteY374" fmla="*/ 387367 h 467331"/>
              <a:gd name="connsiteX375" fmla="*/ 167 w 436539"/>
              <a:gd name="connsiteY375" fmla="*/ 388863 h 467331"/>
              <a:gd name="connsiteX376" fmla="*/ 12885 w 436539"/>
              <a:gd name="connsiteY376" fmla="*/ 415796 h 467331"/>
              <a:gd name="connsiteX377" fmla="*/ 31588 w 436539"/>
              <a:gd name="connsiteY377" fmla="*/ 438989 h 46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436539" h="467331">
                <a:moveTo>
                  <a:pt x="374985" y="60430"/>
                </a:moveTo>
                <a:cubicBezTo>
                  <a:pt x="380222" y="64919"/>
                  <a:pt x="384711" y="68659"/>
                  <a:pt x="389200" y="71652"/>
                </a:cubicBezTo>
                <a:cubicBezTo>
                  <a:pt x="394436" y="74644"/>
                  <a:pt x="398925" y="76889"/>
                  <a:pt x="403414" y="77637"/>
                </a:cubicBezTo>
                <a:cubicBezTo>
                  <a:pt x="407903" y="78385"/>
                  <a:pt x="412392" y="78385"/>
                  <a:pt x="416133" y="76889"/>
                </a:cubicBezTo>
                <a:cubicBezTo>
                  <a:pt x="420621" y="75393"/>
                  <a:pt x="424362" y="73148"/>
                  <a:pt x="428851" y="68659"/>
                </a:cubicBezTo>
                <a:cubicBezTo>
                  <a:pt x="432592" y="64919"/>
                  <a:pt x="434836" y="60430"/>
                  <a:pt x="435584" y="56689"/>
                </a:cubicBezTo>
                <a:cubicBezTo>
                  <a:pt x="437080" y="52948"/>
                  <a:pt x="437080" y="48459"/>
                  <a:pt x="435584" y="43971"/>
                </a:cubicBezTo>
                <a:cubicBezTo>
                  <a:pt x="434836" y="40230"/>
                  <a:pt x="431843" y="35741"/>
                  <a:pt x="428851" y="31252"/>
                </a:cubicBezTo>
                <a:cubicBezTo>
                  <a:pt x="425858" y="26763"/>
                  <a:pt x="421370" y="22275"/>
                  <a:pt x="416133" y="17786"/>
                </a:cubicBezTo>
                <a:cubicBezTo>
                  <a:pt x="410896" y="13297"/>
                  <a:pt x="406407" y="9556"/>
                  <a:pt x="401918" y="6564"/>
                </a:cubicBezTo>
                <a:cubicBezTo>
                  <a:pt x="396681" y="3571"/>
                  <a:pt x="392192" y="1327"/>
                  <a:pt x="387703" y="578"/>
                </a:cubicBezTo>
                <a:cubicBezTo>
                  <a:pt x="383214" y="-170"/>
                  <a:pt x="378726" y="-170"/>
                  <a:pt x="374985" y="1327"/>
                </a:cubicBezTo>
                <a:cubicBezTo>
                  <a:pt x="370496" y="2823"/>
                  <a:pt x="366755" y="5067"/>
                  <a:pt x="363015" y="9556"/>
                </a:cubicBezTo>
                <a:cubicBezTo>
                  <a:pt x="359274" y="13297"/>
                  <a:pt x="356281" y="17038"/>
                  <a:pt x="355533" y="21526"/>
                </a:cubicBezTo>
                <a:cubicBezTo>
                  <a:pt x="354037" y="25267"/>
                  <a:pt x="354037" y="29756"/>
                  <a:pt x="355533" y="33497"/>
                </a:cubicBezTo>
                <a:cubicBezTo>
                  <a:pt x="357029" y="37986"/>
                  <a:pt x="359274" y="42474"/>
                  <a:pt x="362266" y="46963"/>
                </a:cubicBezTo>
                <a:cubicBezTo>
                  <a:pt x="366007" y="51452"/>
                  <a:pt x="369748" y="55941"/>
                  <a:pt x="374985" y="60430"/>
                </a:cubicBezTo>
                <a:close/>
                <a:moveTo>
                  <a:pt x="383963" y="52948"/>
                </a:moveTo>
                <a:cubicBezTo>
                  <a:pt x="380222" y="49956"/>
                  <a:pt x="377977" y="46963"/>
                  <a:pt x="375733" y="44719"/>
                </a:cubicBezTo>
                <a:cubicBezTo>
                  <a:pt x="373489" y="41726"/>
                  <a:pt x="371244" y="39482"/>
                  <a:pt x="369748" y="37237"/>
                </a:cubicBezTo>
                <a:cubicBezTo>
                  <a:pt x="368252" y="34993"/>
                  <a:pt x="367503" y="32749"/>
                  <a:pt x="366755" y="31252"/>
                </a:cubicBezTo>
                <a:cubicBezTo>
                  <a:pt x="366007" y="29008"/>
                  <a:pt x="365259" y="26763"/>
                  <a:pt x="365259" y="25267"/>
                </a:cubicBezTo>
                <a:cubicBezTo>
                  <a:pt x="365259" y="23771"/>
                  <a:pt x="366007" y="21526"/>
                  <a:pt x="366755" y="20030"/>
                </a:cubicBezTo>
                <a:cubicBezTo>
                  <a:pt x="367503" y="18534"/>
                  <a:pt x="368252" y="17038"/>
                  <a:pt x="369748" y="15541"/>
                </a:cubicBezTo>
                <a:cubicBezTo>
                  <a:pt x="372740" y="12549"/>
                  <a:pt x="374985" y="11052"/>
                  <a:pt x="377977" y="10304"/>
                </a:cubicBezTo>
                <a:cubicBezTo>
                  <a:pt x="380970" y="9556"/>
                  <a:pt x="383963" y="10304"/>
                  <a:pt x="386955" y="11052"/>
                </a:cubicBezTo>
                <a:cubicBezTo>
                  <a:pt x="390696" y="12549"/>
                  <a:pt x="393688" y="14045"/>
                  <a:pt x="397429" y="17038"/>
                </a:cubicBezTo>
                <a:cubicBezTo>
                  <a:pt x="400422" y="19282"/>
                  <a:pt x="404162" y="22275"/>
                  <a:pt x="407155" y="25267"/>
                </a:cubicBezTo>
                <a:cubicBezTo>
                  <a:pt x="412392" y="29756"/>
                  <a:pt x="416133" y="33497"/>
                  <a:pt x="419125" y="37237"/>
                </a:cubicBezTo>
                <a:cubicBezTo>
                  <a:pt x="421370" y="40978"/>
                  <a:pt x="423614" y="43971"/>
                  <a:pt x="424362" y="46963"/>
                </a:cubicBezTo>
                <a:cubicBezTo>
                  <a:pt x="425858" y="49956"/>
                  <a:pt x="425858" y="52948"/>
                  <a:pt x="425110" y="55193"/>
                </a:cubicBezTo>
                <a:cubicBezTo>
                  <a:pt x="425110" y="58185"/>
                  <a:pt x="423614" y="60430"/>
                  <a:pt x="421370" y="62674"/>
                </a:cubicBezTo>
                <a:cubicBezTo>
                  <a:pt x="419873" y="64170"/>
                  <a:pt x="417629" y="65667"/>
                  <a:pt x="416133" y="66415"/>
                </a:cubicBezTo>
                <a:cubicBezTo>
                  <a:pt x="413888" y="67163"/>
                  <a:pt x="412392" y="67911"/>
                  <a:pt x="410147" y="67911"/>
                </a:cubicBezTo>
                <a:cubicBezTo>
                  <a:pt x="407903" y="67911"/>
                  <a:pt x="405659" y="67163"/>
                  <a:pt x="404162" y="66415"/>
                </a:cubicBezTo>
                <a:cubicBezTo>
                  <a:pt x="401918" y="65667"/>
                  <a:pt x="399673" y="64919"/>
                  <a:pt x="397429" y="63422"/>
                </a:cubicBezTo>
                <a:cubicBezTo>
                  <a:pt x="395185" y="61926"/>
                  <a:pt x="392940" y="60430"/>
                  <a:pt x="390696" y="58933"/>
                </a:cubicBezTo>
                <a:cubicBezTo>
                  <a:pt x="388451" y="56689"/>
                  <a:pt x="386207" y="54445"/>
                  <a:pt x="383963" y="52948"/>
                </a:cubicBezTo>
                <a:close/>
                <a:moveTo>
                  <a:pt x="381718" y="106066"/>
                </a:moveTo>
                <a:cubicBezTo>
                  <a:pt x="383963" y="108311"/>
                  <a:pt x="386207" y="109807"/>
                  <a:pt x="387703" y="109807"/>
                </a:cubicBezTo>
                <a:cubicBezTo>
                  <a:pt x="388451" y="109059"/>
                  <a:pt x="390696" y="108311"/>
                  <a:pt x="392192" y="106066"/>
                </a:cubicBezTo>
                <a:cubicBezTo>
                  <a:pt x="394436" y="104570"/>
                  <a:pt x="395185" y="103074"/>
                  <a:pt x="395185" y="101577"/>
                </a:cubicBezTo>
                <a:cubicBezTo>
                  <a:pt x="395185" y="100081"/>
                  <a:pt x="393688" y="97837"/>
                  <a:pt x="391444" y="96340"/>
                </a:cubicBezTo>
                <a:cubicBezTo>
                  <a:pt x="389200" y="94096"/>
                  <a:pt x="387703" y="92600"/>
                  <a:pt x="386207" y="92600"/>
                </a:cubicBezTo>
                <a:cubicBezTo>
                  <a:pt x="384711" y="92600"/>
                  <a:pt x="382466" y="94096"/>
                  <a:pt x="380970" y="95592"/>
                </a:cubicBezTo>
                <a:cubicBezTo>
                  <a:pt x="378726" y="97837"/>
                  <a:pt x="377977" y="99333"/>
                  <a:pt x="377977" y="100829"/>
                </a:cubicBezTo>
                <a:cubicBezTo>
                  <a:pt x="377977" y="102326"/>
                  <a:pt x="379474" y="104570"/>
                  <a:pt x="381718" y="106066"/>
                </a:cubicBezTo>
                <a:close/>
                <a:moveTo>
                  <a:pt x="334585" y="159932"/>
                </a:moveTo>
                <a:cubicBezTo>
                  <a:pt x="335333" y="160681"/>
                  <a:pt x="335333" y="161429"/>
                  <a:pt x="336082" y="161429"/>
                </a:cubicBezTo>
                <a:cubicBezTo>
                  <a:pt x="336830" y="161429"/>
                  <a:pt x="337578" y="162177"/>
                  <a:pt x="337578" y="162177"/>
                </a:cubicBezTo>
                <a:cubicBezTo>
                  <a:pt x="338326" y="162177"/>
                  <a:pt x="338326" y="162177"/>
                  <a:pt x="339074" y="162177"/>
                </a:cubicBezTo>
                <a:cubicBezTo>
                  <a:pt x="339074" y="162177"/>
                  <a:pt x="339822" y="162177"/>
                  <a:pt x="339822" y="161429"/>
                </a:cubicBezTo>
                <a:lnTo>
                  <a:pt x="371992" y="127014"/>
                </a:lnTo>
                <a:cubicBezTo>
                  <a:pt x="372740" y="126266"/>
                  <a:pt x="372740" y="126266"/>
                  <a:pt x="373489" y="125518"/>
                </a:cubicBezTo>
                <a:cubicBezTo>
                  <a:pt x="373489" y="124770"/>
                  <a:pt x="373489" y="124770"/>
                  <a:pt x="373489" y="124022"/>
                </a:cubicBezTo>
                <a:cubicBezTo>
                  <a:pt x="373489" y="124022"/>
                  <a:pt x="373489" y="123274"/>
                  <a:pt x="372740" y="122525"/>
                </a:cubicBezTo>
                <a:cubicBezTo>
                  <a:pt x="372740" y="121777"/>
                  <a:pt x="371992" y="121029"/>
                  <a:pt x="371244" y="121029"/>
                </a:cubicBezTo>
                <a:cubicBezTo>
                  <a:pt x="370496" y="120281"/>
                  <a:pt x="369748" y="119533"/>
                  <a:pt x="369748" y="119533"/>
                </a:cubicBezTo>
                <a:cubicBezTo>
                  <a:pt x="369000" y="118785"/>
                  <a:pt x="368252" y="118785"/>
                  <a:pt x="368252" y="118037"/>
                </a:cubicBezTo>
                <a:cubicBezTo>
                  <a:pt x="367503" y="118037"/>
                  <a:pt x="366755" y="118037"/>
                  <a:pt x="366007" y="118037"/>
                </a:cubicBezTo>
                <a:cubicBezTo>
                  <a:pt x="365259" y="118037"/>
                  <a:pt x="365259" y="118037"/>
                  <a:pt x="363763" y="118037"/>
                </a:cubicBezTo>
                <a:lnTo>
                  <a:pt x="339074" y="118037"/>
                </a:lnTo>
                <a:cubicBezTo>
                  <a:pt x="333837" y="118037"/>
                  <a:pt x="328600" y="118037"/>
                  <a:pt x="324859" y="118037"/>
                </a:cubicBezTo>
                <a:cubicBezTo>
                  <a:pt x="321119" y="117288"/>
                  <a:pt x="317378" y="116540"/>
                  <a:pt x="314385" y="115792"/>
                </a:cubicBezTo>
                <a:cubicBezTo>
                  <a:pt x="312141" y="115044"/>
                  <a:pt x="309149" y="113548"/>
                  <a:pt x="307652" y="112800"/>
                </a:cubicBezTo>
                <a:cubicBezTo>
                  <a:pt x="305408" y="111303"/>
                  <a:pt x="303912" y="110555"/>
                  <a:pt x="302415" y="109059"/>
                </a:cubicBezTo>
                <a:cubicBezTo>
                  <a:pt x="301667" y="107563"/>
                  <a:pt x="300171" y="106066"/>
                  <a:pt x="299423" y="104570"/>
                </a:cubicBezTo>
                <a:cubicBezTo>
                  <a:pt x="298675" y="103074"/>
                  <a:pt x="297926" y="101577"/>
                  <a:pt x="297926" y="99333"/>
                </a:cubicBezTo>
                <a:cubicBezTo>
                  <a:pt x="297926" y="97837"/>
                  <a:pt x="297926" y="95592"/>
                  <a:pt x="298675" y="94096"/>
                </a:cubicBezTo>
                <a:cubicBezTo>
                  <a:pt x="299423" y="91852"/>
                  <a:pt x="300919" y="90355"/>
                  <a:pt x="302415" y="88859"/>
                </a:cubicBezTo>
                <a:cubicBezTo>
                  <a:pt x="304660" y="86615"/>
                  <a:pt x="306156" y="85118"/>
                  <a:pt x="308400" y="83622"/>
                </a:cubicBezTo>
                <a:cubicBezTo>
                  <a:pt x="310645" y="82874"/>
                  <a:pt x="312141" y="82126"/>
                  <a:pt x="314385" y="81378"/>
                </a:cubicBezTo>
                <a:cubicBezTo>
                  <a:pt x="315882" y="80630"/>
                  <a:pt x="317378" y="80630"/>
                  <a:pt x="318874" y="79881"/>
                </a:cubicBezTo>
                <a:cubicBezTo>
                  <a:pt x="320371" y="79881"/>
                  <a:pt x="321119" y="79133"/>
                  <a:pt x="321119" y="79133"/>
                </a:cubicBezTo>
                <a:cubicBezTo>
                  <a:pt x="321867" y="78385"/>
                  <a:pt x="321867" y="78385"/>
                  <a:pt x="321867" y="78385"/>
                </a:cubicBezTo>
                <a:cubicBezTo>
                  <a:pt x="321867" y="77637"/>
                  <a:pt x="321867" y="77637"/>
                  <a:pt x="321867" y="76889"/>
                </a:cubicBezTo>
                <a:cubicBezTo>
                  <a:pt x="321119" y="76889"/>
                  <a:pt x="321119" y="76141"/>
                  <a:pt x="320371" y="75393"/>
                </a:cubicBezTo>
                <a:cubicBezTo>
                  <a:pt x="320371" y="75393"/>
                  <a:pt x="319622" y="74644"/>
                  <a:pt x="318874" y="73896"/>
                </a:cubicBezTo>
                <a:cubicBezTo>
                  <a:pt x="318126" y="73896"/>
                  <a:pt x="318126" y="73148"/>
                  <a:pt x="317378" y="73148"/>
                </a:cubicBezTo>
                <a:cubicBezTo>
                  <a:pt x="317378" y="72400"/>
                  <a:pt x="316630" y="72400"/>
                  <a:pt x="316630" y="72400"/>
                </a:cubicBezTo>
                <a:cubicBezTo>
                  <a:pt x="315882" y="71652"/>
                  <a:pt x="315882" y="71652"/>
                  <a:pt x="315882" y="71652"/>
                </a:cubicBezTo>
                <a:cubicBezTo>
                  <a:pt x="315134" y="71652"/>
                  <a:pt x="314385" y="71652"/>
                  <a:pt x="313637" y="71652"/>
                </a:cubicBezTo>
                <a:cubicBezTo>
                  <a:pt x="312889" y="71652"/>
                  <a:pt x="312141" y="72400"/>
                  <a:pt x="310645" y="72400"/>
                </a:cubicBezTo>
                <a:cubicBezTo>
                  <a:pt x="309149" y="73148"/>
                  <a:pt x="307652" y="73896"/>
                  <a:pt x="305408" y="74644"/>
                </a:cubicBezTo>
                <a:cubicBezTo>
                  <a:pt x="303912" y="75393"/>
                  <a:pt x="301667" y="76889"/>
                  <a:pt x="299423" y="77637"/>
                </a:cubicBezTo>
                <a:cubicBezTo>
                  <a:pt x="297926" y="79133"/>
                  <a:pt x="295682" y="80630"/>
                  <a:pt x="294186" y="82874"/>
                </a:cubicBezTo>
                <a:cubicBezTo>
                  <a:pt x="291193" y="85867"/>
                  <a:pt x="288949" y="88859"/>
                  <a:pt x="288201" y="91852"/>
                </a:cubicBezTo>
                <a:cubicBezTo>
                  <a:pt x="286704" y="94844"/>
                  <a:pt x="285956" y="97837"/>
                  <a:pt x="285956" y="100829"/>
                </a:cubicBezTo>
                <a:cubicBezTo>
                  <a:pt x="285956" y="103822"/>
                  <a:pt x="286704" y="106814"/>
                  <a:pt x="288201" y="109059"/>
                </a:cubicBezTo>
                <a:cubicBezTo>
                  <a:pt x="289697" y="112051"/>
                  <a:pt x="291193" y="114296"/>
                  <a:pt x="293438" y="116540"/>
                </a:cubicBezTo>
                <a:cubicBezTo>
                  <a:pt x="295682" y="118037"/>
                  <a:pt x="297178" y="119533"/>
                  <a:pt x="300171" y="121029"/>
                </a:cubicBezTo>
                <a:cubicBezTo>
                  <a:pt x="302415" y="122525"/>
                  <a:pt x="305408" y="124022"/>
                  <a:pt x="308400" y="124770"/>
                </a:cubicBezTo>
                <a:cubicBezTo>
                  <a:pt x="312141" y="126266"/>
                  <a:pt x="315882" y="127014"/>
                  <a:pt x="321119" y="127014"/>
                </a:cubicBezTo>
                <a:cubicBezTo>
                  <a:pt x="325608" y="127762"/>
                  <a:pt x="331593" y="127762"/>
                  <a:pt x="338326" y="127762"/>
                </a:cubicBezTo>
                <a:lnTo>
                  <a:pt x="358526" y="127762"/>
                </a:lnTo>
                <a:lnTo>
                  <a:pt x="333089" y="154695"/>
                </a:lnTo>
                <a:cubicBezTo>
                  <a:pt x="332341" y="155444"/>
                  <a:pt x="332341" y="155444"/>
                  <a:pt x="332341" y="156192"/>
                </a:cubicBezTo>
                <a:lnTo>
                  <a:pt x="332341" y="156940"/>
                </a:lnTo>
                <a:cubicBezTo>
                  <a:pt x="332341" y="157688"/>
                  <a:pt x="333089" y="158436"/>
                  <a:pt x="333089" y="158436"/>
                </a:cubicBezTo>
                <a:cubicBezTo>
                  <a:pt x="333837" y="159184"/>
                  <a:pt x="333837" y="159932"/>
                  <a:pt x="334585" y="159932"/>
                </a:cubicBezTo>
                <a:close/>
                <a:moveTo>
                  <a:pt x="273238" y="196591"/>
                </a:moveTo>
                <a:cubicBezTo>
                  <a:pt x="276230" y="198836"/>
                  <a:pt x="279223" y="201080"/>
                  <a:pt x="282964" y="202576"/>
                </a:cubicBezTo>
                <a:cubicBezTo>
                  <a:pt x="285956" y="203325"/>
                  <a:pt x="289697" y="204073"/>
                  <a:pt x="292689" y="203325"/>
                </a:cubicBezTo>
                <a:cubicBezTo>
                  <a:pt x="296430" y="203325"/>
                  <a:pt x="299423" y="201828"/>
                  <a:pt x="303163" y="200332"/>
                </a:cubicBezTo>
                <a:cubicBezTo>
                  <a:pt x="306904" y="198088"/>
                  <a:pt x="309897" y="195843"/>
                  <a:pt x="312889" y="192102"/>
                </a:cubicBezTo>
                <a:cubicBezTo>
                  <a:pt x="315134" y="189858"/>
                  <a:pt x="316630" y="187614"/>
                  <a:pt x="318126" y="185369"/>
                </a:cubicBezTo>
                <a:cubicBezTo>
                  <a:pt x="319622" y="183873"/>
                  <a:pt x="320371" y="181628"/>
                  <a:pt x="321867" y="179384"/>
                </a:cubicBezTo>
                <a:cubicBezTo>
                  <a:pt x="322615" y="177888"/>
                  <a:pt x="323363" y="176391"/>
                  <a:pt x="323363" y="174895"/>
                </a:cubicBezTo>
                <a:cubicBezTo>
                  <a:pt x="324111" y="173399"/>
                  <a:pt x="324111" y="172651"/>
                  <a:pt x="324111" y="171903"/>
                </a:cubicBezTo>
                <a:cubicBezTo>
                  <a:pt x="324111" y="171155"/>
                  <a:pt x="324111" y="171155"/>
                  <a:pt x="324111" y="170406"/>
                </a:cubicBezTo>
                <a:cubicBezTo>
                  <a:pt x="323363" y="170406"/>
                  <a:pt x="323363" y="169658"/>
                  <a:pt x="323363" y="169658"/>
                </a:cubicBezTo>
                <a:cubicBezTo>
                  <a:pt x="323363" y="168910"/>
                  <a:pt x="322615" y="168910"/>
                  <a:pt x="322615" y="168162"/>
                </a:cubicBezTo>
                <a:cubicBezTo>
                  <a:pt x="321867" y="168162"/>
                  <a:pt x="321119" y="167414"/>
                  <a:pt x="320371" y="166666"/>
                </a:cubicBezTo>
                <a:cubicBezTo>
                  <a:pt x="319622" y="165169"/>
                  <a:pt x="318874" y="165169"/>
                  <a:pt x="318126" y="164421"/>
                </a:cubicBezTo>
                <a:cubicBezTo>
                  <a:pt x="317378" y="164421"/>
                  <a:pt x="316630" y="164421"/>
                  <a:pt x="316630" y="165169"/>
                </a:cubicBezTo>
                <a:cubicBezTo>
                  <a:pt x="315882" y="165169"/>
                  <a:pt x="315882" y="165918"/>
                  <a:pt x="315134" y="167414"/>
                </a:cubicBezTo>
                <a:cubicBezTo>
                  <a:pt x="315134" y="168910"/>
                  <a:pt x="314385" y="170406"/>
                  <a:pt x="313637" y="172651"/>
                </a:cubicBezTo>
                <a:cubicBezTo>
                  <a:pt x="312889" y="174147"/>
                  <a:pt x="312141" y="176391"/>
                  <a:pt x="311393" y="178636"/>
                </a:cubicBezTo>
                <a:cubicBezTo>
                  <a:pt x="309897" y="180880"/>
                  <a:pt x="308400" y="183873"/>
                  <a:pt x="306156" y="186117"/>
                </a:cubicBezTo>
                <a:cubicBezTo>
                  <a:pt x="303912" y="187614"/>
                  <a:pt x="301667" y="189858"/>
                  <a:pt x="300171" y="190606"/>
                </a:cubicBezTo>
                <a:cubicBezTo>
                  <a:pt x="297926" y="192102"/>
                  <a:pt x="295682" y="192851"/>
                  <a:pt x="293438" y="192851"/>
                </a:cubicBezTo>
                <a:cubicBezTo>
                  <a:pt x="291193" y="192851"/>
                  <a:pt x="289697" y="192851"/>
                  <a:pt x="287452" y="192102"/>
                </a:cubicBezTo>
                <a:cubicBezTo>
                  <a:pt x="285956" y="191354"/>
                  <a:pt x="283712" y="189858"/>
                  <a:pt x="282215" y="188362"/>
                </a:cubicBezTo>
                <a:cubicBezTo>
                  <a:pt x="280719" y="186865"/>
                  <a:pt x="279223" y="185369"/>
                  <a:pt x="278475" y="183125"/>
                </a:cubicBezTo>
                <a:cubicBezTo>
                  <a:pt x="277727" y="180880"/>
                  <a:pt x="277727" y="178636"/>
                  <a:pt x="277727" y="176391"/>
                </a:cubicBezTo>
                <a:cubicBezTo>
                  <a:pt x="278475" y="174147"/>
                  <a:pt x="279223" y="171903"/>
                  <a:pt x="279971" y="168910"/>
                </a:cubicBezTo>
                <a:cubicBezTo>
                  <a:pt x="281467" y="166666"/>
                  <a:pt x="283712" y="163673"/>
                  <a:pt x="285956" y="161429"/>
                </a:cubicBezTo>
                <a:lnTo>
                  <a:pt x="291941" y="155444"/>
                </a:lnTo>
                <a:cubicBezTo>
                  <a:pt x="291941" y="154695"/>
                  <a:pt x="291941" y="154695"/>
                  <a:pt x="291941" y="154695"/>
                </a:cubicBezTo>
                <a:cubicBezTo>
                  <a:pt x="291941" y="153947"/>
                  <a:pt x="292689" y="153947"/>
                  <a:pt x="291941" y="153199"/>
                </a:cubicBezTo>
                <a:cubicBezTo>
                  <a:pt x="291941" y="152451"/>
                  <a:pt x="291941" y="152451"/>
                  <a:pt x="291941" y="151703"/>
                </a:cubicBezTo>
                <a:cubicBezTo>
                  <a:pt x="291193" y="150955"/>
                  <a:pt x="291193" y="150955"/>
                  <a:pt x="290445" y="150207"/>
                </a:cubicBezTo>
                <a:cubicBezTo>
                  <a:pt x="289697" y="149458"/>
                  <a:pt x="288949" y="148710"/>
                  <a:pt x="288201" y="148710"/>
                </a:cubicBezTo>
                <a:lnTo>
                  <a:pt x="287452" y="147962"/>
                </a:lnTo>
                <a:cubicBezTo>
                  <a:pt x="286704" y="147962"/>
                  <a:pt x="286704" y="147962"/>
                  <a:pt x="285956" y="148710"/>
                </a:cubicBezTo>
                <a:lnTo>
                  <a:pt x="285208" y="148710"/>
                </a:lnTo>
                <a:lnTo>
                  <a:pt x="279971" y="154695"/>
                </a:lnTo>
                <a:cubicBezTo>
                  <a:pt x="277727" y="156940"/>
                  <a:pt x="276230" y="158436"/>
                  <a:pt x="273986" y="159184"/>
                </a:cubicBezTo>
                <a:cubicBezTo>
                  <a:pt x="271742" y="160681"/>
                  <a:pt x="269497" y="161429"/>
                  <a:pt x="267253" y="161429"/>
                </a:cubicBezTo>
                <a:cubicBezTo>
                  <a:pt x="265008" y="161429"/>
                  <a:pt x="263512" y="161429"/>
                  <a:pt x="261268" y="160681"/>
                </a:cubicBezTo>
                <a:cubicBezTo>
                  <a:pt x="259023" y="159932"/>
                  <a:pt x="257527" y="159184"/>
                  <a:pt x="255282" y="156940"/>
                </a:cubicBezTo>
                <a:cubicBezTo>
                  <a:pt x="253786" y="156192"/>
                  <a:pt x="253038" y="154695"/>
                  <a:pt x="252290" y="153199"/>
                </a:cubicBezTo>
                <a:cubicBezTo>
                  <a:pt x="251542" y="151703"/>
                  <a:pt x="250794" y="150207"/>
                  <a:pt x="250794" y="148710"/>
                </a:cubicBezTo>
                <a:cubicBezTo>
                  <a:pt x="250794" y="146466"/>
                  <a:pt x="251542" y="144970"/>
                  <a:pt x="252290" y="143473"/>
                </a:cubicBezTo>
                <a:cubicBezTo>
                  <a:pt x="252290" y="141229"/>
                  <a:pt x="253786" y="139733"/>
                  <a:pt x="255282" y="138236"/>
                </a:cubicBezTo>
                <a:cubicBezTo>
                  <a:pt x="257527" y="135992"/>
                  <a:pt x="259023" y="134496"/>
                  <a:pt x="261268" y="133747"/>
                </a:cubicBezTo>
                <a:cubicBezTo>
                  <a:pt x="262764" y="132251"/>
                  <a:pt x="265008" y="131503"/>
                  <a:pt x="266505" y="130755"/>
                </a:cubicBezTo>
                <a:cubicBezTo>
                  <a:pt x="268749" y="130755"/>
                  <a:pt x="270245" y="130007"/>
                  <a:pt x="271742" y="130007"/>
                </a:cubicBezTo>
                <a:cubicBezTo>
                  <a:pt x="272490" y="129259"/>
                  <a:pt x="273986" y="129259"/>
                  <a:pt x="273986" y="128511"/>
                </a:cubicBezTo>
                <a:cubicBezTo>
                  <a:pt x="273986" y="128511"/>
                  <a:pt x="273986" y="128511"/>
                  <a:pt x="274734" y="127762"/>
                </a:cubicBezTo>
                <a:cubicBezTo>
                  <a:pt x="274734" y="127762"/>
                  <a:pt x="274734" y="127762"/>
                  <a:pt x="273986" y="127014"/>
                </a:cubicBezTo>
                <a:cubicBezTo>
                  <a:pt x="273986" y="127014"/>
                  <a:pt x="273986" y="126266"/>
                  <a:pt x="273238" y="126266"/>
                </a:cubicBezTo>
                <a:cubicBezTo>
                  <a:pt x="273238" y="125518"/>
                  <a:pt x="272490" y="124770"/>
                  <a:pt x="271742" y="124022"/>
                </a:cubicBezTo>
                <a:cubicBezTo>
                  <a:pt x="271742" y="124022"/>
                  <a:pt x="270993" y="123274"/>
                  <a:pt x="270245" y="123274"/>
                </a:cubicBezTo>
                <a:cubicBezTo>
                  <a:pt x="270245" y="122525"/>
                  <a:pt x="269497" y="122525"/>
                  <a:pt x="269497" y="122525"/>
                </a:cubicBezTo>
                <a:cubicBezTo>
                  <a:pt x="268749" y="122525"/>
                  <a:pt x="268749" y="122525"/>
                  <a:pt x="268001" y="121777"/>
                </a:cubicBezTo>
                <a:lnTo>
                  <a:pt x="267253" y="121777"/>
                </a:lnTo>
                <a:cubicBezTo>
                  <a:pt x="266505" y="121777"/>
                  <a:pt x="265008" y="122525"/>
                  <a:pt x="263512" y="122525"/>
                </a:cubicBezTo>
                <a:cubicBezTo>
                  <a:pt x="262016" y="123274"/>
                  <a:pt x="260519" y="123274"/>
                  <a:pt x="259023" y="124770"/>
                </a:cubicBezTo>
                <a:cubicBezTo>
                  <a:pt x="256779" y="125518"/>
                  <a:pt x="255282" y="126266"/>
                  <a:pt x="253038" y="127762"/>
                </a:cubicBezTo>
                <a:cubicBezTo>
                  <a:pt x="250794" y="129259"/>
                  <a:pt x="248549" y="130755"/>
                  <a:pt x="247053" y="132999"/>
                </a:cubicBezTo>
                <a:cubicBezTo>
                  <a:pt x="244060" y="135992"/>
                  <a:pt x="242564" y="138984"/>
                  <a:pt x="241068" y="141977"/>
                </a:cubicBezTo>
                <a:cubicBezTo>
                  <a:pt x="239571" y="144970"/>
                  <a:pt x="238823" y="147214"/>
                  <a:pt x="238823" y="150207"/>
                </a:cubicBezTo>
                <a:cubicBezTo>
                  <a:pt x="238823" y="153199"/>
                  <a:pt x="239571" y="155444"/>
                  <a:pt x="241068" y="158436"/>
                </a:cubicBezTo>
                <a:cubicBezTo>
                  <a:pt x="241816" y="160681"/>
                  <a:pt x="243312" y="162925"/>
                  <a:pt x="246305" y="165169"/>
                </a:cubicBezTo>
                <a:cubicBezTo>
                  <a:pt x="247801" y="166666"/>
                  <a:pt x="250045" y="168162"/>
                  <a:pt x="252290" y="169658"/>
                </a:cubicBezTo>
                <a:cubicBezTo>
                  <a:pt x="254534" y="170406"/>
                  <a:pt x="256779" y="171155"/>
                  <a:pt x="259023" y="171155"/>
                </a:cubicBezTo>
                <a:cubicBezTo>
                  <a:pt x="261268" y="171903"/>
                  <a:pt x="263512" y="171155"/>
                  <a:pt x="265756" y="171155"/>
                </a:cubicBezTo>
                <a:cubicBezTo>
                  <a:pt x="268001" y="170406"/>
                  <a:pt x="270245" y="168910"/>
                  <a:pt x="272490" y="167414"/>
                </a:cubicBezTo>
                <a:cubicBezTo>
                  <a:pt x="270245" y="170406"/>
                  <a:pt x="269497" y="172651"/>
                  <a:pt x="268749" y="174895"/>
                </a:cubicBezTo>
                <a:cubicBezTo>
                  <a:pt x="268001" y="177888"/>
                  <a:pt x="267253" y="180132"/>
                  <a:pt x="267253" y="183125"/>
                </a:cubicBezTo>
                <a:cubicBezTo>
                  <a:pt x="267253" y="185369"/>
                  <a:pt x="268001" y="187614"/>
                  <a:pt x="268749" y="189858"/>
                </a:cubicBezTo>
                <a:cubicBezTo>
                  <a:pt x="270245" y="192851"/>
                  <a:pt x="271742" y="194347"/>
                  <a:pt x="273238" y="196591"/>
                </a:cubicBezTo>
                <a:close/>
                <a:moveTo>
                  <a:pt x="176728" y="201828"/>
                </a:moveTo>
                <a:cubicBezTo>
                  <a:pt x="186454" y="204821"/>
                  <a:pt x="194683" y="208562"/>
                  <a:pt x="202913" y="213799"/>
                </a:cubicBezTo>
                <a:cubicBezTo>
                  <a:pt x="211142" y="219035"/>
                  <a:pt x="219372" y="224272"/>
                  <a:pt x="226105" y="231006"/>
                </a:cubicBezTo>
                <a:cubicBezTo>
                  <a:pt x="232838" y="236991"/>
                  <a:pt x="238823" y="244472"/>
                  <a:pt x="244808" y="252702"/>
                </a:cubicBezTo>
                <a:cubicBezTo>
                  <a:pt x="250045" y="260183"/>
                  <a:pt x="254534" y="269161"/>
                  <a:pt x="258275" y="278139"/>
                </a:cubicBezTo>
                <a:cubicBezTo>
                  <a:pt x="258275" y="278887"/>
                  <a:pt x="259023" y="278887"/>
                  <a:pt x="259023" y="278887"/>
                </a:cubicBezTo>
                <a:cubicBezTo>
                  <a:pt x="259023" y="279635"/>
                  <a:pt x="259771" y="279635"/>
                  <a:pt x="259771" y="279635"/>
                </a:cubicBezTo>
                <a:cubicBezTo>
                  <a:pt x="260519" y="279635"/>
                  <a:pt x="260519" y="278887"/>
                  <a:pt x="261268" y="278887"/>
                </a:cubicBezTo>
                <a:cubicBezTo>
                  <a:pt x="262016" y="278139"/>
                  <a:pt x="262764" y="278139"/>
                  <a:pt x="263512" y="277390"/>
                </a:cubicBezTo>
                <a:cubicBezTo>
                  <a:pt x="263512" y="276642"/>
                  <a:pt x="264260" y="275894"/>
                  <a:pt x="265008" y="275146"/>
                </a:cubicBezTo>
                <a:cubicBezTo>
                  <a:pt x="265008" y="275146"/>
                  <a:pt x="265008" y="274398"/>
                  <a:pt x="265756" y="274398"/>
                </a:cubicBezTo>
                <a:cubicBezTo>
                  <a:pt x="265756" y="273650"/>
                  <a:pt x="265756" y="273650"/>
                  <a:pt x="265756" y="272902"/>
                </a:cubicBezTo>
                <a:cubicBezTo>
                  <a:pt x="265756" y="272902"/>
                  <a:pt x="265756" y="272902"/>
                  <a:pt x="265756" y="272153"/>
                </a:cubicBezTo>
                <a:cubicBezTo>
                  <a:pt x="264260" y="267665"/>
                  <a:pt x="262016" y="263176"/>
                  <a:pt x="259771" y="258687"/>
                </a:cubicBezTo>
                <a:cubicBezTo>
                  <a:pt x="258275" y="254198"/>
                  <a:pt x="255282" y="249709"/>
                  <a:pt x="253038" y="245220"/>
                </a:cubicBezTo>
                <a:cubicBezTo>
                  <a:pt x="250045" y="241480"/>
                  <a:pt x="247053" y="236991"/>
                  <a:pt x="244060" y="233250"/>
                </a:cubicBezTo>
                <a:cubicBezTo>
                  <a:pt x="241068" y="229509"/>
                  <a:pt x="237327" y="225769"/>
                  <a:pt x="234334" y="222776"/>
                </a:cubicBezTo>
                <a:cubicBezTo>
                  <a:pt x="230594" y="219035"/>
                  <a:pt x="226853" y="216043"/>
                  <a:pt x="222364" y="213050"/>
                </a:cubicBezTo>
                <a:cubicBezTo>
                  <a:pt x="218624" y="210058"/>
                  <a:pt x="214135" y="207813"/>
                  <a:pt x="209646" y="205569"/>
                </a:cubicBezTo>
                <a:cubicBezTo>
                  <a:pt x="205157" y="203325"/>
                  <a:pt x="200668" y="201080"/>
                  <a:pt x="196179" y="198836"/>
                </a:cubicBezTo>
                <a:cubicBezTo>
                  <a:pt x="191690" y="197339"/>
                  <a:pt x="187202" y="195843"/>
                  <a:pt x="181965" y="194347"/>
                </a:cubicBezTo>
                <a:cubicBezTo>
                  <a:pt x="181965" y="194347"/>
                  <a:pt x="181965" y="194347"/>
                  <a:pt x="181217" y="194347"/>
                </a:cubicBezTo>
                <a:cubicBezTo>
                  <a:pt x="181217" y="194347"/>
                  <a:pt x="181217" y="194347"/>
                  <a:pt x="180468" y="194347"/>
                </a:cubicBezTo>
                <a:lnTo>
                  <a:pt x="179720" y="195095"/>
                </a:lnTo>
                <a:cubicBezTo>
                  <a:pt x="178972" y="195843"/>
                  <a:pt x="178224" y="195843"/>
                  <a:pt x="177476" y="196591"/>
                </a:cubicBezTo>
                <a:cubicBezTo>
                  <a:pt x="176728" y="197339"/>
                  <a:pt x="176728" y="198088"/>
                  <a:pt x="175980" y="198836"/>
                </a:cubicBezTo>
                <a:cubicBezTo>
                  <a:pt x="175980" y="199584"/>
                  <a:pt x="175980" y="199584"/>
                  <a:pt x="175231" y="200332"/>
                </a:cubicBezTo>
                <a:cubicBezTo>
                  <a:pt x="175231" y="200332"/>
                  <a:pt x="175231" y="201080"/>
                  <a:pt x="175980" y="201080"/>
                </a:cubicBezTo>
                <a:cubicBezTo>
                  <a:pt x="175980" y="201828"/>
                  <a:pt x="175980" y="201828"/>
                  <a:pt x="176728" y="201828"/>
                </a:cubicBezTo>
                <a:close/>
                <a:moveTo>
                  <a:pt x="175980" y="301331"/>
                </a:moveTo>
                <a:cubicBezTo>
                  <a:pt x="176728" y="302079"/>
                  <a:pt x="177476" y="302827"/>
                  <a:pt x="178972" y="303575"/>
                </a:cubicBezTo>
                <a:cubicBezTo>
                  <a:pt x="179720" y="303575"/>
                  <a:pt x="180468" y="303575"/>
                  <a:pt x="181217" y="302827"/>
                </a:cubicBezTo>
                <a:lnTo>
                  <a:pt x="187202" y="295346"/>
                </a:lnTo>
                <a:lnTo>
                  <a:pt x="200668" y="308064"/>
                </a:lnTo>
                <a:lnTo>
                  <a:pt x="201416" y="308064"/>
                </a:lnTo>
                <a:cubicBezTo>
                  <a:pt x="202164" y="308812"/>
                  <a:pt x="202164" y="308064"/>
                  <a:pt x="202913" y="308064"/>
                </a:cubicBezTo>
                <a:cubicBezTo>
                  <a:pt x="202913" y="308064"/>
                  <a:pt x="203661" y="307316"/>
                  <a:pt x="204409" y="307316"/>
                </a:cubicBezTo>
                <a:cubicBezTo>
                  <a:pt x="204409" y="306568"/>
                  <a:pt x="205157" y="305820"/>
                  <a:pt x="205905" y="305072"/>
                </a:cubicBezTo>
                <a:cubicBezTo>
                  <a:pt x="206653" y="304323"/>
                  <a:pt x="207401" y="303575"/>
                  <a:pt x="208150" y="302827"/>
                </a:cubicBezTo>
                <a:cubicBezTo>
                  <a:pt x="208150" y="302827"/>
                  <a:pt x="208898" y="302079"/>
                  <a:pt x="208898" y="301331"/>
                </a:cubicBezTo>
                <a:lnTo>
                  <a:pt x="208898" y="300583"/>
                </a:lnTo>
                <a:cubicBezTo>
                  <a:pt x="208898" y="299835"/>
                  <a:pt x="208898" y="299835"/>
                  <a:pt x="208898" y="299835"/>
                </a:cubicBezTo>
                <a:lnTo>
                  <a:pt x="195431" y="287116"/>
                </a:lnTo>
                <a:lnTo>
                  <a:pt x="219372" y="261679"/>
                </a:lnTo>
                <a:cubicBezTo>
                  <a:pt x="219372" y="260931"/>
                  <a:pt x="220120" y="260931"/>
                  <a:pt x="220120" y="260183"/>
                </a:cubicBezTo>
                <a:lnTo>
                  <a:pt x="220120" y="259435"/>
                </a:lnTo>
                <a:cubicBezTo>
                  <a:pt x="220120" y="258687"/>
                  <a:pt x="220120" y="258687"/>
                  <a:pt x="219372" y="257939"/>
                </a:cubicBezTo>
                <a:cubicBezTo>
                  <a:pt x="219372" y="257191"/>
                  <a:pt x="218624" y="256443"/>
                  <a:pt x="217875" y="255694"/>
                </a:cubicBezTo>
                <a:cubicBezTo>
                  <a:pt x="217127" y="255694"/>
                  <a:pt x="216379" y="254946"/>
                  <a:pt x="216379" y="254198"/>
                </a:cubicBezTo>
                <a:cubicBezTo>
                  <a:pt x="215631" y="254198"/>
                  <a:pt x="214883" y="253450"/>
                  <a:pt x="214883" y="253450"/>
                </a:cubicBezTo>
                <a:cubicBezTo>
                  <a:pt x="214135" y="253450"/>
                  <a:pt x="213387" y="252702"/>
                  <a:pt x="212638" y="252702"/>
                </a:cubicBezTo>
                <a:cubicBezTo>
                  <a:pt x="212638" y="252702"/>
                  <a:pt x="211890" y="251954"/>
                  <a:pt x="211142" y="251954"/>
                </a:cubicBezTo>
                <a:lnTo>
                  <a:pt x="152039" y="238487"/>
                </a:lnTo>
                <a:cubicBezTo>
                  <a:pt x="152039" y="238487"/>
                  <a:pt x="151291" y="238487"/>
                  <a:pt x="150543" y="239235"/>
                </a:cubicBezTo>
                <a:cubicBezTo>
                  <a:pt x="150543" y="239235"/>
                  <a:pt x="149795" y="239235"/>
                  <a:pt x="149046" y="239983"/>
                </a:cubicBezTo>
                <a:cubicBezTo>
                  <a:pt x="148298" y="239983"/>
                  <a:pt x="148298" y="240732"/>
                  <a:pt x="147550" y="241480"/>
                </a:cubicBezTo>
                <a:cubicBezTo>
                  <a:pt x="146802" y="242228"/>
                  <a:pt x="145306" y="242976"/>
                  <a:pt x="144558" y="243724"/>
                </a:cubicBezTo>
                <a:cubicBezTo>
                  <a:pt x="143810" y="245220"/>
                  <a:pt x="143061" y="245969"/>
                  <a:pt x="142313" y="246717"/>
                </a:cubicBezTo>
                <a:cubicBezTo>
                  <a:pt x="141565" y="247465"/>
                  <a:pt x="140817" y="248213"/>
                  <a:pt x="140817" y="248961"/>
                </a:cubicBezTo>
                <a:cubicBezTo>
                  <a:pt x="140069" y="249709"/>
                  <a:pt x="140069" y="250457"/>
                  <a:pt x="140069" y="250457"/>
                </a:cubicBezTo>
                <a:cubicBezTo>
                  <a:pt x="140069" y="251206"/>
                  <a:pt x="140069" y="251206"/>
                  <a:pt x="140817" y="251954"/>
                </a:cubicBezTo>
                <a:lnTo>
                  <a:pt x="180468" y="289361"/>
                </a:lnTo>
                <a:lnTo>
                  <a:pt x="173735" y="296094"/>
                </a:lnTo>
                <a:cubicBezTo>
                  <a:pt x="173735" y="296842"/>
                  <a:pt x="172987" y="297590"/>
                  <a:pt x="173735" y="298338"/>
                </a:cubicBezTo>
                <a:cubicBezTo>
                  <a:pt x="173735" y="299087"/>
                  <a:pt x="174483" y="300583"/>
                  <a:pt x="175980" y="301331"/>
                </a:cubicBezTo>
                <a:close/>
                <a:moveTo>
                  <a:pt x="154283" y="248961"/>
                </a:moveTo>
                <a:lnTo>
                  <a:pt x="154283" y="248213"/>
                </a:lnTo>
                <a:lnTo>
                  <a:pt x="207401" y="260183"/>
                </a:lnTo>
                <a:lnTo>
                  <a:pt x="188698" y="281131"/>
                </a:lnTo>
                <a:close/>
                <a:moveTo>
                  <a:pt x="169246" y="333501"/>
                </a:moveTo>
                <a:cubicBezTo>
                  <a:pt x="171491" y="335745"/>
                  <a:pt x="172987" y="336494"/>
                  <a:pt x="174483" y="336494"/>
                </a:cubicBezTo>
                <a:cubicBezTo>
                  <a:pt x="175980" y="336494"/>
                  <a:pt x="178224" y="335745"/>
                  <a:pt x="179720" y="333501"/>
                </a:cubicBezTo>
                <a:cubicBezTo>
                  <a:pt x="181965" y="332005"/>
                  <a:pt x="182713" y="329760"/>
                  <a:pt x="182713" y="328264"/>
                </a:cubicBezTo>
                <a:cubicBezTo>
                  <a:pt x="182713" y="327516"/>
                  <a:pt x="181217" y="325271"/>
                  <a:pt x="178972" y="323027"/>
                </a:cubicBezTo>
                <a:cubicBezTo>
                  <a:pt x="176728" y="321531"/>
                  <a:pt x="174483" y="320034"/>
                  <a:pt x="173735" y="320034"/>
                </a:cubicBezTo>
                <a:cubicBezTo>
                  <a:pt x="172239" y="320034"/>
                  <a:pt x="169994" y="321531"/>
                  <a:pt x="168498" y="323027"/>
                </a:cubicBezTo>
                <a:cubicBezTo>
                  <a:pt x="166254" y="325271"/>
                  <a:pt x="165506" y="326768"/>
                  <a:pt x="165506" y="328264"/>
                </a:cubicBezTo>
                <a:cubicBezTo>
                  <a:pt x="165506" y="329760"/>
                  <a:pt x="167002" y="331257"/>
                  <a:pt x="169246" y="333501"/>
                </a:cubicBezTo>
                <a:close/>
                <a:moveTo>
                  <a:pt x="103410" y="373152"/>
                </a:moveTo>
                <a:cubicBezTo>
                  <a:pt x="106402" y="376145"/>
                  <a:pt x="109395" y="378389"/>
                  <a:pt x="113136" y="379886"/>
                </a:cubicBezTo>
                <a:cubicBezTo>
                  <a:pt x="116128" y="381382"/>
                  <a:pt x="119869" y="382130"/>
                  <a:pt x="123610" y="382130"/>
                </a:cubicBezTo>
                <a:cubicBezTo>
                  <a:pt x="126602" y="382130"/>
                  <a:pt x="130343" y="381382"/>
                  <a:pt x="134084" y="379886"/>
                </a:cubicBezTo>
                <a:cubicBezTo>
                  <a:pt x="137824" y="378389"/>
                  <a:pt x="141565" y="375397"/>
                  <a:pt x="144558" y="371656"/>
                </a:cubicBezTo>
                <a:cubicBezTo>
                  <a:pt x="147550" y="369412"/>
                  <a:pt x="149046" y="366419"/>
                  <a:pt x="150543" y="364175"/>
                </a:cubicBezTo>
                <a:cubicBezTo>
                  <a:pt x="152039" y="361182"/>
                  <a:pt x="152039" y="358938"/>
                  <a:pt x="152787" y="355945"/>
                </a:cubicBezTo>
                <a:cubicBezTo>
                  <a:pt x="152787" y="353701"/>
                  <a:pt x="152787" y="350708"/>
                  <a:pt x="151291" y="348464"/>
                </a:cubicBezTo>
                <a:cubicBezTo>
                  <a:pt x="150543" y="345471"/>
                  <a:pt x="149795" y="343227"/>
                  <a:pt x="147550" y="340234"/>
                </a:cubicBezTo>
                <a:cubicBezTo>
                  <a:pt x="146054" y="337990"/>
                  <a:pt x="143810" y="334997"/>
                  <a:pt x="141565" y="332005"/>
                </a:cubicBezTo>
                <a:cubicBezTo>
                  <a:pt x="139321" y="329760"/>
                  <a:pt x="136328" y="326768"/>
                  <a:pt x="133336" y="323775"/>
                </a:cubicBezTo>
                <a:cubicBezTo>
                  <a:pt x="131091" y="321531"/>
                  <a:pt x="128099" y="319286"/>
                  <a:pt x="125106" y="317042"/>
                </a:cubicBezTo>
                <a:cubicBezTo>
                  <a:pt x="122113" y="314797"/>
                  <a:pt x="119121" y="312553"/>
                  <a:pt x="115380" y="311057"/>
                </a:cubicBezTo>
                <a:cubicBezTo>
                  <a:pt x="112388" y="309560"/>
                  <a:pt x="108647" y="308064"/>
                  <a:pt x="105654" y="307316"/>
                </a:cubicBezTo>
                <a:cubicBezTo>
                  <a:pt x="101914" y="306568"/>
                  <a:pt x="98921" y="305820"/>
                  <a:pt x="95180" y="306568"/>
                </a:cubicBezTo>
                <a:cubicBezTo>
                  <a:pt x="91440" y="306568"/>
                  <a:pt x="88447" y="308064"/>
                  <a:pt x="84706" y="309560"/>
                </a:cubicBezTo>
                <a:cubicBezTo>
                  <a:pt x="80966" y="311805"/>
                  <a:pt x="77973" y="314049"/>
                  <a:pt x="74232" y="317790"/>
                </a:cubicBezTo>
                <a:cubicBezTo>
                  <a:pt x="73484" y="318538"/>
                  <a:pt x="71988" y="320034"/>
                  <a:pt x="71240" y="321531"/>
                </a:cubicBezTo>
                <a:cubicBezTo>
                  <a:pt x="70492" y="323027"/>
                  <a:pt x="69744" y="324523"/>
                  <a:pt x="68995" y="325271"/>
                </a:cubicBezTo>
                <a:cubicBezTo>
                  <a:pt x="68247" y="326768"/>
                  <a:pt x="67499" y="327516"/>
                  <a:pt x="66751" y="329012"/>
                </a:cubicBezTo>
                <a:cubicBezTo>
                  <a:pt x="66751" y="329760"/>
                  <a:pt x="66751" y="330508"/>
                  <a:pt x="66751" y="331257"/>
                </a:cubicBezTo>
                <a:lnTo>
                  <a:pt x="66751" y="332753"/>
                </a:lnTo>
                <a:cubicBezTo>
                  <a:pt x="67499" y="333501"/>
                  <a:pt x="67499" y="333501"/>
                  <a:pt x="67499" y="333501"/>
                </a:cubicBezTo>
                <a:cubicBezTo>
                  <a:pt x="68247" y="334249"/>
                  <a:pt x="68247" y="334249"/>
                  <a:pt x="68995" y="334997"/>
                </a:cubicBezTo>
                <a:cubicBezTo>
                  <a:pt x="69744" y="335745"/>
                  <a:pt x="69744" y="335745"/>
                  <a:pt x="70492" y="336494"/>
                </a:cubicBezTo>
                <a:lnTo>
                  <a:pt x="71240" y="337242"/>
                </a:lnTo>
                <a:cubicBezTo>
                  <a:pt x="71988" y="337242"/>
                  <a:pt x="71988" y="337242"/>
                  <a:pt x="72736" y="337242"/>
                </a:cubicBezTo>
                <a:cubicBezTo>
                  <a:pt x="72736" y="337242"/>
                  <a:pt x="72736" y="337242"/>
                  <a:pt x="73484" y="336494"/>
                </a:cubicBezTo>
                <a:cubicBezTo>
                  <a:pt x="73484" y="336494"/>
                  <a:pt x="74232" y="335745"/>
                  <a:pt x="74232" y="334997"/>
                </a:cubicBezTo>
                <a:cubicBezTo>
                  <a:pt x="74981" y="334249"/>
                  <a:pt x="74981" y="332753"/>
                  <a:pt x="75729" y="332005"/>
                </a:cubicBezTo>
                <a:cubicBezTo>
                  <a:pt x="76477" y="330508"/>
                  <a:pt x="77225" y="329760"/>
                  <a:pt x="77973" y="328264"/>
                </a:cubicBezTo>
                <a:cubicBezTo>
                  <a:pt x="78721" y="326768"/>
                  <a:pt x="80218" y="325271"/>
                  <a:pt x="81714" y="323027"/>
                </a:cubicBezTo>
                <a:cubicBezTo>
                  <a:pt x="84706" y="320034"/>
                  <a:pt x="87699" y="318538"/>
                  <a:pt x="90692" y="317042"/>
                </a:cubicBezTo>
                <a:cubicBezTo>
                  <a:pt x="93684" y="316294"/>
                  <a:pt x="97425" y="316294"/>
                  <a:pt x="100417" y="316294"/>
                </a:cubicBezTo>
                <a:cubicBezTo>
                  <a:pt x="104158" y="317042"/>
                  <a:pt x="107151" y="318538"/>
                  <a:pt x="110891" y="320034"/>
                </a:cubicBezTo>
                <a:cubicBezTo>
                  <a:pt x="113884" y="322279"/>
                  <a:pt x="117625" y="324523"/>
                  <a:pt x="120617" y="327516"/>
                </a:cubicBezTo>
                <a:cubicBezTo>
                  <a:pt x="119121" y="327516"/>
                  <a:pt x="117625" y="328264"/>
                  <a:pt x="116128" y="329012"/>
                </a:cubicBezTo>
                <a:cubicBezTo>
                  <a:pt x="114632" y="329012"/>
                  <a:pt x="113136" y="329760"/>
                  <a:pt x="111639" y="331257"/>
                </a:cubicBezTo>
                <a:cubicBezTo>
                  <a:pt x="110143" y="332005"/>
                  <a:pt x="108647" y="332753"/>
                  <a:pt x="107151" y="334249"/>
                </a:cubicBezTo>
                <a:cubicBezTo>
                  <a:pt x="105654" y="334997"/>
                  <a:pt x="104158" y="336494"/>
                  <a:pt x="102662" y="337990"/>
                </a:cubicBezTo>
                <a:cubicBezTo>
                  <a:pt x="99669" y="341731"/>
                  <a:pt x="97425" y="344723"/>
                  <a:pt x="95929" y="347716"/>
                </a:cubicBezTo>
                <a:cubicBezTo>
                  <a:pt x="94432" y="351456"/>
                  <a:pt x="94432" y="354449"/>
                  <a:pt x="94432" y="357441"/>
                </a:cubicBezTo>
                <a:cubicBezTo>
                  <a:pt x="94432" y="360434"/>
                  <a:pt x="95929" y="362678"/>
                  <a:pt x="97425" y="365671"/>
                </a:cubicBezTo>
                <a:cubicBezTo>
                  <a:pt x="98921" y="368664"/>
                  <a:pt x="101166" y="370908"/>
                  <a:pt x="103410" y="373152"/>
                </a:cubicBezTo>
                <a:close/>
                <a:moveTo>
                  <a:pt x="112388" y="365671"/>
                </a:moveTo>
                <a:cubicBezTo>
                  <a:pt x="110891" y="364175"/>
                  <a:pt x="108647" y="361930"/>
                  <a:pt x="107899" y="360434"/>
                </a:cubicBezTo>
                <a:cubicBezTo>
                  <a:pt x="106402" y="358190"/>
                  <a:pt x="105654" y="356693"/>
                  <a:pt x="105654" y="354449"/>
                </a:cubicBezTo>
                <a:cubicBezTo>
                  <a:pt x="105654" y="352953"/>
                  <a:pt x="105654" y="350708"/>
                  <a:pt x="106402" y="349212"/>
                </a:cubicBezTo>
                <a:cubicBezTo>
                  <a:pt x="107151" y="346967"/>
                  <a:pt x="108647" y="344723"/>
                  <a:pt x="110891" y="342479"/>
                </a:cubicBezTo>
                <a:cubicBezTo>
                  <a:pt x="111639" y="341731"/>
                  <a:pt x="113136" y="340234"/>
                  <a:pt x="114632" y="339486"/>
                </a:cubicBezTo>
                <a:cubicBezTo>
                  <a:pt x="115380" y="338738"/>
                  <a:pt x="116876" y="337242"/>
                  <a:pt x="118373" y="336494"/>
                </a:cubicBezTo>
                <a:cubicBezTo>
                  <a:pt x="119869" y="335745"/>
                  <a:pt x="121365" y="335745"/>
                  <a:pt x="122862" y="334997"/>
                </a:cubicBezTo>
                <a:cubicBezTo>
                  <a:pt x="124358" y="334249"/>
                  <a:pt x="125854" y="333501"/>
                  <a:pt x="126602" y="333501"/>
                </a:cubicBezTo>
                <a:cubicBezTo>
                  <a:pt x="131091" y="337242"/>
                  <a:pt x="134084" y="340982"/>
                  <a:pt x="136328" y="343975"/>
                </a:cubicBezTo>
                <a:cubicBezTo>
                  <a:pt x="139321" y="346967"/>
                  <a:pt x="140817" y="349960"/>
                  <a:pt x="141565" y="352953"/>
                </a:cubicBezTo>
                <a:cubicBezTo>
                  <a:pt x="142313" y="355197"/>
                  <a:pt x="142313" y="358190"/>
                  <a:pt x="141565" y="359686"/>
                </a:cubicBezTo>
                <a:cubicBezTo>
                  <a:pt x="140817" y="361930"/>
                  <a:pt x="139321" y="364175"/>
                  <a:pt x="137824" y="366419"/>
                </a:cubicBezTo>
                <a:cubicBezTo>
                  <a:pt x="135580" y="368664"/>
                  <a:pt x="133336" y="370160"/>
                  <a:pt x="131091" y="370908"/>
                </a:cubicBezTo>
                <a:cubicBezTo>
                  <a:pt x="128847" y="371656"/>
                  <a:pt x="126602" y="371656"/>
                  <a:pt x="124358" y="371656"/>
                </a:cubicBezTo>
                <a:cubicBezTo>
                  <a:pt x="122113" y="371656"/>
                  <a:pt x="119869" y="370908"/>
                  <a:pt x="118373" y="369412"/>
                </a:cubicBezTo>
                <a:cubicBezTo>
                  <a:pt x="116128" y="368664"/>
                  <a:pt x="113884" y="367167"/>
                  <a:pt x="112388" y="365671"/>
                </a:cubicBezTo>
                <a:close/>
                <a:moveTo>
                  <a:pt x="80218" y="434500"/>
                </a:moveTo>
                <a:cubicBezTo>
                  <a:pt x="80966" y="435248"/>
                  <a:pt x="80966" y="435996"/>
                  <a:pt x="80966" y="435996"/>
                </a:cubicBezTo>
                <a:cubicBezTo>
                  <a:pt x="81714" y="436744"/>
                  <a:pt x="81714" y="436744"/>
                  <a:pt x="82462" y="436744"/>
                </a:cubicBezTo>
                <a:cubicBezTo>
                  <a:pt x="83210" y="435996"/>
                  <a:pt x="83210" y="435996"/>
                  <a:pt x="83958" y="435248"/>
                </a:cubicBezTo>
                <a:cubicBezTo>
                  <a:pt x="84706" y="435248"/>
                  <a:pt x="85455" y="433752"/>
                  <a:pt x="86203" y="433004"/>
                </a:cubicBezTo>
                <a:cubicBezTo>
                  <a:pt x="87699" y="432256"/>
                  <a:pt x="88447" y="431507"/>
                  <a:pt x="88447" y="430759"/>
                </a:cubicBezTo>
                <a:cubicBezTo>
                  <a:pt x="89195" y="430011"/>
                  <a:pt x="89195" y="429263"/>
                  <a:pt x="89943" y="429263"/>
                </a:cubicBezTo>
                <a:cubicBezTo>
                  <a:pt x="89943" y="428515"/>
                  <a:pt x="89943" y="428515"/>
                  <a:pt x="89943" y="427767"/>
                </a:cubicBezTo>
                <a:lnTo>
                  <a:pt x="89943" y="427019"/>
                </a:lnTo>
                <a:lnTo>
                  <a:pt x="82462" y="400085"/>
                </a:lnTo>
                <a:lnTo>
                  <a:pt x="109395" y="406071"/>
                </a:lnTo>
                <a:lnTo>
                  <a:pt x="110143" y="406071"/>
                </a:lnTo>
                <a:cubicBezTo>
                  <a:pt x="110891" y="406071"/>
                  <a:pt x="110891" y="406071"/>
                  <a:pt x="111639" y="406071"/>
                </a:cubicBezTo>
                <a:cubicBezTo>
                  <a:pt x="111639" y="405322"/>
                  <a:pt x="112388" y="405322"/>
                  <a:pt x="113136" y="404574"/>
                </a:cubicBezTo>
                <a:cubicBezTo>
                  <a:pt x="113884" y="403826"/>
                  <a:pt x="114632" y="403078"/>
                  <a:pt x="115380" y="402330"/>
                </a:cubicBezTo>
                <a:cubicBezTo>
                  <a:pt x="116128" y="401582"/>
                  <a:pt x="116876" y="400834"/>
                  <a:pt x="116876" y="400085"/>
                </a:cubicBezTo>
                <a:cubicBezTo>
                  <a:pt x="117625" y="399337"/>
                  <a:pt x="117625" y="398589"/>
                  <a:pt x="118373" y="398589"/>
                </a:cubicBezTo>
                <a:cubicBezTo>
                  <a:pt x="118373" y="397841"/>
                  <a:pt x="117625" y="397841"/>
                  <a:pt x="117625" y="397093"/>
                </a:cubicBezTo>
                <a:cubicBezTo>
                  <a:pt x="117625" y="397093"/>
                  <a:pt x="116876" y="397093"/>
                  <a:pt x="116128" y="396345"/>
                </a:cubicBezTo>
                <a:lnTo>
                  <a:pt x="81714" y="390360"/>
                </a:lnTo>
                <a:lnTo>
                  <a:pt x="73484" y="358190"/>
                </a:lnTo>
                <a:cubicBezTo>
                  <a:pt x="73484" y="357441"/>
                  <a:pt x="72736" y="357441"/>
                  <a:pt x="72736" y="356693"/>
                </a:cubicBezTo>
                <a:cubicBezTo>
                  <a:pt x="72736" y="356693"/>
                  <a:pt x="71988" y="356693"/>
                  <a:pt x="71240" y="356693"/>
                </a:cubicBezTo>
                <a:cubicBezTo>
                  <a:pt x="71240" y="356693"/>
                  <a:pt x="70492" y="356693"/>
                  <a:pt x="69744" y="357441"/>
                </a:cubicBezTo>
                <a:cubicBezTo>
                  <a:pt x="68995" y="358190"/>
                  <a:pt x="68247" y="358938"/>
                  <a:pt x="67499" y="359686"/>
                </a:cubicBezTo>
                <a:cubicBezTo>
                  <a:pt x="66751" y="361182"/>
                  <a:pt x="66003" y="361930"/>
                  <a:pt x="65255" y="361930"/>
                </a:cubicBezTo>
                <a:cubicBezTo>
                  <a:pt x="65255" y="362678"/>
                  <a:pt x="64507" y="363427"/>
                  <a:pt x="64507" y="364175"/>
                </a:cubicBezTo>
                <a:lnTo>
                  <a:pt x="63759" y="364923"/>
                </a:lnTo>
                <a:cubicBezTo>
                  <a:pt x="63759" y="364923"/>
                  <a:pt x="63759" y="365671"/>
                  <a:pt x="64507" y="365671"/>
                </a:cubicBezTo>
                <a:lnTo>
                  <a:pt x="71240" y="391108"/>
                </a:lnTo>
                <a:lnTo>
                  <a:pt x="45803" y="385871"/>
                </a:lnTo>
                <a:cubicBezTo>
                  <a:pt x="45055" y="385871"/>
                  <a:pt x="45055" y="385871"/>
                  <a:pt x="44307" y="385871"/>
                </a:cubicBezTo>
                <a:lnTo>
                  <a:pt x="43559" y="385871"/>
                </a:lnTo>
                <a:cubicBezTo>
                  <a:pt x="42811" y="386619"/>
                  <a:pt x="42811" y="386619"/>
                  <a:pt x="42062" y="387367"/>
                </a:cubicBezTo>
                <a:cubicBezTo>
                  <a:pt x="41314" y="387367"/>
                  <a:pt x="41314" y="388115"/>
                  <a:pt x="39818" y="388863"/>
                </a:cubicBezTo>
                <a:cubicBezTo>
                  <a:pt x="39070" y="390360"/>
                  <a:pt x="38322" y="391108"/>
                  <a:pt x="38322" y="391108"/>
                </a:cubicBezTo>
                <a:cubicBezTo>
                  <a:pt x="37574" y="391856"/>
                  <a:pt x="37574" y="392604"/>
                  <a:pt x="37574" y="393352"/>
                </a:cubicBezTo>
                <a:cubicBezTo>
                  <a:pt x="36825" y="393352"/>
                  <a:pt x="37574" y="394100"/>
                  <a:pt x="37574" y="394100"/>
                </a:cubicBezTo>
                <a:cubicBezTo>
                  <a:pt x="38322" y="394848"/>
                  <a:pt x="38322" y="394848"/>
                  <a:pt x="39070" y="394848"/>
                </a:cubicBezTo>
                <a:lnTo>
                  <a:pt x="71240" y="400834"/>
                </a:lnTo>
                <a:close/>
                <a:moveTo>
                  <a:pt x="31588" y="438989"/>
                </a:moveTo>
                <a:cubicBezTo>
                  <a:pt x="35329" y="441981"/>
                  <a:pt x="39818" y="444974"/>
                  <a:pt x="43559" y="447966"/>
                </a:cubicBezTo>
                <a:cubicBezTo>
                  <a:pt x="47299" y="450959"/>
                  <a:pt x="51788" y="453952"/>
                  <a:pt x="56277" y="456196"/>
                </a:cubicBezTo>
                <a:cubicBezTo>
                  <a:pt x="60018" y="458440"/>
                  <a:pt x="64507" y="460685"/>
                  <a:pt x="69744" y="462181"/>
                </a:cubicBezTo>
                <a:cubicBezTo>
                  <a:pt x="74232" y="464426"/>
                  <a:pt x="78721" y="465922"/>
                  <a:pt x="83958" y="467418"/>
                </a:cubicBezTo>
                <a:cubicBezTo>
                  <a:pt x="83958" y="467418"/>
                  <a:pt x="83958" y="467418"/>
                  <a:pt x="84706" y="467418"/>
                </a:cubicBezTo>
                <a:cubicBezTo>
                  <a:pt x="84706" y="466670"/>
                  <a:pt x="85455" y="466670"/>
                  <a:pt x="85455" y="466670"/>
                </a:cubicBezTo>
                <a:cubicBezTo>
                  <a:pt x="86203" y="466670"/>
                  <a:pt x="86203" y="465922"/>
                  <a:pt x="86951" y="465922"/>
                </a:cubicBezTo>
                <a:cubicBezTo>
                  <a:pt x="86951" y="465174"/>
                  <a:pt x="87699" y="465174"/>
                  <a:pt x="88447" y="464426"/>
                </a:cubicBezTo>
                <a:cubicBezTo>
                  <a:pt x="89195" y="463677"/>
                  <a:pt x="89943" y="462929"/>
                  <a:pt x="89943" y="462181"/>
                </a:cubicBezTo>
                <a:cubicBezTo>
                  <a:pt x="90692" y="461433"/>
                  <a:pt x="90692" y="461433"/>
                  <a:pt x="90692" y="460685"/>
                </a:cubicBezTo>
                <a:cubicBezTo>
                  <a:pt x="90692" y="460685"/>
                  <a:pt x="90692" y="459937"/>
                  <a:pt x="89943" y="459937"/>
                </a:cubicBezTo>
                <a:lnTo>
                  <a:pt x="89195" y="459189"/>
                </a:lnTo>
                <a:cubicBezTo>
                  <a:pt x="79469" y="456196"/>
                  <a:pt x="70492" y="451707"/>
                  <a:pt x="62262" y="447218"/>
                </a:cubicBezTo>
                <a:cubicBezTo>
                  <a:pt x="54033" y="441981"/>
                  <a:pt x="46551" y="436744"/>
                  <a:pt x="39818" y="430011"/>
                </a:cubicBezTo>
                <a:cubicBezTo>
                  <a:pt x="33085" y="423278"/>
                  <a:pt x="26352" y="416545"/>
                  <a:pt x="21115" y="408315"/>
                </a:cubicBezTo>
                <a:cubicBezTo>
                  <a:pt x="15878" y="400834"/>
                  <a:pt x="11389" y="391856"/>
                  <a:pt x="7648" y="382878"/>
                </a:cubicBezTo>
                <a:lnTo>
                  <a:pt x="6900" y="382130"/>
                </a:lnTo>
                <a:cubicBezTo>
                  <a:pt x="6900" y="382130"/>
                  <a:pt x="6152" y="381382"/>
                  <a:pt x="6152" y="382130"/>
                </a:cubicBezTo>
                <a:cubicBezTo>
                  <a:pt x="5404" y="382130"/>
                  <a:pt x="4655" y="382130"/>
                  <a:pt x="4655" y="382878"/>
                </a:cubicBezTo>
                <a:cubicBezTo>
                  <a:pt x="3907" y="382878"/>
                  <a:pt x="3159" y="383626"/>
                  <a:pt x="2411" y="384375"/>
                </a:cubicBezTo>
                <a:cubicBezTo>
                  <a:pt x="1663" y="385123"/>
                  <a:pt x="1663" y="385123"/>
                  <a:pt x="915" y="385871"/>
                </a:cubicBezTo>
                <a:cubicBezTo>
                  <a:pt x="915" y="386619"/>
                  <a:pt x="167" y="386619"/>
                  <a:pt x="167" y="387367"/>
                </a:cubicBezTo>
                <a:lnTo>
                  <a:pt x="167" y="388863"/>
                </a:lnTo>
                <a:cubicBezTo>
                  <a:pt x="3907" y="398589"/>
                  <a:pt x="7648" y="407567"/>
                  <a:pt x="12885" y="415796"/>
                </a:cubicBezTo>
                <a:cubicBezTo>
                  <a:pt x="18122" y="424026"/>
                  <a:pt x="24855" y="431507"/>
                  <a:pt x="31588" y="438989"/>
                </a:cubicBezTo>
              </a:path>
            </a:pathLst>
          </a:custGeom>
          <a:solidFill>
            <a:srgbClr val="000000"/>
          </a:solidFill>
          <a:ln w="1246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4979CB2-5007-4CB5-9605-B6A9D7B21182}"/>
              </a:ext>
            </a:extLst>
          </p:cNvPr>
          <p:cNvSpPr/>
          <p:nvPr/>
        </p:nvSpPr>
        <p:spPr>
          <a:xfrm rot="5400000" flipV="1">
            <a:off x="5675264" y="3111773"/>
            <a:ext cx="1077408" cy="1152478"/>
          </a:xfrm>
          <a:custGeom>
            <a:avLst/>
            <a:gdLst>
              <a:gd name="connsiteX0" fmla="*/ 375019 w 436539"/>
              <a:gd name="connsiteY0" fmla="*/ 60818 h 466955"/>
              <a:gd name="connsiteX1" fmla="*/ 389233 w 436539"/>
              <a:gd name="connsiteY1" fmla="*/ 72041 h 466955"/>
              <a:gd name="connsiteX2" fmla="*/ 403448 w 436539"/>
              <a:gd name="connsiteY2" fmla="*/ 78026 h 466955"/>
              <a:gd name="connsiteX3" fmla="*/ 416166 w 436539"/>
              <a:gd name="connsiteY3" fmla="*/ 77277 h 466955"/>
              <a:gd name="connsiteX4" fmla="*/ 428885 w 436539"/>
              <a:gd name="connsiteY4" fmla="*/ 69048 h 466955"/>
              <a:gd name="connsiteX5" fmla="*/ 435618 w 436539"/>
              <a:gd name="connsiteY5" fmla="*/ 57078 h 466955"/>
              <a:gd name="connsiteX6" fmla="*/ 435618 w 436539"/>
              <a:gd name="connsiteY6" fmla="*/ 44359 h 466955"/>
              <a:gd name="connsiteX7" fmla="*/ 428885 w 436539"/>
              <a:gd name="connsiteY7" fmla="*/ 31641 h 466955"/>
              <a:gd name="connsiteX8" fmla="*/ 416166 w 436539"/>
              <a:gd name="connsiteY8" fmla="*/ 17426 h 466955"/>
              <a:gd name="connsiteX9" fmla="*/ 401952 w 436539"/>
              <a:gd name="connsiteY9" fmla="*/ 6204 h 466955"/>
              <a:gd name="connsiteX10" fmla="*/ 387737 w 436539"/>
              <a:gd name="connsiteY10" fmla="*/ 967 h 466955"/>
              <a:gd name="connsiteX11" fmla="*/ 375019 w 436539"/>
              <a:gd name="connsiteY11" fmla="*/ 967 h 466955"/>
              <a:gd name="connsiteX12" fmla="*/ 363048 w 436539"/>
              <a:gd name="connsiteY12" fmla="*/ 9945 h 466955"/>
              <a:gd name="connsiteX13" fmla="*/ 355567 w 436539"/>
              <a:gd name="connsiteY13" fmla="*/ 21915 h 466955"/>
              <a:gd name="connsiteX14" fmla="*/ 355567 w 436539"/>
              <a:gd name="connsiteY14" fmla="*/ 33885 h 466955"/>
              <a:gd name="connsiteX15" fmla="*/ 362300 w 436539"/>
              <a:gd name="connsiteY15" fmla="*/ 46604 h 466955"/>
              <a:gd name="connsiteX16" fmla="*/ 375019 w 436539"/>
              <a:gd name="connsiteY16" fmla="*/ 60818 h 466955"/>
              <a:gd name="connsiteX17" fmla="*/ 383996 w 436539"/>
              <a:gd name="connsiteY17" fmla="*/ 52589 h 466955"/>
              <a:gd name="connsiteX18" fmla="*/ 375767 w 436539"/>
              <a:gd name="connsiteY18" fmla="*/ 44359 h 466955"/>
              <a:gd name="connsiteX19" fmla="*/ 369782 w 436539"/>
              <a:gd name="connsiteY19" fmla="*/ 37626 h 466955"/>
              <a:gd name="connsiteX20" fmla="*/ 366789 w 436539"/>
              <a:gd name="connsiteY20" fmla="*/ 30893 h 466955"/>
              <a:gd name="connsiteX21" fmla="*/ 365293 w 436539"/>
              <a:gd name="connsiteY21" fmla="*/ 25656 h 466955"/>
              <a:gd name="connsiteX22" fmla="*/ 366789 w 436539"/>
              <a:gd name="connsiteY22" fmla="*/ 20419 h 466955"/>
              <a:gd name="connsiteX23" fmla="*/ 369782 w 436539"/>
              <a:gd name="connsiteY23" fmla="*/ 15182 h 466955"/>
              <a:gd name="connsiteX24" fmla="*/ 378011 w 436539"/>
              <a:gd name="connsiteY24" fmla="*/ 10693 h 466955"/>
              <a:gd name="connsiteX25" fmla="*/ 387737 w 436539"/>
              <a:gd name="connsiteY25" fmla="*/ 11441 h 466955"/>
              <a:gd name="connsiteX26" fmla="*/ 397463 w 436539"/>
              <a:gd name="connsiteY26" fmla="*/ 16678 h 466955"/>
              <a:gd name="connsiteX27" fmla="*/ 407189 w 436539"/>
              <a:gd name="connsiteY27" fmla="*/ 25656 h 466955"/>
              <a:gd name="connsiteX28" fmla="*/ 419159 w 436539"/>
              <a:gd name="connsiteY28" fmla="*/ 37626 h 466955"/>
              <a:gd name="connsiteX29" fmla="*/ 424396 w 436539"/>
              <a:gd name="connsiteY29" fmla="*/ 47352 h 466955"/>
              <a:gd name="connsiteX30" fmla="*/ 425144 w 436539"/>
              <a:gd name="connsiteY30" fmla="*/ 55581 h 466955"/>
              <a:gd name="connsiteX31" fmla="*/ 421403 w 436539"/>
              <a:gd name="connsiteY31" fmla="*/ 63063 h 466955"/>
              <a:gd name="connsiteX32" fmla="*/ 416166 w 436539"/>
              <a:gd name="connsiteY32" fmla="*/ 66804 h 466955"/>
              <a:gd name="connsiteX33" fmla="*/ 410181 w 436539"/>
              <a:gd name="connsiteY33" fmla="*/ 68300 h 466955"/>
              <a:gd name="connsiteX34" fmla="*/ 404196 w 436539"/>
              <a:gd name="connsiteY34" fmla="*/ 66804 h 466955"/>
              <a:gd name="connsiteX35" fmla="*/ 397463 w 436539"/>
              <a:gd name="connsiteY35" fmla="*/ 63811 h 466955"/>
              <a:gd name="connsiteX36" fmla="*/ 390729 w 436539"/>
              <a:gd name="connsiteY36" fmla="*/ 58574 h 466955"/>
              <a:gd name="connsiteX37" fmla="*/ 383996 w 436539"/>
              <a:gd name="connsiteY37" fmla="*/ 52589 h 466955"/>
              <a:gd name="connsiteX38" fmla="*/ 381752 w 436539"/>
              <a:gd name="connsiteY38" fmla="*/ 106455 h 466955"/>
              <a:gd name="connsiteX39" fmla="*/ 387737 w 436539"/>
              <a:gd name="connsiteY39" fmla="*/ 109448 h 466955"/>
              <a:gd name="connsiteX40" fmla="*/ 392226 w 436539"/>
              <a:gd name="connsiteY40" fmla="*/ 106455 h 466955"/>
              <a:gd name="connsiteX41" fmla="*/ 395218 w 436539"/>
              <a:gd name="connsiteY41" fmla="*/ 101218 h 466955"/>
              <a:gd name="connsiteX42" fmla="*/ 391478 w 436539"/>
              <a:gd name="connsiteY42" fmla="*/ 95981 h 466955"/>
              <a:gd name="connsiteX43" fmla="*/ 386241 w 436539"/>
              <a:gd name="connsiteY43" fmla="*/ 92988 h 466955"/>
              <a:gd name="connsiteX44" fmla="*/ 381004 w 436539"/>
              <a:gd name="connsiteY44" fmla="*/ 95981 h 466955"/>
              <a:gd name="connsiteX45" fmla="*/ 378011 w 436539"/>
              <a:gd name="connsiteY45" fmla="*/ 101218 h 466955"/>
              <a:gd name="connsiteX46" fmla="*/ 381752 w 436539"/>
              <a:gd name="connsiteY46" fmla="*/ 106455 h 466955"/>
              <a:gd name="connsiteX47" fmla="*/ 304693 w 436539"/>
              <a:gd name="connsiteY47" fmla="*/ 136381 h 466955"/>
              <a:gd name="connsiteX48" fmla="*/ 318908 w 436539"/>
              <a:gd name="connsiteY48" fmla="*/ 147603 h 466955"/>
              <a:gd name="connsiteX49" fmla="*/ 333123 w 436539"/>
              <a:gd name="connsiteY49" fmla="*/ 153588 h 466955"/>
              <a:gd name="connsiteX50" fmla="*/ 345841 w 436539"/>
              <a:gd name="connsiteY50" fmla="*/ 152840 h 466955"/>
              <a:gd name="connsiteX51" fmla="*/ 357811 w 436539"/>
              <a:gd name="connsiteY51" fmla="*/ 144610 h 466955"/>
              <a:gd name="connsiteX52" fmla="*/ 365293 w 436539"/>
              <a:gd name="connsiteY52" fmla="*/ 132640 h 466955"/>
              <a:gd name="connsiteX53" fmla="*/ 365293 w 436539"/>
              <a:gd name="connsiteY53" fmla="*/ 119921 h 466955"/>
              <a:gd name="connsiteX54" fmla="*/ 358559 w 436539"/>
              <a:gd name="connsiteY54" fmla="*/ 107203 h 466955"/>
              <a:gd name="connsiteX55" fmla="*/ 345841 w 436539"/>
              <a:gd name="connsiteY55" fmla="*/ 92988 h 466955"/>
              <a:gd name="connsiteX56" fmla="*/ 331626 w 436539"/>
              <a:gd name="connsiteY56" fmla="*/ 81766 h 466955"/>
              <a:gd name="connsiteX57" fmla="*/ 317412 w 436539"/>
              <a:gd name="connsiteY57" fmla="*/ 75781 h 466955"/>
              <a:gd name="connsiteX58" fmla="*/ 304693 w 436539"/>
              <a:gd name="connsiteY58" fmla="*/ 76529 h 466955"/>
              <a:gd name="connsiteX59" fmla="*/ 291975 w 436539"/>
              <a:gd name="connsiteY59" fmla="*/ 84759 h 466955"/>
              <a:gd name="connsiteX60" fmla="*/ 285242 w 436539"/>
              <a:gd name="connsiteY60" fmla="*/ 96729 h 466955"/>
              <a:gd name="connsiteX61" fmla="*/ 285242 w 436539"/>
              <a:gd name="connsiteY61" fmla="*/ 109448 h 466955"/>
              <a:gd name="connsiteX62" fmla="*/ 291975 w 436539"/>
              <a:gd name="connsiteY62" fmla="*/ 122166 h 466955"/>
              <a:gd name="connsiteX63" fmla="*/ 304693 w 436539"/>
              <a:gd name="connsiteY63" fmla="*/ 136381 h 466955"/>
              <a:gd name="connsiteX64" fmla="*/ 312923 w 436539"/>
              <a:gd name="connsiteY64" fmla="*/ 128151 h 466955"/>
              <a:gd name="connsiteX65" fmla="*/ 305442 w 436539"/>
              <a:gd name="connsiteY65" fmla="*/ 119921 h 466955"/>
              <a:gd name="connsiteX66" fmla="*/ 299456 w 436539"/>
              <a:gd name="connsiteY66" fmla="*/ 113188 h 466955"/>
              <a:gd name="connsiteX67" fmla="*/ 296464 w 436539"/>
              <a:gd name="connsiteY67" fmla="*/ 106455 h 466955"/>
              <a:gd name="connsiteX68" fmla="*/ 294968 w 436539"/>
              <a:gd name="connsiteY68" fmla="*/ 101218 h 466955"/>
              <a:gd name="connsiteX69" fmla="*/ 296464 w 436539"/>
              <a:gd name="connsiteY69" fmla="*/ 95981 h 466955"/>
              <a:gd name="connsiteX70" fmla="*/ 299456 w 436539"/>
              <a:gd name="connsiteY70" fmla="*/ 90744 h 466955"/>
              <a:gd name="connsiteX71" fmla="*/ 307686 w 436539"/>
              <a:gd name="connsiteY71" fmla="*/ 86255 h 466955"/>
              <a:gd name="connsiteX72" fmla="*/ 316664 w 436539"/>
              <a:gd name="connsiteY72" fmla="*/ 87003 h 466955"/>
              <a:gd name="connsiteX73" fmla="*/ 326389 w 436539"/>
              <a:gd name="connsiteY73" fmla="*/ 92240 h 466955"/>
              <a:gd name="connsiteX74" fmla="*/ 336863 w 436539"/>
              <a:gd name="connsiteY74" fmla="*/ 101218 h 466955"/>
              <a:gd name="connsiteX75" fmla="*/ 348085 w 436539"/>
              <a:gd name="connsiteY75" fmla="*/ 113188 h 466955"/>
              <a:gd name="connsiteX76" fmla="*/ 354071 w 436539"/>
              <a:gd name="connsiteY76" fmla="*/ 122914 h 466955"/>
              <a:gd name="connsiteX77" fmla="*/ 354819 w 436539"/>
              <a:gd name="connsiteY77" fmla="*/ 131144 h 466955"/>
              <a:gd name="connsiteX78" fmla="*/ 351078 w 436539"/>
              <a:gd name="connsiteY78" fmla="*/ 138625 h 466955"/>
              <a:gd name="connsiteX79" fmla="*/ 345093 w 436539"/>
              <a:gd name="connsiteY79" fmla="*/ 142366 h 466955"/>
              <a:gd name="connsiteX80" fmla="*/ 339856 w 436539"/>
              <a:gd name="connsiteY80" fmla="*/ 143862 h 466955"/>
              <a:gd name="connsiteX81" fmla="*/ 333123 w 436539"/>
              <a:gd name="connsiteY81" fmla="*/ 142366 h 466955"/>
              <a:gd name="connsiteX82" fmla="*/ 327138 w 436539"/>
              <a:gd name="connsiteY82" fmla="*/ 139373 h 466955"/>
              <a:gd name="connsiteX83" fmla="*/ 320404 w 436539"/>
              <a:gd name="connsiteY83" fmla="*/ 134136 h 466955"/>
              <a:gd name="connsiteX84" fmla="*/ 312923 w 436539"/>
              <a:gd name="connsiteY84" fmla="*/ 128151 h 466955"/>
              <a:gd name="connsiteX85" fmla="*/ 231376 w 436539"/>
              <a:gd name="connsiteY85" fmla="*/ 159573 h 466955"/>
              <a:gd name="connsiteX86" fmla="*/ 232872 w 436539"/>
              <a:gd name="connsiteY86" fmla="*/ 161069 h 466955"/>
              <a:gd name="connsiteX87" fmla="*/ 234368 w 436539"/>
              <a:gd name="connsiteY87" fmla="*/ 161817 h 466955"/>
              <a:gd name="connsiteX88" fmla="*/ 235864 w 436539"/>
              <a:gd name="connsiteY88" fmla="*/ 162565 h 466955"/>
              <a:gd name="connsiteX89" fmla="*/ 237361 w 436539"/>
              <a:gd name="connsiteY89" fmla="*/ 163314 h 466955"/>
              <a:gd name="connsiteX90" fmla="*/ 310678 w 436539"/>
              <a:gd name="connsiteY90" fmla="*/ 189499 h 466955"/>
              <a:gd name="connsiteX91" fmla="*/ 312175 w 436539"/>
              <a:gd name="connsiteY91" fmla="*/ 190247 h 466955"/>
              <a:gd name="connsiteX92" fmla="*/ 313671 w 436539"/>
              <a:gd name="connsiteY92" fmla="*/ 189499 h 466955"/>
              <a:gd name="connsiteX93" fmla="*/ 315167 w 436539"/>
              <a:gd name="connsiteY93" fmla="*/ 188002 h 466955"/>
              <a:gd name="connsiteX94" fmla="*/ 317412 w 436539"/>
              <a:gd name="connsiteY94" fmla="*/ 186506 h 466955"/>
              <a:gd name="connsiteX95" fmla="*/ 319656 w 436539"/>
              <a:gd name="connsiteY95" fmla="*/ 183513 h 466955"/>
              <a:gd name="connsiteX96" fmla="*/ 320404 w 436539"/>
              <a:gd name="connsiteY96" fmla="*/ 182017 h 466955"/>
              <a:gd name="connsiteX97" fmla="*/ 320404 w 436539"/>
              <a:gd name="connsiteY97" fmla="*/ 180521 h 466955"/>
              <a:gd name="connsiteX98" fmla="*/ 318908 w 436539"/>
              <a:gd name="connsiteY98" fmla="*/ 179773 h 466955"/>
              <a:gd name="connsiteX99" fmla="*/ 243346 w 436539"/>
              <a:gd name="connsiteY99" fmla="*/ 154336 h 466955"/>
              <a:gd name="connsiteX100" fmla="*/ 271775 w 436539"/>
              <a:gd name="connsiteY100" fmla="*/ 123662 h 466955"/>
              <a:gd name="connsiteX101" fmla="*/ 271775 w 436539"/>
              <a:gd name="connsiteY101" fmla="*/ 121418 h 466955"/>
              <a:gd name="connsiteX102" fmla="*/ 269531 w 436539"/>
              <a:gd name="connsiteY102" fmla="*/ 118425 h 466955"/>
              <a:gd name="connsiteX103" fmla="*/ 268035 w 436539"/>
              <a:gd name="connsiteY103" fmla="*/ 116929 h 466955"/>
              <a:gd name="connsiteX104" fmla="*/ 266538 w 436539"/>
              <a:gd name="connsiteY104" fmla="*/ 116181 h 466955"/>
              <a:gd name="connsiteX105" fmla="*/ 265042 w 436539"/>
              <a:gd name="connsiteY105" fmla="*/ 116181 h 466955"/>
              <a:gd name="connsiteX106" fmla="*/ 264294 w 436539"/>
              <a:gd name="connsiteY106" fmla="*/ 116929 h 466955"/>
              <a:gd name="connsiteX107" fmla="*/ 229879 w 436539"/>
              <a:gd name="connsiteY107" fmla="*/ 153588 h 466955"/>
              <a:gd name="connsiteX108" fmla="*/ 229131 w 436539"/>
              <a:gd name="connsiteY108" fmla="*/ 155084 h 466955"/>
              <a:gd name="connsiteX109" fmla="*/ 228383 w 436539"/>
              <a:gd name="connsiteY109" fmla="*/ 156580 h 466955"/>
              <a:gd name="connsiteX110" fmla="*/ 229131 w 436539"/>
              <a:gd name="connsiteY110" fmla="*/ 157329 h 466955"/>
              <a:gd name="connsiteX111" fmla="*/ 231376 w 436539"/>
              <a:gd name="connsiteY111" fmla="*/ 159573 h 466955"/>
              <a:gd name="connsiteX112" fmla="*/ 176761 w 436539"/>
              <a:gd name="connsiteY112" fmla="*/ 202217 h 466955"/>
              <a:gd name="connsiteX113" fmla="*/ 202946 w 436539"/>
              <a:gd name="connsiteY113" fmla="*/ 214187 h 466955"/>
              <a:gd name="connsiteX114" fmla="*/ 226139 w 436539"/>
              <a:gd name="connsiteY114" fmla="*/ 231394 h 466955"/>
              <a:gd name="connsiteX115" fmla="*/ 244842 w 436539"/>
              <a:gd name="connsiteY115" fmla="*/ 252342 h 466955"/>
              <a:gd name="connsiteX116" fmla="*/ 258309 w 436539"/>
              <a:gd name="connsiteY116" fmla="*/ 278527 h 466955"/>
              <a:gd name="connsiteX117" fmla="*/ 259057 w 436539"/>
              <a:gd name="connsiteY117" fmla="*/ 279275 h 466955"/>
              <a:gd name="connsiteX118" fmla="*/ 259805 w 436539"/>
              <a:gd name="connsiteY118" fmla="*/ 280024 h 466955"/>
              <a:gd name="connsiteX119" fmla="*/ 261301 w 436539"/>
              <a:gd name="connsiteY119" fmla="*/ 279275 h 466955"/>
              <a:gd name="connsiteX120" fmla="*/ 263546 w 436539"/>
              <a:gd name="connsiteY120" fmla="*/ 277031 h 466955"/>
              <a:gd name="connsiteX121" fmla="*/ 265042 w 436539"/>
              <a:gd name="connsiteY121" fmla="*/ 275535 h 466955"/>
              <a:gd name="connsiteX122" fmla="*/ 265790 w 436539"/>
              <a:gd name="connsiteY122" fmla="*/ 274787 h 466955"/>
              <a:gd name="connsiteX123" fmla="*/ 265790 w 436539"/>
              <a:gd name="connsiteY123" fmla="*/ 273290 h 466955"/>
              <a:gd name="connsiteX124" fmla="*/ 265790 w 436539"/>
              <a:gd name="connsiteY124" fmla="*/ 272542 h 466955"/>
              <a:gd name="connsiteX125" fmla="*/ 260553 w 436539"/>
              <a:gd name="connsiteY125" fmla="*/ 258327 h 466955"/>
              <a:gd name="connsiteX126" fmla="*/ 253072 w 436539"/>
              <a:gd name="connsiteY126" fmla="*/ 245609 h 466955"/>
              <a:gd name="connsiteX127" fmla="*/ 244094 w 436539"/>
              <a:gd name="connsiteY127" fmla="*/ 233639 h 466955"/>
              <a:gd name="connsiteX128" fmla="*/ 234368 w 436539"/>
              <a:gd name="connsiteY128" fmla="*/ 222417 h 466955"/>
              <a:gd name="connsiteX129" fmla="*/ 222398 w 436539"/>
              <a:gd name="connsiteY129" fmla="*/ 213439 h 466955"/>
              <a:gd name="connsiteX130" fmla="*/ 209680 w 436539"/>
              <a:gd name="connsiteY130" fmla="*/ 205958 h 466955"/>
              <a:gd name="connsiteX131" fmla="*/ 196213 w 436539"/>
              <a:gd name="connsiteY131" fmla="*/ 199224 h 466955"/>
              <a:gd name="connsiteX132" fmla="*/ 181998 w 436539"/>
              <a:gd name="connsiteY132" fmla="*/ 193987 h 466955"/>
              <a:gd name="connsiteX133" fmla="*/ 181250 w 436539"/>
              <a:gd name="connsiteY133" fmla="*/ 193987 h 466955"/>
              <a:gd name="connsiteX134" fmla="*/ 180502 w 436539"/>
              <a:gd name="connsiteY134" fmla="*/ 194736 h 466955"/>
              <a:gd name="connsiteX135" fmla="*/ 179754 w 436539"/>
              <a:gd name="connsiteY135" fmla="*/ 195484 h 466955"/>
              <a:gd name="connsiteX136" fmla="*/ 177510 w 436539"/>
              <a:gd name="connsiteY136" fmla="*/ 196980 h 466955"/>
              <a:gd name="connsiteX137" fmla="*/ 176013 w 436539"/>
              <a:gd name="connsiteY137" fmla="*/ 199224 h 466955"/>
              <a:gd name="connsiteX138" fmla="*/ 175265 w 436539"/>
              <a:gd name="connsiteY138" fmla="*/ 200721 h 466955"/>
              <a:gd name="connsiteX139" fmla="*/ 176013 w 436539"/>
              <a:gd name="connsiteY139" fmla="*/ 201469 h 466955"/>
              <a:gd name="connsiteX140" fmla="*/ 192472 w 436539"/>
              <a:gd name="connsiteY140" fmla="*/ 312942 h 466955"/>
              <a:gd name="connsiteX141" fmla="*/ 194717 w 436539"/>
              <a:gd name="connsiteY141" fmla="*/ 313690 h 466955"/>
              <a:gd name="connsiteX142" fmla="*/ 195465 w 436539"/>
              <a:gd name="connsiteY142" fmla="*/ 314438 h 466955"/>
              <a:gd name="connsiteX143" fmla="*/ 196961 w 436539"/>
              <a:gd name="connsiteY143" fmla="*/ 314438 h 466955"/>
              <a:gd name="connsiteX144" fmla="*/ 197709 w 436539"/>
              <a:gd name="connsiteY144" fmla="*/ 313690 h 466955"/>
              <a:gd name="connsiteX145" fmla="*/ 228383 w 436539"/>
              <a:gd name="connsiteY145" fmla="*/ 281520 h 466955"/>
              <a:gd name="connsiteX146" fmla="*/ 229131 w 436539"/>
              <a:gd name="connsiteY146" fmla="*/ 280024 h 466955"/>
              <a:gd name="connsiteX147" fmla="*/ 228383 w 436539"/>
              <a:gd name="connsiteY147" fmla="*/ 279275 h 466955"/>
              <a:gd name="connsiteX148" fmla="*/ 228383 w 436539"/>
              <a:gd name="connsiteY148" fmla="*/ 277779 h 466955"/>
              <a:gd name="connsiteX149" fmla="*/ 226887 w 436539"/>
              <a:gd name="connsiteY149" fmla="*/ 276283 h 466955"/>
              <a:gd name="connsiteX150" fmla="*/ 225391 w 436539"/>
              <a:gd name="connsiteY150" fmla="*/ 274787 h 466955"/>
              <a:gd name="connsiteX151" fmla="*/ 223894 w 436539"/>
              <a:gd name="connsiteY151" fmla="*/ 274787 h 466955"/>
              <a:gd name="connsiteX152" fmla="*/ 222398 w 436539"/>
              <a:gd name="connsiteY152" fmla="*/ 274038 h 466955"/>
              <a:gd name="connsiteX153" fmla="*/ 221650 w 436539"/>
              <a:gd name="connsiteY153" fmla="*/ 274787 h 466955"/>
              <a:gd name="connsiteX154" fmla="*/ 209680 w 436539"/>
              <a:gd name="connsiteY154" fmla="*/ 288253 h 466955"/>
              <a:gd name="connsiteX155" fmla="*/ 161799 w 436539"/>
              <a:gd name="connsiteY155" fmla="*/ 243365 h 466955"/>
              <a:gd name="connsiteX156" fmla="*/ 180502 w 436539"/>
              <a:gd name="connsiteY156" fmla="*/ 238128 h 466955"/>
              <a:gd name="connsiteX157" fmla="*/ 181998 w 436539"/>
              <a:gd name="connsiteY157" fmla="*/ 237380 h 466955"/>
              <a:gd name="connsiteX158" fmla="*/ 182747 w 436539"/>
              <a:gd name="connsiteY158" fmla="*/ 235883 h 466955"/>
              <a:gd name="connsiteX159" fmla="*/ 181998 w 436539"/>
              <a:gd name="connsiteY159" fmla="*/ 234387 h 466955"/>
              <a:gd name="connsiteX160" fmla="*/ 180502 w 436539"/>
              <a:gd name="connsiteY160" fmla="*/ 232891 h 466955"/>
              <a:gd name="connsiteX161" fmla="*/ 179006 w 436539"/>
              <a:gd name="connsiteY161" fmla="*/ 231394 h 466955"/>
              <a:gd name="connsiteX162" fmla="*/ 177510 w 436539"/>
              <a:gd name="connsiteY162" fmla="*/ 230646 h 466955"/>
              <a:gd name="connsiteX163" fmla="*/ 176761 w 436539"/>
              <a:gd name="connsiteY163" fmla="*/ 230646 h 466955"/>
              <a:gd name="connsiteX164" fmla="*/ 175265 w 436539"/>
              <a:gd name="connsiteY164" fmla="*/ 230646 h 466955"/>
              <a:gd name="connsiteX165" fmla="*/ 152821 w 436539"/>
              <a:gd name="connsiteY165" fmla="*/ 236631 h 466955"/>
              <a:gd name="connsiteX166" fmla="*/ 152073 w 436539"/>
              <a:gd name="connsiteY166" fmla="*/ 236631 h 466955"/>
              <a:gd name="connsiteX167" fmla="*/ 151325 w 436539"/>
              <a:gd name="connsiteY167" fmla="*/ 237380 h 466955"/>
              <a:gd name="connsiteX168" fmla="*/ 149828 w 436539"/>
              <a:gd name="connsiteY168" fmla="*/ 238128 h 466955"/>
              <a:gd name="connsiteX169" fmla="*/ 148332 w 436539"/>
              <a:gd name="connsiteY169" fmla="*/ 239624 h 466955"/>
              <a:gd name="connsiteX170" fmla="*/ 146836 w 436539"/>
              <a:gd name="connsiteY170" fmla="*/ 241868 h 466955"/>
              <a:gd name="connsiteX171" fmla="*/ 146088 w 436539"/>
              <a:gd name="connsiteY171" fmla="*/ 243365 h 466955"/>
              <a:gd name="connsiteX172" fmla="*/ 146088 w 436539"/>
              <a:gd name="connsiteY172" fmla="*/ 244861 h 466955"/>
              <a:gd name="connsiteX173" fmla="*/ 201450 w 436539"/>
              <a:gd name="connsiteY173" fmla="*/ 296483 h 466955"/>
              <a:gd name="connsiteX174" fmla="*/ 190976 w 436539"/>
              <a:gd name="connsiteY174" fmla="*/ 307705 h 466955"/>
              <a:gd name="connsiteX175" fmla="*/ 190228 w 436539"/>
              <a:gd name="connsiteY175" fmla="*/ 308453 h 466955"/>
              <a:gd name="connsiteX176" fmla="*/ 190228 w 436539"/>
              <a:gd name="connsiteY176" fmla="*/ 309949 h 466955"/>
              <a:gd name="connsiteX177" fmla="*/ 190976 w 436539"/>
              <a:gd name="connsiteY177" fmla="*/ 311445 h 466955"/>
              <a:gd name="connsiteX178" fmla="*/ 192472 w 436539"/>
              <a:gd name="connsiteY178" fmla="*/ 312942 h 466955"/>
              <a:gd name="connsiteX179" fmla="*/ 169280 w 436539"/>
              <a:gd name="connsiteY179" fmla="*/ 333890 h 466955"/>
              <a:gd name="connsiteX180" fmla="*/ 174517 w 436539"/>
              <a:gd name="connsiteY180" fmla="*/ 336882 h 466955"/>
              <a:gd name="connsiteX181" fmla="*/ 179754 w 436539"/>
              <a:gd name="connsiteY181" fmla="*/ 333890 h 466955"/>
              <a:gd name="connsiteX182" fmla="*/ 182747 w 436539"/>
              <a:gd name="connsiteY182" fmla="*/ 328653 h 466955"/>
              <a:gd name="connsiteX183" fmla="*/ 179006 w 436539"/>
              <a:gd name="connsiteY183" fmla="*/ 323416 h 466955"/>
              <a:gd name="connsiteX184" fmla="*/ 173769 w 436539"/>
              <a:gd name="connsiteY184" fmla="*/ 320423 h 466955"/>
              <a:gd name="connsiteX185" fmla="*/ 168532 w 436539"/>
              <a:gd name="connsiteY185" fmla="*/ 323416 h 466955"/>
              <a:gd name="connsiteX186" fmla="*/ 165539 w 436539"/>
              <a:gd name="connsiteY186" fmla="*/ 328653 h 466955"/>
              <a:gd name="connsiteX187" fmla="*/ 169280 w 436539"/>
              <a:gd name="connsiteY187" fmla="*/ 333890 h 466955"/>
              <a:gd name="connsiteX188" fmla="*/ 105688 w 436539"/>
              <a:gd name="connsiteY188" fmla="*/ 372045 h 466955"/>
              <a:gd name="connsiteX189" fmla="*/ 116162 w 436539"/>
              <a:gd name="connsiteY189" fmla="*/ 378778 h 466955"/>
              <a:gd name="connsiteX190" fmla="*/ 127384 w 436539"/>
              <a:gd name="connsiteY190" fmla="*/ 380274 h 466955"/>
              <a:gd name="connsiteX191" fmla="*/ 138606 w 436539"/>
              <a:gd name="connsiteY191" fmla="*/ 376534 h 466955"/>
              <a:gd name="connsiteX192" fmla="*/ 149080 w 436539"/>
              <a:gd name="connsiteY192" fmla="*/ 368304 h 466955"/>
              <a:gd name="connsiteX193" fmla="*/ 153569 w 436539"/>
              <a:gd name="connsiteY193" fmla="*/ 362319 h 466955"/>
              <a:gd name="connsiteX194" fmla="*/ 156562 w 436539"/>
              <a:gd name="connsiteY194" fmla="*/ 356334 h 466955"/>
              <a:gd name="connsiteX195" fmla="*/ 158806 w 436539"/>
              <a:gd name="connsiteY195" fmla="*/ 351845 h 466955"/>
              <a:gd name="connsiteX196" fmla="*/ 159554 w 436539"/>
              <a:gd name="connsiteY196" fmla="*/ 349601 h 466955"/>
              <a:gd name="connsiteX197" fmla="*/ 159554 w 436539"/>
              <a:gd name="connsiteY197" fmla="*/ 348852 h 466955"/>
              <a:gd name="connsiteX198" fmla="*/ 158806 w 436539"/>
              <a:gd name="connsiteY198" fmla="*/ 347356 h 466955"/>
              <a:gd name="connsiteX199" fmla="*/ 158058 w 436539"/>
              <a:gd name="connsiteY199" fmla="*/ 346608 h 466955"/>
              <a:gd name="connsiteX200" fmla="*/ 156562 w 436539"/>
              <a:gd name="connsiteY200" fmla="*/ 345112 h 466955"/>
              <a:gd name="connsiteX201" fmla="*/ 155065 w 436539"/>
              <a:gd name="connsiteY201" fmla="*/ 343615 h 466955"/>
              <a:gd name="connsiteX202" fmla="*/ 153569 w 436539"/>
              <a:gd name="connsiteY202" fmla="*/ 342867 h 466955"/>
              <a:gd name="connsiteX203" fmla="*/ 152821 w 436539"/>
              <a:gd name="connsiteY203" fmla="*/ 342867 h 466955"/>
              <a:gd name="connsiteX204" fmla="*/ 152073 w 436539"/>
              <a:gd name="connsiteY204" fmla="*/ 342867 h 466955"/>
              <a:gd name="connsiteX205" fmla="*/ 151325 w 436539"/>
              <a:gd name="connsiteY205" fmla="*/ 345112 h 466955"/>
              <a:gd name="connsiteX206" fmla="*/ 149828 w 436539"/>
              <a:gd name="connsiteY206" fmla="*/ 349601 h 466955"/>
              <a:gd name="connsiteX207" fmla="*/ 146836 w 436539"/>
              <a:gd name="connsiteY207" fmla="*/ 354838 h 466955"/>
              <a:gd name="connsiteX208" fmla="*/ 142347 w 436539"/>
              <a:gd name="connsiteY208" fmla="*/ 361571 h 466955"/>
              <a:gd name="connsiteX209" fmla="*/ 135614 w 436539"/>
              <a:gd name="connsiteY209" fmla="*/ 366808 h 466955"/>
              <a:gd name="connsiteX210" fmla="*/ 128880 w 436539"/>
              <a:gd name="connsiteY210" fmla="*/ 369052 h 466955"/>
              <a:gd name="connsiteX211" fmla="*/ 122147 w 436539"/>
              <a:gd name="connsiteY211" fmla="*/ 368304 h 466955"/>
              <a:gd name="connsiteX212" fmla="*/ 114666 w 436539"/>
              <a:gd name="connsiteY212" fmla="*/ 363815 h 466955"/>
              <a:gd name="connsiteX213" fmla="*/ 110177 w 436539"/>
              <a:gd name="connsiteY213" fmla="*/ 357830 h 466955"/>
              <a:gd name="connsiteX214" fmla="*/ 109429 w 436539"/>
              <a:gd name="connsiteY214" fmla="*/ 351097 h 466955"/>
              <a:gd name="connsiteX215" fmla="*/ 111673 w 436539"/>
              <a:gd name="connsiteY215" fmla="*/ 344364 h 466955"/>
              <a:gd name="connsiteX216" fmla="*/ 117658 w 436539"/>
              <a:gd name="connsiteY216" fmla="*/ 336134 h 466955"/>
              <a:gd name="connsiteX217" fmla="*/ 122895 w 436539"/>
              <a:gd name="connsiteY217" fmla="*/ 331645 h 466955"/>
              <a:gd name="connsiteX218" fmla="*/ 126636 w 436539"/>
              <a:gd name="connsiteY218" fmla="*/ 327905 h 466955"/>
              <a:gd name="connsiteX219" fmla="*/ 128132 w 436539"/>
              <a:gd name="connsiteY219" fmla="*/ 324912 h 466955"/>
              <a:gd name="connsiteX220" fmla="*/ 125888 w 436539"/>
              <a:gd name="connsiteY220" fmla="*/ 322668 h 466955"/>
              <a:gd name="connsiteX221" fmla="*/ 100451 w 436539"/>
              <a:gd name="connsiteY221" fmla="*/ 298727 h 466955"/>
              <a:gd name="connsiteX222" fmla="*/ 97459 w 436539"/>
              <a:gd name="connsiteY222" fmla="*/ 297231 h 466955"/>
              <a:gd name="connsiteX223" fmla="*/ 94466 w 436539"/>
              <a:gd name="connsiteY223" fmla="*/ 298727 h 466955"/>
              <a:gd name="connsiteX224" fmla="*/ 68281 w 436539"/>
              <a:gd name="connsiteY224" fmla="*/ 326408 h 466955"/>
              <a:gd name="connsiteX225" fmla="*/ 68281 w 436539"/>
              <a:gd name="connsiteY225" fmla="*/ 327156 h 466955"/>
              <a:gd name="connsiteX226" fmla="*/ 68281 w 436539"/>
              <a:gd name="connsiteY226" fmla="*/ 328653 h 466955"/>
              <a:gd name="connsiteX227" fmla="*/ 69029 w 436539"/>
              <a:gd name="connsiteY227" fmla="*/ 330149 h 466955"/>
              <a:gd name="connsiteX228" fmla="*/ 70525 w 436539"/>
              <a:gd name="connsiteY228" fmla="*/ 331645 h 466955"/>
              <a:gd name="connsiteX229" fmla="*/ 73518 w 436539"/>
              <a:gd name="connsiteY229" fmla="*/ 333142 h 466955"/>
              <a:gd name="connsiteX230" fmla="*/ 75762 w 436539"/>
              <a:gd name="connsiteY230" fmla="*/ 333142 h 466955"/>
              <a:gd name="connsiteX231" fmla="*/ 96710 w 436539"/>
              <a:gd name="connsiteY231" fmla="*/ 310697 h 466955"/>
              <a:gd name="connsiteX232" fmla="*/ 113918 w 436539"/>
              <a:gd name="connsiteY232" fmla="*/ 327156 h 466955"/>
              <a:gd name="connsiteX233" fmla="*/ 110925 w 436539"/>
              <a:gd name="connsiteY233" fmla="*/ 330149 h 466955"/>
              <a:gd name="connsiteX234" fmla="*/ 107184 w 436539"/>
              <a:gd name="connsiteY234" fmla="*/ 333890 h 466955"/>
              <a:gd name="connsiteX235" fmla="*/ 99703 w 436539"/>
              <a:gd name="connsiteY235" fmla="*/ 344364 h 466955"/>
              <a:gd name="connsiteX236" fmla="*/ 97459 w 436539"/>
              <a:gd name="connsiteY236" fmla="*/ 354089 h 466955"/>
              <a:gd name="connsiteX237" fmla="*/ 99703 w 436539"/>
              <a:gd name="connsiteY237" fmla="*/ 363815 h 466955"/>
              <a:gd name="connsiteX238" fmla="*/ 105688 w 436539"/>
              <a:gd name="connsiteY238" fmla="*/ 372045 h 466955"/>
              <a:gd name="connsiteX239" fmla="*/ 80251 w 436539"/>
              <a:gd name="connsiteY239" fmla="*/ 434889 h 466955"/>
              <a:gd name="connsiteX240" fmla="*/ 80999 w 436539"/>
              <a:gd name="connsiteY240" fmla="*/ 436385 h 466955"/>
              <a:gd name="connsiteX241" fmla="*/ 82496 w 436539"/>
              <a:gd name="connsiteY241" fmla="*/ 436385 h 466955"/>
              <a:gd name="connsiteX242" fmla="*/ 83992 w 436539"/>
              <a:gd name="connsiteY242" fmla="*/ 435637 h 466955"/>
              <a:gd name="connsiteX243" fmla="*/ 86985 w 436539"/>
              <a:gd name="connsiteY243" fmla="*/ 433392 h 466955"/>
              <a:gd name="connsiteX244" fmla="*/ 88481 w 436539"/>
              <a:gd name="connsiteY244" fmla="*/ 431148 h 466955"/>
              <a:gd name="connsiteX245" fmla="*/ 89977 w 436539"/>
              <a:gd name="connsiteY245" fmla="*/ 429652 h 466955"/>
              <a:gd name="connsiteX246" fmla="*/ 89977 w 436539"/>
              <a:gd name="connsiteY246" fmla="*/ 428155 h 466955"/>
              <a:gd name="connsiteX247" fmla="*/ 89977 w 436539"/>
              <a:gd name="connsiteY247" fmla="*/ 427407 h 466955"/>
              <a:gd name="connsiteX248" fmla="*/ 82496 w 436539"/>
              <a:gd name="connsiteY248" fmla="*/ 400474 h 466955"/>
              <a:gd name="connsiteX249" fmla="*/ 109429 w 436539"/>
              <a:gd name="connsiteY249" fmla="*/ 406459 h 466955"/>
              <a:gd name="connsiteX250" fmla="*/ 110177 w 436539"/>
              <a:gd name="connsiteY250" fmla="*/ 406459 h 466955"/>
              <a:gd name="connsiteX251" fmla="*/ 111673 w 436539"/>
              <a:gd name="connsiteY251" fmla="*/ 405711 h 466955"/>
              <a:gd name="connsiteX252" fmla="*/ 113169 w 436539"/>
              <a:gd name="connsiteY252" fmla="*/ 404963 h 466955"/>
              <a:gd name="connsiteX253" fmla="*/ 115414 w 436539"/>
              <a:gd name="connsiteY253" fmla="*/ 402719 h 466955"/>
              <a:gd name="connsiteX254" fmla="*/ 117658 w 436539"/>
              <a:gd name="connsiteY254" fmla="*/ 400474 h 466955"/>
              <a:gd name="connsiteX255" fmla="*/ 118406 w 436539"/>
              <a:gd name="connsiteY255" fmla="*/ 398230 h 466955"/>
              <a:gd name="connsiteX256" fmla="*/ 117658 w 436539"/>
              <a:gd name="connsiteY256" fmla="*/ 397482 h 466955"/>
              <a:gd name="connsiteX257" fmla="*/ 116162 w 436539"/>
              <a:gd name="connsiteY257" fmla="*/ 396733 h 466955"/>
              <a:gd name="connsiteX258" fmla="*/ 81748 w 436539"/>
              <a:gd name="connsiteY258" fmla="*/ 390748 h 466955"/>
              <a:gd name="connsiteX259" fmla="*/ 73518 w 436539"/>
              <a:gd name="connsiteY259" fmla="*/ 358578 h 466955"/>
              <a:gd name="connsiteX260" fmla="*/ 72770 w 436539"/>
              <a:gd name="connsiteY260" fmla="*/ 357082 h 466955"/>
              <a:gd name="connsiteX261" fmla="*/ 72022 w 436539"/>
              <a:gd name="connsiteY261" fmla="*/ 357082 h 466955"/>
              <a:gd name="connsiteX262" fmla="*/ 69777 w 436539"/>
              <a:gd name="connsiteY262" fmla="*/ 357830 h 466955"/>
              <a:gd name="connsiteX263" fmla="*/ 67533 w 436539"/>
              <a:gd name="connsiteY263" fmla="*/ 360075 h 466955"/>
              <a:gd name="connsiteX264" fmla="*/ 65288 w 436539"/>
              <a:gd name="connsiteY264" fmla="*/ 362319 h 466955"/>
              <a:gd name="connsiteX265" fmla="*/ 64540 w 436539"/>
              <a:gd name="connsiteY265" fmla="*/ 363815 h 466955"/>
              <a:gd name="connsiteX266" fmla="*/ 63792 w 436539"/>
              <a:gd name="connsiteY266" fmla="*/ 365312 h 466955"/>
              <a:gd name="connsiteX267" fmla="*/ 64540 w 436539"/>
              <a:gd name="connsiteY267" fmla="*/ 366060 h 466955"/>
              <a:gd name="connsiteX268" fmla="*/ 71274 w 436539"/>
              <a:gd name="connsiteY268" fmla="*/ 391496 h 466955"/>
              <a:gd name="connsiteX269" fmla="*/ 45837 w 436539"/>
              <a:gd name="connsiteY269" fmla="*/ 386259 h 466955"/>
              <a:gd name="connsiteX270" fmla="*/ 44341 w 436539"/>
              <a:gd name="connsiteY270" fmla="*/ 386259 h 466955"/>
              <a:gd name="connsiteX271" fmla="*/ 43592 w 436539"/>
              <a:gd name="connsiteY271" fmla="*/ 386259 h 466955"/>
              <a:gd name="connsiteX272" fmla="*/ 42096 w 436539"/>
              <a:gd name="connsiteY272" fmla="*/ 387008 h 466955"/>
              <a:gd name="connsiteX273" fmla="*/ 40600 w 436539"/>
              <a:gd name="connsiteY273" fmla="*/ 389252 h 466955"/>
              <a:gd name="connsiteX274" fmla="*/ 38355 w 436539"/>
              <a:gd name="connsiteY274" fmla="*/ 391496 h 466955"/>
              <a:gd name="connsiteX275" fmla="*/ 37607 w 436539"/>
              <a:gd name="connsiteY275" fmla="*/ 392993 h 466955"/>
              <a:gd name="connsiteX276" fmla="*/ 37607 w 436539"/>
              <a:gd name="connsiteY276" fmla="*/ 394489 h 466955"/>
              <a:gd name="connsiteX277" fmla="*/ 39104 w 436539"/>
              <a:gd name="connsiteY277" fmla="*/ 395237 h 466955"/>
              <a:gd name="connsiteX278" fmla="*/ 71274 w 436539"/>
              <a:gd name="connsiteY278" fmla="*/ 401222 h 466955"/>
              <a:gd name="connsiteX279" fmla="*/ 32370 w 436539"/>
              <a:gd name="connsiteY279" fmla="*/ 438629 h 466955"/>
              <a:gd name="connsiteX280" fmla="*/ 43592 w 436539"/>
              <a:gd name="connsiteY280" fmla="*/ 448355 h 466955"/>
              <a:gd name="connsiteX281" fmla="*/ 56311 w 436539"/>
              <a:gd name="connsiteY281" fmla="*/ 455837 h 466955"/>
              <a:gd name="connsiteX282" fmla="*/ 69777 w 436539"/>
              <a:gd name="connsiteY282" fmla="*/ 462570 h 466955"/>
              <a:gd name="connsiteX283" fmla="*/ 83992 w 436539"/>
              <a:gd name="connsiteY283" fmla="*/ 467059 h 466955"/>
              <a:gd name="connsiteX284" fmla="*/ 84740 w 436539"/>
              <a:gd name="connsiteY284" fmla="*/ 467059 h 466955"/>
              <a:gd name="connsiteX285" fmla="*/ 85488 w 436539"/>
              <a:gd name="connsiteY285" fmla="*/ 467059 h 466955"/>
              <a:gd name="connsiteX286" fmla="*/ 86985 w 436539"/>
              <a:gd name="connsiteY286" fmla="*/ 466310 h 466955"/>
              <a:gd name="connsiteX287" fmla="*/ 88481 w 436539"/>
              <a:gd name="connsiteY287" fmla="*/ 464814 h 466955"/>
              <a:gd name="connsiteX288" fmla="*/ 89977 w 436539"/>
              <a:gd name="connsiteY288" fmla="*/ 462570 h 466955"/>
              <a:gd name="connsiteX289" fmla="*/ 90725 w 436539"/>
              <a:gd name="connsiteY289" fmla="*/ 461073 h 466955"/>
              <a:gd name="connsiteX290" fmla="*/ 89977 w 436539"/>
              <a:gd name="connsiteY290" fmla="*/ 460325 h 466955"/>
              <a:gd name="connsiteX291" fmla="*/ 89229 w 436539"/>
              <a:gd name="connsiteY291" fmla="*/ 459577 h 466955"/>
              <a:gd name="connsiteX292" fmla="*/ 62296 w 436539"/>
              <a:gd name="connsiteY292" fmla="*/ 447607 h 466955"/>
              <a:gd name="connsiteX293" fmla="*/ 39852 w 436539"/>
              <a:gd name="connsiteY293" fmla="*/ 430400 h 466955"/>
              <a:gd name="connsiteX294" fmla="*/ 21148 w 436539"/>
              <a:gd name="connsiteY294" fmla="*/ 408704 h 466955"/>
              <a:gd name="connsiteX295" fmla="*/ 7682 w 436539"/>
              <a:gd name="connsiteY295" fmla="*/ 383267 h 466955"/>
              <a:gd name="connsiteX296" fmla="*/ 6934 w 436539"/>
              <a:gd name="connsiteY296" fmla="*/ 382519 h 466955"/>
              <a:gd name="connsiteX297" fmla="*/ 6185 w 436539"/>
              <a:gd name="connsiteY297" fmla="*/ 381771 h 466955"/>
              <a:gd name="connsiteX298" fmla="*/ 4689 w 436539"/>
              <a:gd name="connsiteY298" fmla="*/ 382519 h 466955"/>
              <a:gd name="connsiteX299" fmla="*/ 2445 w 436539"/>
              <a:gd name="connsiteY299" fmla="*/ 384763 h 466955"/>
              <a:gd name="connsiteX300" fmla="*/ 948 w 436539"/>
              <a:gd name="connsiteY300" fmla="*/ 386259 h 466955"/>
              <a:gd name="connsiteX301" fmla="*/ 200 w 436539"/>
              <a:gd name="connsiteY301" fmla="*/ 387756 h 466955"/>
              <a:gd name="connsiteX302" fmla="*/ 200 w 436539"/>
              <a:gd name="connsiteY302" fmla="*/ 388504 h 466955"/>
              <a:gd name="connsiteX303" fmla="*/ 200 w 436539"/>
              <a:gd name="connsiteY303" fmla="*/ 389252 h 466955"/>
              <a:gd name="connsiteX304" fmla="*/ 12919 w 436539"/>
              <a:gd name="connsiteY304" fmla="*/ 416185 h 466955"/>
              <a:gd name="connsiteX305" fmla="*/ 32370 w 436539"/>
              <a:gd name="connsiteY305" fmla="*/ 438629 h 46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436539" h="466955">
                <a:moveTo>
                  <a:pt x="375019" y="60818"/>
                </a:moveTo>
                <a:cubicBezTo>
                  <a:pt x="380256" y="65307"/>
                  <a:pt x="384744" y="69048"/>
                  <a:pt x="389233" y="72041"/>
                </a:cubicBezTo>
                <a:cubicBezTo>
                  <a:pt x="394470" y="75033"/>
                  <a:pt x="398959" y="77277"/>
                  <a:pt x="403448" y="78026"/>
                </a:cubicBezTo>
                <a:cubicBezTo>
                  <a:pt x="407937" y="78774"/>
                  <a:pt x="412426" y="78774"/>
                  <a:pt x="416166" y="77277"/>
                </a:cubicBezTo>
                <a:cubicBezTo>
                  <a:pt x="420655" y="75781"/>
                  <a:pt x="424396" y="72789"/>
                  <a:pt x="428885" y="69048"/>
                </a:cubicBezTo>
                <a:cubicBezTo>
                  <a:pt x="432625" y="64559"/>
                  <a:pt x="434870" y="60818"/>
                  <a:pt x="435618" y="57078"/>
                </a:cubicBezTo>
                <a:cubicBezTo>
                  <a:pt x="437114" y="52589"/>
                  <a:pt x="437114" y="48848"/>
                  <a:pt x="435618" y="44359"/>
                </a:cubicBezTo>
                <a:cubicBezTo>
                  <a:pt x="434870" y="40619"/>
                  <a:pt x="432625" y="36130"/>
                  <a:pt x="428885" y="31641"/>
                </a:cubicBezTo>
                <a:cubicBezTo>
                  <a:pt x="425892" y="27152"/>
                  <a:pt x="421403" y="22663"/>
                  <a:pt x="416166" y="17426"/>
                </a:cubicBezTo>
                <a:cubicBezTo>
                  <a:pt x="411677" y="12937"/>
                  <a:pt x="406440" y="9197"/>
                  <a:pt x="401952" y="6204"/>
                </a:cubicBezTo>
                <a:cubicBezTo>
                  <a:pt x="397463" y="3212"/>
                  <a:pt x="392226" y="1715"/>
                  <a:pt x="387737" y="967"/>
                </a:cubicBezTo>
                <a:cubicBezTo>
                  <a:pt x="383248" y="-529"/>
                  <a:pt x="379507" y="219"/>
                  <a:pt x="375019" y="967"/>
                </a:cubicBezTo>
                <a:cubicBezTo>
                  <a:pt x="370530" y="2463"/>
                  <a:pt x="366789" y="5456"/>
                  <a:pt x="363048" y="9945"/>
                </a:cubicBezTo>
                <a:cubicBezTo>
                  <a:pt x="359308" y="13686"/>
                  <a:pt x="356315" y="17426"/>
                  <a:pt x="355567" y="21915"/>
                </a:cubicBezTo>
                <a:cubicBezTo>
                  <a:pt x="354071" y="25656"/>
                  <a:pt x="354071" y="29396"/>
                  <a:pt x="355567" y="33885"/>
                </a:cubicBezTo>
                <a:cubicBezTo>
                  <a:pt x="357063" y="38374"/>
                  <a:pt x="359308" y="42115"/>
                  <a:pt x="362300" y="46604"/>
                </a:cubicBezTo>
                <a:cubicBezTo>
                  <a:pt x="366041" y="51093"/>
                  <a:pt x="369782" y="56330"/>
                  <a:pt x="375019" y="60818"/>
                </a:cubicBezTo>
                <a:close/>
                <a:moveTo>
                  <a:pt x="383996" y="52589"/>
                </a:moveTo>
                <a:cubicBezTo>
                  <a:pt x="381004" y="49596"/>
                  <a:pt x="378011" y="47352"/>
                  <a:pt x="375767" y="44359"/>
                </a:cubicBezTo>
                <a:cubicBezTo>
                  <a:pt x="373522" y="42115"/>
                  <a:pt x="371278" y="39870"/>
                  <a:pt x="369782" y="37626"/>
                </a:cubicBezTo>
                <a:cubicBezTo>
                  <a:pt x="368285" y="35382"/>
                  <a:pt x="367537" y="33137"/>
                  <a:pt x="366789" y="30893"/>
                </a:cubicBezTo>
                <a:cubicBezTo>
                  <a:pt x="366041" y="29396"/>
                  <a:pt x="365293" y="27152"/>
                  <a:pt x="365293" y="25656"/>
                </a:cubicBezTo>
                <a:cubicBezTo>
                  <a:pt x="365293" y="23411"/>
                  <a:pt x="366041" y="21915"/>
                  <a:pt x="366789" y="20419"/>
                </a:cubicBezTo>
                <a:cubicBezTo>
                  <a:pt x="367537" y="18923"/>
                  <a:pt x="368285" y="17426"/>
                  <a:pt x="369782" y="15182"/>
                </a:cubicBezTo>
                <a:cubicBezTo>
                  <a:pt x="372774" y="12937"/>
                  <a:pt x="375019" y="11441"/>
                  <a:pt x="378011" y="10693"/>
                </a:cubicBezTo>
                <a:cubicBezTo>
                  <a:pt x="381004" y="9945"/>
                  <a:pt x="383996" y="10693"/>
                  <a:pt x="387737" y="11441"/>
                </a:cubicBezTo>
                <a:cubicBezTo>
                  <a:pt x="390729" y="12937"/>
                  <a:pt x="393722" y="14434"/>
                  <a:pt x="397463" y="16678"/>
                </a:cubicBezTo>
                <a:cubicBezTo>
                  <a:pt x="400455" y="19671"/>
                  <a:pt x="404196" y="22663"/>
                  <a:pt x="407189" y="25656"/>
                </a:cubicBezTo>
                <a:cubicBezTo>
                  <a:pt x="412426" y="30145"/>
                  <a:pt x="416166" y="33885"/>
                  <a:pt x="419159" y="37626"/>
                </a:cubicBezTo>
                <a:cubicBezTo>
                  <a:pt x="421403" y="41367"/>
                  <a:pt x="423648" y="44359"/>
                  <a:pt x="424396" y="47352"/>
                </a:cubicBezTo>
                <a:cubicBezTo>
                  <a:pt x="425892" y="50344"/>
                  <a:pt x="425892" y="53337"/>
                  <a:pt x="425144" y="55581"/>
                </a:cubicBezTo>
                <a:cubicBezTo>
                  <a:pt x="425144" y="57826"/>
                  <a:pt x="423648" y="60818"/>
                  <a:pt x="421403" y="63063"/>
                </a:cubicBezTo>
                <a:cubicBezTo>
                  <a:pt x="419907" y="64559"/>
                  <a:pt x="417663" y="66055"/>
                  <a:pt x="416166" y="66804"/>
                </a:cubicBezTo>
                <a:cubicBezTo>
                  <a:pt x="413922" y="67552"/>
                  <a:pt x="412426" y="68300"/>
                  <a:pt x="410181" y="68300"/>
                </a:cubicBezTo>
                <a:cubicBezTo>
                  <a:pt x="407937" y="68300"/>
                  <a:pt x="406440" y="67552"/>
                  <a:pt x="404196" y="66804"/>
                </a:cubicBezTo>
                <a:cubicBezTo>
                  <a:pt x="401952" y="66055"/>
                  <a:pt x="399707" y="65307"/>
                  <a:pt x="397463" y="63811"/>
                </a:cubicBezTo>
                <a:cubicBezTo>
                  <a:pt x="395218" y="62315"/>
                  <a:pt x="392974" y="60818"/>
                  <a:pt x="390729" y="58574"/>
                </a:cubicBezTo>
                <a:cubicBezTo>
                  <a:pt x="388485" y="57078"/>
                  <a:pt x="386241" y="54833"/>
                  <a:pt x="383996" y="52589"/>
                </a:cubicBezTo>
                <a:close/>
                <a:moveTo>
                  <a:pt x="381752" y="106455"/>
                </a:moveTo>
                <a:cubicBezTo>
                  <a:pt x="383996" y="108699"/>
                  <a:pt x="386241" y="109448"/>
                  <a:pt x="387737" y="109448"/>
                </a:cubicBezTo>
                <a:cubicBezTo>
                  <a:pt x="389233" y="109448"/>
                  <a:pt x="390729" y="108699"/>
                  <a:pt x="392226" y="106455"/>
                </a:cubicBezTo>
                <a:cubicBezTo>
                  <a:pt x="394470" y="104959"/>
                  <a:pt x="395218" y="102714"/>
                  <a:pt x="395218" y="101218"/>
                </a:cubicBezTo>
                <a:cubicBezTo>
                  <a:pt x="395218" y="99722"/>
                  <a:pt x="393722" y="98225"/>
                  <a:pt x="391478" y="95981"/>
                </a:cubicBezTo>
                <a:cubicBezTo>
                  <a:pt x="389233" y="93737"/>
                  <a:pt x="387737" y="92988"/>
                  <a:pt x="386241" y="92988"/>
                </a:cubicBezTo>
                <a:cubicBezTo>
                  <a:pt x="384744" y="92988"/>
                  <a:pt x="382500" y="94485"/>
                  <a:pt x="381004" y="95981"/>
                </a:cubicBezTo>
                <a:cubicBezTo>
                  <a:pt x="379507" y="98225"/>
                  <a:pt x="378011" y="99722"/>
                  <a:pt x="378011" y="101218"/>
                </a:cubicBezTo>
                <a:cubicBezTo>
                  <a:pt x="378011" y="102714"/>
                  <a:pt x="379507" y="104211"/>
                  <a:pt x="381752" y="106455"/>
                </a:cubicBezTo>
                <a:close/>
                <a:moveTo>
                  <a:pt x="304693" y="136381"/>
                </a:moveTo>
                <a:cubicBezTo>
                  <a:pt x="309182" y="140869"/>
                  <a:pt x="314419" y="144610"/>
                  <a:pt x="318908" y="147603"/>
                </a:cubicBezTo>
                <a:cubicBezTo>
                  <a:pt x="323397" y="150595"/>
                  <a:pt x="327886" y="152092"/>
                  <a:pt x="333123" y="153588"/>
                </a:cubicBezTo>
                <a:cubicBezTo>
                  <a:pt x="337612" y="154336"/>
                  <a:pt x="341352" y="153588"/>
                  <a:pt x="345841" y="152840"/>
                </a:cubicBezTo>
                <a:cubicBezTo>
                  <a:pt x="350330" y="151343"/>
                  <a:pt x="354071" y="148351"/>
                  <a:pt x="357811" y="144610"/>
                </a:cubicBezTo>
                <a:cubicBezTo>
                  <a:pt x="361552" y="140121"/>
                  <a:pt x="364545" y="136381"/>
                  <a:pt x="365293" y="132640"/>
                </a:cubicBezTo>
                <a:cubicBezTo>
                  <a:pt x="366789" y="128151"/>
                  <a:pt x="366041" y="124410"/>
                  <a:pt x="365293" y="119921"/>
                </a:cubicBezTo>
                <a:cubicBezTo>
                  <a:pt x="363796" y="115433"/>
                  <a:pt x="361552" y="111692"/>
                  <a:pt x="358559" y="107203"/>
                </a:cubicBezTo>
                <a:cubicBezTo>
                  <a:pt x="354819" y="102714"/>
                  <a:pt x="351078" y="98225"/>
                  <a:pt x="345841" y="92988"/>
                </a:cubicBezTo>
                <a:cubicBezTo>
                  <a:pt x="340604" y="88500"/>
                  <a:pt x="336115" y="84759"/>
                  <a:pt x="331626" y="81766"/>
                </a:cubicBezTo>
                <a:cubicBezTo>
                  <a:pt x="326389" y="78774"/>
                  <a:pt x="321901" y="77277"/>
                  <a:pt x="317412" y="75781"/>
                </a:cubicBezTo>
                <a:cubicBezTo>
                  <a:pt x="312923" y="75033"/>
                  <a:pt x="308434" y="75033"/>
                  <a:pt x="304693" y="76529"/>
                </a:cubicBezTo>
                <a:cubicBezTo>
                  <a:pt x="300205" y="78026"/>
                  <a:pt x="296464" y="81018"/>
                  <a:pt x="291975" y="84759"/>
                </a:cubicBezTo>
                <a:cubicBezTo>
                  <a:pt x="288234" y="89248"/>
                  <a:pt x="285990" y="92988"/>
                  <a:pt x="285242" y="96729"/>
                </a:cubicBezTo>
                <a:cubicBezTo>
                  <a:pt x="283745" y="101218"/>
                  <a:pt x="283745" y="104959"/>
                  <a:pt x="285242" y="109448"/>
                </a:cubicBezTo>
                <a:cubicBezTo>
                  <a:pt x="285990" y="113936"/>
                  <a:pt x="288234" y="117677"/>
                  <a:pt x="291975" y="122166"/>
                </a:cubicBezTo>
                <a:cubicBezTo>
                  <a:pt x="294968" y="126655"/>
                  <a:pt x="299456" y="131144"/>
                  <a:pt x="304693" y="136381"/>
                </a:cubicBezTo>
                <a:close/>
                <a:moveTo>
                  <a:pt x="312923" y="128151"/>
                </a:moveTo>
                <a:cubicBezTo>
                  <a:pt x="309930" y="125158"/>
                  <a:pt x="307686" y="122914"/>
                  <a:pt x="305442" y="119921"/>
                </a:cubicBezTo>
                <a:cubicBezTo>
                  <a:pt x="303197" y="117677"/>
                  <a:pt x="300953" y="114685"/>
                  <a:pt x="299456" y="113188"/>
                </a:cubicBezTo>
                <a:cubicBezTo>
                  <a:pt x="297960" y="110944"/>
                  <a:pt x="296464" y="108699"/>
                  <a:pt x="296464" y="106455"/>
                </a:cubicBezTo>
                <a:cubicBezTo>
                  <a:pt x="295716" y="104211"/>
                  <a:pt x="294968" y="102714"/>
                  <a:pt x="294968" y="101218"/>
                </a:cubicBezTo>
                <a:cubicBezTo>
                  <a:pt x="294968" y="98974"/>
                  <a:pt x="295716" y="97477"/>
                  <a:pt x="296464" y="95981"/>
                </a:cubicBezTo>
                <a:cubicBezTo>
                  <a:pt x="297212" y="93737"/>
                  <a:pt x="297960" y="92240"/>
                  <a:pt x="299456" y="90744"/>
                </a:cubicBezTo>
                <a:cubicBezTo>
                  <a:pt x="302449" y="88500"/>
                  <a:pt x="304693" y="86255"/>
                  <a:pt x="307686" y="86255"/>
                </a:cubicBezTo>
                <a:cubicBezTo>
                  <a:pt x="310678" y="85507"/>
                  <a:pt x="313671" y="85507"/>
                  <a:pt x="316664" y="87003"/>
                </a:cubicBezTo>
                <a:cubicBezTo>
                  <a:pt x="320404" y="87751"/>
                  <a:pt x="323397" y="89996"/>
                  <a:pt x="326389" y="92240"/>
                </a:cubicBezTo>
                <a:cubicBezTo>
                  <a:pt x="330130" y="95233"/>
                  <a:pt x="333871" y="97477"/>
                  <a:pt x="336863" y="101218"/>
                </a:cubicBezTo>
                <a:cubicBezTo>
                  <a:pt x="342100" y="105707"/>
                  <a:pt x="345841" y="109448"/>
                  <a:pt x="348085" y="113188"/>
                </a:cubicBezTo>
                <a:cubicBezTo>
                  <a:pt x="351078" y="116181"/>
                  <a:pt x="353322" y="119921"/>
                  <a:pt x="354071" y="122914"/>
                </a:cubicBezTo>
                <a:cubicBezTo>
                  <a:pt x="355567" y="125907"/>
                  <a:pt x="355567" y="128899"/>
                  <a:pt x="354819" y="131144"/>
                </a:cubicBezTo>
                <a:cubicBezTo>
                  <a:pt x="354071" y="133388"/>
                  <a:pt x="353322" y="135632"/>
                  <a:pt x="351078" y="138625"/>
                </a:cubicBezTo>
                <a:cubicBezTo>
                  <a:pt x="348834" y="140121"/>
                  <a:pt x="347337" y="141618"/>
                  <a:pt x="345093" y="142366"/>
                </a:cubicBezTo>
                <a:cubicBezTo>
                  <a:pt x="343597" y="143114"/>
                  <a:pt x="341352" y="143862"/>
                  <a:pt x="339856" y="143862"/>
                </a:cubicBezTo>
                <a:cubicBezTo>
                  <a:pt x="337612" y="143114"/>
                  <a:pt x="335367" y="143114"/>
                  <a:pt x="333123" y="142366"/>
                </a:cubicBezTo>
                <a:cubicBezTo>
                  <a:pt x="331626" y="141618"/>
                  <a:pt x="329382" y="140121"/>
                  <a:pt x="327138" y="139373"/>
                </a:cubicBezTo>
                <a:cubicBezTo>
                  <a:pt x="324893" y="137877"/>
                  <a:pt x="322649" y="136381"/>
                  <a:pt x="320404" y="134136"/>
                </a:cubicBezTo>
                <a:cubicBezTo>
                  <a:pt x="318160" y="132640"/>
                  <a:pt x="315915" y="130395"/>
                  <a:pt x="312923" y="128151"/>
                </a:cubicBezTo>
                <a:close/>
                <a:moveTo>
                  <a:pt x="231376" y="159573"/>
                </a:moveTo>
                <a:cubicBezTo>
                  <a:pt x="231376" y="160321"/>
                  <a:pt x="232124" y="160321"/>
                  <a:pt x="232872" y="161069"/>
                </a:cubicBezTo>
                <a:cubicBezTo>
                  <a:pt x="232872" y="161069"/>
                  <a:pt x="233620" y="161817"/>
                  <a:pt x="234368" y="161817"/>
                </a:cubicBezTo>
                <a:cubicBezTo>
                  <a:pt x="235116" y="162565"/>
                  <a:pt x="235116" y="162565"/>
                  <a:pt x="235864" y="162565"/>
                </a:cubicBezTo>
                <a:cubicBezTo>
                  <a:pt x="236613" y="163314"/>
                  <a:pt x="236613" y="163314"/>
                  <a:pt x="237361" y="163314"/>
                </a:cubicBezTo>
                <a:lnTo>
                  <a:pt x="310678" y="189499"/>
                </a:lnTo>
                <a:cubicBezTo>
                  <a:pt x="311427" y="189499"/>
                  <a:pt x="312175" y="190247"/>
                  <a:pt x="312175" y="190247"/>
                </a:cubicBezTo>
                <a:cubicBezTo>
                  <a:pt x="312923" y="190247"/>
                  <a:pt x="313671" y="189499"/>
                  <a:pt x="313671" y="189499"/>
                </a:cubicBezTo>
                <a:cubicBezTo>
                  <a:pt x="314419" y="189499"/>
                  <a:pt x="315167" y="188750"/>
                  <a:pt x="315167" y="188002"/>
                </a:cubicBezTo>
                <a:cubicBezTo>
                  <a:pt x="315915" y="188002"/>
                  <a:pt x="316664" y="187254"/>
                  <a:pt x="317412" y="186506"/>
                </a:cubicBezTo>
                <a:cubicBezTo>
                  <a:pt x="318908" y="185010"/>
                  <a:pt x="319656" y="184262"/>
                  <a:pt x="319656" y="183513"/>
                </a:cubicBezTo>
                <a:cubicBezTo>
                  <a:pt x="320404" y="182765"/>
                  <a:pt x="320404" y="182017"/>
                  <a:pt x="320404" y="182017"/>
                </a:cubicBezTo>
                <a:cubicBezTo>
                  <a:pt x="320404" y="181269"/>
                  <a:pt x="320404" y="181269"/>
                  <a:pt x="320404" y="180521"/>
                </a:cubicBezTo>
                <a:cubicBezTo>
                  <a:pt x="319656" y="180521"/>
                  <a:pt x="319656" y="180521"/>
                  <a:pt x="318908" y="179773"/>
                </a:cubicBezTo>
                <a:lnTo>
                  <a:pt x="243346" y="154336"/>
                </a:lnTo>
                <a:lnTo>
                  <a:pt x="271775" y="123662"/>
                </a:lnTo>
                <a:cubicBezTo>
                  <a:pt x="271775" y="122914"/>
                  <a:pt x="271775" y="122166"/>
                  <a:pt x="271775" y="121418"/>
                </a:cubicBezTo>
                <a:cubicBezTo>
                  <a:pt x="271027" y="120670"/>
                  <a:pt x="270279" y="119921"/>
                  <a:pt x="269531" y="118425"/>
                </a:cubicBezTo>
                <a:cubicBezTo>
                  <a:pt x="268783" y="117677"/>
                  <a:pt x="268035" y="117677"/>
                  <a:pt x="268035" y="116929"/>
                </a:cubicBezTo>
                <a:cubicBezTo>
                  <a:pt x="267286" y="116929"/>
                  <a:pt x="266538" y="116929"/>
                  <a:pt x="266538" y="116181"/>
                </a:cubicBezTo>
                <a:cubicBezTo>
                  <a:pt x="265790" y="116181"/>
                  <a:pt x="265042" y="116181"/>
                  <a:pt x="265042" y="116181"/>
                </a:cubicBezTo>
                <a:lnTo>
                  <a:pt x="264294" y="116929"/>
                </a:lnTo>
                <a:lnTo>
                  <a:pt x="229879" y="153588"/>
                </a:lnTo>
                <a:cubicBezTo>
                  <a:pt x="229131" y="154336"/>
                  <a:pt x="229131" y="154336"/>
                  <a:pt x="229131" y="155084"/>
                </a:cubicBezTo>
                <a:cubicBezTo>
                  <a:pt x="228383" y="155084"/>
                  <a:pt x="228383" y="155832"/>
                  <a:pt x="228383" y="156580"/>
                </a:cubicBezTo>
                <a:cubicBezTo>
                  <a:pt x="229131" y="156580"/>
                  <a:pt x="229131" y="157329"/>
                  <a:pt x="229131" y="157329"/>
                </a:cubicBezTo>
                <a:cubicBezTo>
                  <a:pt x="229879" y="158077"/>
                  <a:pt x="230627" y="158825"/>
                  <a:pt x="231376" y="159573"/>
                </a:cubicBezTo>
                <a:close/>
                <a:moveTo>
                  <a:pt x="176761" y="202217"/>
                </a:moveTo>
                <a:cubicBezTo>
                  <a:pt x="186487" y="205209"/>
                  <a:pt x="194717" y="208950"/>
                  <a:pt x="202946" y="214187"/>
                </a:cubicBezTo>
                <a:cubicBezTo>
                  <a:pt x="211176" y="218676"/>
                  <a:pt x="219405" y="224661"/>
                  <a:pt x="226139" y="231394"/>
                </a:cubicBezTo>
                <a:cubicBezTo>
                  <a:pt x="232872" y="237380"/>
                  <a:pt x="238857" y="244861"/>
                  <a:pt x="244842" y="252342"/>
                </a:cubicBezTo>
                <a:cubicBezTo>
                  <a:pt x="250079" y="260572"/>
                  <a:pt x="254568" y="268801"/>
                  <a:pt x="258309" y="278527"/>
                </a:cubicBezTo>
                <a:lnTo>
                  <a:pt x="259057" y="279275"/>
                </a:lnTo>
                <a:cubicBezTo>
                  <a:pt x="259057" y="280024"/>
                  <a:pt x="259805" y="280024"/>
                  <a:pt x="259805" y="280024"/>
                </a:cubicBezTo>
                <a:cubicBezTo>
                  <a:pt x="260553" y="280024"/>
                  <a:pt x="261301" y="279275"/>
                  <a:pt x="261301" y="279275"/>
                </a:cubicBezTo>
                <a:cubicBezTo>
                  <a:pt x="262049" y="278527"/>
                  <a:pt x="262798" y="277779"/>
                  <a:pt x="263546" y="277031"/>
                </a:cubicBezTo>
                <a:cubicBezTo>
                  <a:pt x="264294" y="277031"/>
                  <a:pt x="264294" y="276283"/>
                  <a:pt x="265042" y="275535"/>
                </a:cubicBezTo>
                <a:cubicBezTo>
                  <a:pt x="265042" y="275535"/>
                  <a:pt x="265042" y="274787"/>
                  <a:pt x="265790" y="274787"/>
                </a:cubicBezTo>
                <a:cubicBezTo>
                  <a:pt x="265790" y="274038"/>
                  <a:pt x="265790" y="274038"/>
                  <a:pt x="265790" y="273290"/>
                </a:cubicBezTo>
                <a:lnTo>
                  <a:pt x="265790" y="272542"/>
                </a:lnTo>
                <a:cubicBezTo>
                  <a:pt x="264294" y="268053"/>
                  <a:pt x="262049" y="262816"/>
                  <a:pt x="260553" y="258327"/>
                </a:cubicBezTo>
                <a:cubicBezTo>
                  <a:pt x="258309" y="253839"/>
                  <a:pt x="255316" y="249350"/>
                  <a:pt x="253072" y="245609"/>
                </a:cubicBezTo>
                <a:cubicBezTo>
                  <a:pt x="250079" y="241120"/>
                  <a:pt x="247835" y="237380"/>
                  <a:pt x="244094" y="233639"/>
                </a:cubicBezTo>
                <a:cubicBezTo>
                  <a:pt x="241101" y="229898"/>
                  <a:pt x="238109" y="226157"/>
                  <a:pt x="234368" y="222417"/>
                </a:cubicBezTo>
                <a:cubicBezTo>
                  <a:pt x="230627" y="219424"/>
                  <a:pt x="226887" y="216432"/>
                  <a:pt x="222398" y="213439"/>
                </a:cubicBezTo>
                <a:cubicBezTo>
                  <a:pt x="218657" y="210446"/>
                  <a:pt x="214168" y="208202"/>
                  <a:pt x="209680" y="205958"/>
                </a:cubicBezTo>
                <a:cubicBezTo>
                  <a:pt x="205939" y="202965"/>
                  <a:pt x="200702" y="201469"/>
                  <a:pt x="196213" y="199224"/>
                </a:cubicBezTo>
                <a:cubicBezTo>
                  <a:pt x="191724" y="197728"/>
                  <a:pt x="187235" y="195484"/>
                  <a:pt x="181998" y="193987"/>
                </a:cubicBezTo>
                <a:cubicBezTo>
                  <a:pt x="181998" y="193987"/>
                  <a:pt x="181998" y="193987"/>
                  <a:pt x="181250" y="193987"/>
                </a:cubicBezTo>
                <a:cubicBezTo>
                  <a:pt x="181250" y="193987"/>
                  <a:pt x="181250" y="194736"/>
                  <a:pt x="180502" y="194736"/>
                </a:cubicBezTo>
                <a:cubicBezTo>
                  <a:pt x="180502" y="194736"/>
                  <a:pt x="179754" y="194736"/>
                  <a:pt x="179754" y="195484"/>
                </a:cubicBezTo>
                <a:cubicBezTo>
                  <a:pt x="179006" y="195484"/>
                  <a:pt x="178258" y="196232"/>
                  <a:pt x="177510" y="196980"/>
                </a:cubicBezTo>
                <a:cubicBezTo>
                  <a:pt x="176761" y="197728"/>
                  <a:pt x="176761" y="198476"/>
                  <a:pt x="176013" y="199224"/>
                </a:cubicBezTo>
                <a:cubicBezTo>
                  <a:pt x="176013" y="199224"/>
                  <a:pt x="176013" y="199973"/>
                  <a:pt x="175265" y="200721"/>
                </a:cubicBezTo>
                <a:cubicBezTo>
                  <a:pt x="175265" y="200721"/>
                  <a:pt x="175265" y="201469"/>
                  <a:pt x="176013" y="201469"/>
                </a:cubicBezTo>
                <a:close/>
                <a:moveTo>
                  <a:pt x="192472" y="312942"/>
                </a:moveTo>
                <a:cubicBezTo>
                  <a:pt x="193220" y="312942"/>
                  <a:pt x="193969" y="313690"/>
                  <a:pt x="194717" y="313690"/>
                </a:cubicBezTo>
                <a:cubicBezTo>
                  <a:pt x="194717" y="314438"/>
                  <a:pt x="195465" y="314438"/>
                  <a:pt x="195465" y="314438"/>
                </a:cubicBezTo>
                <a:cubicBezTo>
                  <a:pt x="196213" y="314438"/>
                  <a:pt x="196213" y="314438"/>
                  <a:pt x="196961" y="314438"/>
                </a:cubicBezTo>
                <a:cubicBezTo>
                  <a:pt x="196961" y="314438"/>
                  <a:pt x="197709" y="314438"/>
                  <a:pt x="197709" y="313690"/>
                </a:cubicBezTo>
                <a:lnTo>
                  <a:pt x="228383" y="281520"/>
                </a:lnTo>
                <a:cubicBezTo>
                  <a:pt x="228383" y="280772"/>
                  <a:pt x="228383" y="280772"/>
                  <a:pt x="229131" y="280024"/>
                </a:cubicBezTo>
                <a:cubicBezTo>
                  <a:pt x="229131" y="280024"/>
                  <a:pt x="229131" y="280024"/>
                  <a:pt x="228383" y="279275"/>
                </a:cubicBezTo>
                <a:cubicBezTo>
                  <a:pt x="228383" y="278527"/>
                  <a:pt x="228383" y="278527"/>
                  <a:pt x="228383" y="277779"/>
                </a:cubicBezTo>
                <a:cubicBezTo>
                  <a:pt x="227635" y="277779"/>
                  <a:pt x="227635" y="277031"/>
                  <a:pt x="226887" y="276283"/>
                </a:cubicBezTo>
                <a:cubicBezTo>
                  <a:pt x="226139" y="275535"/>
                  <a:pt x="225391" y="275535"/>
                  <a:pt x="225391" y="274787"/>
                </a:cubicBezTo>
                <a:cubicBezTo>
                  <a:pt x="224642" y="274787"/>
                  <a:pt x="223894" y="274787"/>
                  <a:pt x="223894" y="274787"/>
                </a:cubicBezTo>
                <a:cubicBezTo>
                  <a:pt x="223146" y="274038"/>
                  <a:pt x="223146" y="274038"/>
                  <a:pt x="222398" y="274038"/>
                </a:cubicBezTo>
                <a:cubicBezTo>
                  <a:pt x="222398" y="274787"/>
                  <a:pt x="221650" y="274787"/>
                  <a:pt x="221650" y="274787"/>
                </a:cubicBezTo>
                <a:lnTo>
                  <a:pt x="209680" y="288253"/>
                </a:lnTo>
                <a:lnTo>
                  <a:pt x="161799" y="243365"/>
                </a:lnTo>
                <a:lnTo>
                  <a:pt x="180502" y="238128"/>
                </a:lnTo>
                <a:cubicBezTo>
                  <a:pt x="181250" y="237380"/>
                  <a:pt x="181998" y="237380"/>
                  <a:pt x="181998" y="237380"/>
                </a:cubicBezTo>
                <a:cubicBezTo>
                  <a:pt x="182747" y="236631"/>
                  <a:pt x="182747" y="236631"/>
                  <a:pt x="182747" y="235883"/>
                </a:cubicBezTo>
                <a:cubicBezTo>
                  <a:pt x="182747" y="235135"/>
                  <a:pt x="182747" y="235135"/>
                  <a:pt x="181998" y="234387"/>
                </a:cubicBezTo>
                <a:cubicBezTo>
                  <a:pt x="181998" y="233639"/>
                  <a:pt x="181250" y="233639"/>
                  <a:pt x="180502" y="232891"/>
                </a:cubicBezTo>
                <a:cubicBezTo>
                  <a:pt x="179754" y="232143"/>
                  <a:pt x="179754" y="231394"/>
                  <a:pt x="179006" y="231394"/>
                </a:cubicBezTo>
                <a:cubicBezTo>
                  <a:pt x="178258" y="231394"/>
                  <a:pt x="178258" y="230646"/>
                  <a:pt x="177510" y="230646"/>
                </a:cubicBezTo>
                <a:lnTo>
                  <a:pt x="176761" y="230646"/>
                </a:lnTo>
                <a:cubicBezTo>
                  <a:pt x="176013" y="230646"/>
                  <a:pt x="176013" y="230646"/>
                  <a:pt x="175265" y="230646"/>
                </a:cubicBezTo>
                <a:lnTo>
                  <a:pt x="152821" y="236631"/>
                </a:lnTo>
                <a:lnTo>
                  <a:pt x="152073" y="236631"/>
                </a:lnTo>
                <a:lnTo>
                  <a:pt x="151325" y="237380"/>
                </a:lnTo>
                <a:cubicBezTo>
                  <a:pt x="150576" y="237380"/>
                  <a:pt x="150576" y="238128"/>
                  <a:pt x="149828" y="238128"/>
                </a:cubicBezTo>
                <a:cubicBezTo>
                  <a:pt x="149828" y="238876"/>
                  <a:pt x="149080" y="238876"/>
                  <a:pt x="148332" y="239624"/>
                </a:cubicBezTo>
                <a:cubicBezTo>
                  <a:pt x="147584" y="240372"/>
                  <a:pt x="147584" y="241120"/>
                  <a:pt x="146836" y="241868"/>
                </a:cubicBezTo>
                <a:cubicBezTo>
                  <a:pt x="146836" y="241868"/>
                  <a:pt x="146088" y="242617"/>
                  <a:pt x="146088" y="243365"/>
                </a:cubicBezTo>
                <a:lnTo>
                  <a:pt x="146088" y="244861"/>
                </a:lnTo>
                <a:lnTo>
                  <a:pt x="201450" y="296483"/>
                </a:lnTo>
                <a:lnTo>
                  <a:pt x="190976" y="307705"/>
                </a:lnTo>
                <a:lnTo>
                  <a:pt x="190228" y="308453"/>
                </a:lnTo>
                <a:cubicBezTo>
                  <a:pt x="190228" y="309201"/>
                  <a:pt x="190228" y="309201"/>
                  <a:pt x="190228" y="309949"/>
                </a:cubicBezTo>
                <a:cubicBezTo>
                  <a:pt x="190976" y="309949"/>
                  <a:pt x="190976" y="310697"/>
                  <a:pt x="190976" y="311445"/>
                </a:cubicBezTo>
                <a:cubicBezTo>
                  <a:pt x="191724" y="311445"/>
                  <a:pt x="192472" y="312194"/>
                  <a:pt x="192472" y="312942"/>
                </a:cubicBezTo>
                <a:close/>
                <a:moveTo>
                  <a:pt x="169280" y="333890"/>
                </a:moveTo>
                <a:cubicBezTo>
                  <a:pt x="171524" y="336134"/>
                  <a:pt x="173021" y="336882"/>
                  <a:pt x="174517" y="336882"/>
                </a:cubicBezTo>
                <a:cubicBezTo>
                  <a:pt x="176013" y="336882"/>
                  <a:pt x="178258" y="336134"/>
                  <a:pt x="179754" y="333890"/>
                </a:cubicBezTo>
                <a:cubicBezTo>
                  <a:pt x="181998" y="331645"/>
                  <a:pt x="182747" y="330149"/>
                  <a:pt x="182747" y="328653"/>
                </a:cubicBezTo>
                <a:cubicBezTo>
                  <a:pt x="182747" y="327156"/>
                  <a:pt x="181250" y="325660"/>
                  <a:pt x="179006" y="323416"/>
                </a:cubicBezTo>
                <a:cubicBezTo>
                  <a:pt x="176761" y="321171"/>
                  <a:pt x="175265" y="320423"/>
                  <a:pt x="173769" y="320423"/>
                </a:cubicBezTo>
                <a:cubicBezTo>
                  <a:pt x="172273" y="320423"/>
                  <a:pt x="170028" y="321171"/>
                  <a:pt x="168532" y="323416"/>
                </a:cubicBezTo>
                <a:cubicBezTo>
                  <a:pt x="166287" y="325660"/>
                  <a:pt x="165539" y="327156"/>
                  <a:pt x="165539" y="328653"/>
                </a:cubicBezTo>
                <a:cubicBezTo>
                  <a:pt x="165539" y="330149"/>
                  <a:pt x="167036" y="331645"/>
                  <a:pt x="169280" y="333890"/>
                </a:cubicBezTo>
                <a:close/>
                <a:moveTo>
                  <a:pt x="105688" y="372045"/>
                </a:moveTo>
                <a:cubicBezTo>
                  <a:pt x="109429" y="375037"/>
                  <a:pt x="112421" y="377282"/>
                  <a:pt x="116162" y="378778"/>
                </a:cubicBezTo>
                <a:cubicBezTo>
                  <a:pt x="119903" y="379526"/>
                  <a:pt x="123643" y="380274"/>
                  <a:pt x="127384" y="380274"/>
                </a:cubicBezTo>
                <a:cubicBezTo>
                  <a:pt x="131125" y="379526"/>
                  <a:pt x="134866" y="378030"/>
                  <a:pt x="138606" y="376534"/>
                </a:cubicBezTo>
                <a:cubicBezTo>
                  <a:pt x="142347" y="374289"/>
                  <a:pt x="145340" y="371297"/>
                  <a:pt x="149080" y="368304"/>
                </a:cubicBezTo>
                <a:cubicBezTo>
                  <a:pt x="150576" y="366060"/>
                  <a:pt x="152073" y="364563"/>
                  <a:pt x="153569" y="362319"/>
                </a:cubicBezTo>
                <a:cubicBezTo>
                  <a:pt x="155065" y="360075"/>
                  <a:pt x="155813" y="358578"/>
                  <a:pt x="156562" y="356334"/>
                </a:cubicBezTo>
                <a:cubicBezTo>
                  <a:pt x="158058" y="354838"/>
                  <a:pt x="158058" y="353341"/>
                  <a:pt x="158806" y="351845"/>
                </a:cubicBezTo>
                <a:cubicBezTo>
                  <a:pt x="159554" y="351097"/>
                  <a:pt x="159554" y="350349"/>
                  <a:pt x="159554" y="349601"/>
                </a:cubicBezTo>
                <a:cubicBezTo>
                  <a:pt x="159554" y="348852"/>
                  <a:pt x="159554" y="348852"/>
                  <a:pt x="159554" y="348852"/>
                </a:cubicBezTo>
                <a:cubicBezTo>
                  <a:pt x="159554" y="348104"/>
                  <a:pt x="158806" y="348104"/>
                  <a:pt x="158806" y="347356"/>
                </a:cubicBezTo>
                <a:lnTo>
                  <a:pt x="158058" y="346608"/>
                </a:lnTo>
                <a:cubicBezTo>
                  <a:pt x="157310" y="345860"/>
                  <a:pt x="157310" y="345860"/>
                  <a:pt x="156562" y="345112"/>
                </a:cubicBezTo>
                <a:cubicBezTo>
                  <a:pt x="155813" y="344364"/>
                  <a:pt x="155813" y="344364"/>
                  <a:pt x="155065" y="343615"/>
                </a:cubicBezTo>
                <a:cubicBezTo>
                  <a:pt x="154317" y="343615"/>
                  <a:pt x="154317" y="342867"/>
                  <a:pt x="153569" y="342867"/>
                </a:cubicBezTo>
                <a:lnTo>
                  <a:pt x="152821" y="342867"/>
                </a:lnTo>
                <a:cubicBezTo>
                  <a:pt x="152073" y="342867"/>
                  <a:pt x="152073" y="342867"/>
                  <a:pt x="152073" y="342867"/>
                </a:cubicBezTo>
                <a:cubicBezTo>
                  <a:pt x="151325" y="343615"/>
                  <a:pt x="151325" y="344364"/>
                  <a:pt x="151325" y="345112"/>
                </a:cubicBezTo>
                <a:cubicBezTo>
                  <a:pt x="150576" y="346608"/>
                  <a:pt x="150576" y="347356"/>
                  <a:pt x="149828" y="349601"/>
                </a:cubicBezTo>
                <a:cubicBezTo>
                  <a:pt x="149080" y="351097"/>
                  <a:pt x="148332" y="352593"/>
                  <a:pt x="146836" y="354838"/>
                </a:cubicBezTo>
                <a:cubicBezTo>
                  <a:pt x="146088" y="357082"/>
                  <a:pt x="144591" y="359326"/>
                  <a:pt x="142347" y="361571"/>
                </a:cubicBezTo>
                <a:cubicBezTo>
                  <a:pt x="140103" y="363815"/>
                  <a:pt x="137858" y="365312"/>
                  <a:pt x="135614" y="366808"/>
                </a:cubicBezTo>
                <a:cubicBezTo>
                  <a:pt x="133369" y="368304"/>
                  <a:pt x="131125" y="369052"/>
                  <a:pt x="128880" y="369052"/>
                </a:cubicBezTo>
                <a:cubicBezTo>
                  <a:pt x="126636" y="369052"/>
                  <a:pt x="124392" y="369052"/>
                  <a:pt x="122147" y="368304"/>
                </a:cubicBezTo>
                <a:cubicBezTo>
                  <a:pt x="119903" y="367556"/>
                  <a:pt x="116910" y="366060"/>
                  <a:pt x="114666" y="363815"/>
                </a:cubicBezTo>
                <a:cubicBezTo>
                  <a:pt x="112421" y="361571"/>
                  <a:pt x="110925" y="360075"/>
                  <a:pt x="110177" y="357830"/>
                </a:cubicBezTo>
                <a:cubicBezTo>
                  <a:pt x="109429" y="355586"/>
                  <a:pt x="108681" y="353341"/>
                  <a:pt x="109429" y="351097"/>
                </a:cubicBezTo>
                <a:cubicBezTo>
                  <a:pt x="109429" y="348852"/>
                  <a:pt x="110177" y="346608"/>
                  <a:pt x="111673" y="344364"/>
                </a:cubicBezTo>
                <a:cubicBezTo>
                  <a:pt x="113169" y="341371"/>
                  <a:pt x="114666" y="339127"/>
                  <a:pt x="117658" y="336134"/>
                </a:cubicBezTo>
                <a:cubicBezTo>
                  <a:pt x="119155" y="334638"/>
                  <a:pt x="121399" y="332393"/>
                  <a:pt x="122895" y="331645"/>
                </a:cubicBezTo>
                <a:cubicBezTo>
                  <a:pt x="124392" y="330149"/>
                  <a:pt x="125140" y="328653"/>
                  <a:pt x="126636" y="327905"/>
                </a:cubicBezTo>
                <a:cubicBezTo>
                  <a:pt x="127384" y="327156"/>
                  <a:pt x="128132" y="325660"/>
                  <a:pt x="128132" y="324912"/>
                </a:cubicBezTo>
                <a:cubicBezTo>
                  <a:pt x="127384" y="324164"/>
                  <a:pt x="127384" y="323416"/>
                  <a:pt x="125888" y="322668"/>
                </a:cubicBezTo>
                <a:lnTo>
                  <a:pt x="100451" y="298727"/>
                </a:lnTo>
                <a:cubicBezTo>
                  <a:pt x="98955" y="297231"/>
                  <a:pt x="98207" y="297231"/>
                  <a:pt x="97459" y="297231"/>
                </a:cubicBezTo>
                <a:cubicBezTo>
                  <a:pt x="95962" y="297231"/>
                  <a:pt x="95214" y="297231"/>
                  <a:pt x="94466" y="298727"/>
                </a:cubicBezTo>
                <a:lnTo>
                  <a:pt x="68281" y="326408"/>
                </a:lnTo>
                <a:lnTo>
                  <a:pt x="68281" y="327156"/>
                </a:lnTo>
                <a:cubicBezTo>
                  <a:pt x="67533" y="327905"/>
                  <a:pt x="67533" y="327905"/>
                  <a:pt x="68281" y="328653"/>
                </a:cubicBezTo>
                <a:cubicBezTo>
                  <a:pt x="68281" y="328653"/>
                  <a:pt x="68281" y="329401"/>
                  <a:pt x="69029" y="330149"/>
                </a:cubicBezTo>
                <a:cubicBezTo>
                  <a:pt x="69029" y="330149"/>
                  <a:pt x="69777" y="330897"/>
                  <a:pt x="70525" y="331645"/>
                </a:cubicBezTo>
                <a:cubicBezTo>
                  <a:pt x="71274" y="332393"/>
                  <a:pt x="72770" y="333142"/>
                  <a:pt x="73518" y="333142"/>
                </a:cubicBezTo>
                <a:cubicBezTo>
                  <a:pt x="74266" y="333890"/>
                  <a:pt x="75014" y="333890"/>
                  <a:pt x="75762" y="333142"/>
                </a:cubicBezTo>
                <a:lnTo>
                  <a:pt x="96710" y="310697"/>
                </a:lnTo>
                <a:lnTo>
                  <a:pt x="113918" y="327156"/>
                </a:lnTo>
                <a:cubicBezTo>
                  <a:pt x="113169" y="327905"/>
                  <a:pt x="111673" y="329401"/>
                  <a:pt x="110925" y="330149"/>
                </a:cubicBezTo>
                <a:cubicBezTo>
                  <a:pt x="109429" y="331645"/>
                  <a:pt x="108681" y="332393"/>
                  <a:pt x="107184" y="333890"/>
                </a:cubicBezTo>
                <a:cubicBezTo>
                  <a:pt x="104192" y="337630"/>
                  <a:pt x="101199" y="341371"/>
                  <a:pt x="99703" y="344364"/>
                </a:cubicBezTo>
                <a:cubicBezTo>
                  <a:pt x="98207" y="348104"/>
                  <a:pt x="97459" y="351097"/>
                  <a:pt x="97459" y="354089"/>
                </a:cubicBezTo>
                <a:cubicBezTo>
                  <a:pt x="97459" y="357830"/>
                  <a:pt x="98207" y="360823"/>
                  <a:pt x="99703" y="363815"/>
                </a:cubicBezTo>
                <a:cubicBezTo>
                  <a:pt x="101199" y="366808"/>
                  <a:pt x="102696" y="369052"/>
                  <a:pt x="105688" y="372045"/>
                </a:cubicBezTo>
                <a:close/>
                <a:moveTo>
                  <a:pt x="80251" y="434889"/>
                </a:moveTo>
                <a:cubicBezTo>
                  <a:pt x="80999" y="435637"/>
                  <a:pt x="80999" y="436385"/>
                  <a:pt x="80999" y="436385"/>
                </a:cubicBezTo>
                <a:cubicBezTo>
                  <a:pt x="81748" y="436385"/>
                  <a:pt x="81748" y="437133"/>
                  <a:pt x="82496" y="436385"/>
                </a:cubicBezTo>
                <a:cubicBezTo>
                  <a:pt x="83244" y="436385"/>
                  <a:pt x="83244" y="436385"/>
                  <a:pt x="83992" y="435637"/>
                </a:cubicBezTo>
                <a:cubicBezTo>
                  <a:pt x="84740" y="434889"/>
                  <a:pt x="85488" y="434140"/>
                  <a:pt x="86985" y="433392"/>
                </a:cubicBezTo>
                <a:cubicBezTo>
                  <a:pt x="87733" y="432644"/>
                  <a:pt x="88481" y="431896"/>
                  <a:pt x="88481" y="431148"/>
                </a:cubicBezTo>
                <a:cubicBezTo>
                  <a:pt x="89229" y="430400"/>
                  <a:pt x="89229" y="429652"/>
                  <a:pt x="89977" y="429652"/>
                </a:cubicBezTo>
                <a:cubicBezTo>
                  <a:pt x="89977" y="428903"/>
                  <a:pt x="89977" y="428155"/>
                  <a:pt x="89977" y="428155"/>
                </a:cubicBezTo>
                <a:lnTo>
                  <a:pt x="89977" y="427407"/>
                </a:lnTo>
                <a:lnTo>
                  <a:pt x="82496" y="400474"/>
                </a:lnTo>
                <a:lnTo>
                  <a:pt x="109429" y="406459"/>
                </a:lnTo>
                <a:lnTo>
                  <a:pt x="110177" y="406459"/>
                </a:lnTo>
                <a:cubicBezTo>
                  <a:pt x="110925" y="406459"/>
                  <a:pt x="110925" y="406459"/>
                  <a:pt x="111673" y="405711"/>
                </a:cubicBezTo>
                <a:cubicBezTo>
                  <a:pt x="112421" y="405711"/>
                  <a:pt x="112421" y="404963"/>
                  <a:pt x="113169" y="404963"/>
                </a:cubicBezTo>
                <a:cubicBezTo>
                  <a:pt x="113918" y="404215"/>
                  <a:pt x="114666" y="403467"/>
                  <a:pt x="115414" y="402719"/>
                </a:cubicBezTo>
                <a:cubicBezTo>
                  <a:pt x="116162" y="401970"/>
                  <a:pt x="116910" y="401222"/>
                  <a:pt x="117658" y="400474"/>
                </a:cubicBezTo>
                <a:cubicBezTo>
                  <a:pt x="117658" y="399726"/>
                  <a:pt x="118406" y="398978"/>
                  <a:pt x="118406" y="398230"/>
                </a:cubicBezTo>
                <a:cubicBezTo>
                  <a:pt x="118406" y="398230"/>
                  <a:pt x="118406" y="397482"/>
                  <a:pt x="117658" y="397482"/>
                </a:cubicBezTo>
                <a:cubicBezTo>
                  <a:pt x="117658" y="397482"/>
                  <a:pt x="116910" y="396733"/>
                  <a:pt x="116162" y="396733"/>
                </a:cubicBezTo>
                <a:lnTo>
                  <a:pt x="81748" y="390748"/>
                </a:lnTo>
                <a:lnTo>
                  <a:pt x="73518" y="358578"/>
                </a:lnTo>
                <a:cubicBezTo>
                  <a:pt x="73518" y="357830"/>
                  <a:pt x="72770" y="357082"/>
                  <a:pt x="72770" y="357082"/>
                </a:cubicBezTo>
                <a:cubicBezTo>
                  <a:pt x="72770" y="356334"/>
                  <a:pt x="72022" y="356334"/>
                  <a:pt x="72022" y="357082"/>
                </a:cubicBezTo>
                <a:cubicBezTo>
                  <a:pt x="71274" y="357082"/>
                  <a:pt x="70525" y="357082"/>
                  <a:pt x="69777" y="357830"/>
                </a:cubicBezTo>
                <a:cubicBezTo>
                  <a:pt x="69029" y="358578"/>
                  <a:pt x="68281" y="359326"/>
                  <a:pt x="67533" y="360075"/>
                </a:cubicBezTo>
                <a:cubicBezTo>
                  <a:pt x="66785" y="360823"/>
                  <a:pt x="66037" y="361571"/>
                  <a:pt x="65288" y="362319"/>
                </a:cubicBezTo>
                <a:cubicBezTo>
                  <a:pt x="65288" y="363067"/>
                  <a:pt x="64540" y="363815"/>
                  <a:pt x="64540" y="363815"/>
                </a:cubicBezTo>
                <a:cubicBezTo>
                  <a:pt x="64540" y="364563"/>
                  <a:pt x="63792" y="364563"/>
                  <a:pt x="63792" y="365312"/>
                </a:cubicBezTo>
                <a:lnTo>
                  <a:pt x="64540" y="366060"/>
                </a:lnTo>
                <a:lnTo>
                  <a:pt x="71274" y="391496"/>
                </a:lnTo>
                <a:lnTo>
                  <a:pt x="45837" y="386259"/>
                </a:lnTo>
                <a:cubicBezTo>
                  <a:pt x="45089" y="386259"/>
                  <a:pt x="45089" y="386259"/>
                  <a:pt x="44341" y="386259"/>
                </a:cubicBezTo>
                <a:lnTo>
                  <a:pt x="43592" y="386259"/>
                </a:lnTo>
                <a:cubicBezTo>
                  <a:pt x="42844" y="386259"/>
                  <a:pt x="42844" y="387008"/>
                  <a:pt x="42096" y="387008"/>
                </a:cubicBezTo>
                <a:cubicBezTo>
                  <a:pt x="42096" y="387756"/>
                  <a:pt x="41348" y="388504"/>
                  <a:pt x="40600" y="389252"/>
                </a:cubicBezTo>
                <a:cubicBezTo>
                  <a:pt x="39104" y="390000"/>
                  <a:pt x="38355" y="390748"/>
                  <a:pt x="38355" y="391496"/>
                </a:cubicBezTo>
                <a:cubicBezTo>
                  <a:pt x="37607" y="392245"/>
                  <a:pt x="37607" y="392993"/>
                  <a:pt x="37607" y="392993"/>
                </a:cubicBezTo>
                <a:cubicBezTo>
                  <a:pt x="36859" y="393741"/>
                  <a:pt x="37607" y="394489"/>
                  <a:pt x="37607" y="394489"/>
                </a:cubicBezTo>
                <a:cubicBezTo>
                  <a:pt x="38355" y="394489"/>
                  <a:pt x="38355" y="395237"/>
                  <a:pt x="39104" y="395237"/>
                </a:cubicBezTo>
                <a:lnTo>
                  <a:pt x="71274" y="401222"/>
                </a:lnTo>
                <a:close/>
                <a:moveTo>
                  <a:pt x="32370" y="438629"/>
                </a:moveTo>
                <a:cubicBezTo>
                  <a:pt x="35363" y="442370"/>
                  <a:pt x="39852" y="445363"/>
                  <a:pt x="43592" y="448355"/>
                </a:cubicBezTo>
                <a:cubicBezTo>
                  <a:pt x="47333" y="451348"/>
                  <a:pt x="51822" y="453592"/>
                  <a:pt x="56311" y="455837"/>
                </a:cubicBezTo>
                <a:cubicBezTo>
                  <a:pt x="60052" y="458829"/>
                  <a:pt x="64540" y="460325"/>
                  <a:pt x="69777" y="462570"/>
                </a:cubicBezTo>
                <a:cubicBezTo>
                  <a:pt x="74266" y="464066"/>
                  <a:pt x="78755" y="466310"/>
                  <a:pt x="83992" y="467059"/>
                </a:cubicBezTo>
                <a:cubicBezTo>
                  <a:pt x="83992" y="467059"/>
                  <a:pt x="83992" y="467059"/>
                  <a:pt x="84740" y="467059"/>
                </a:cubicBezTo>
                <a:lnTo>
                  <a:pt x="85488" y="467059"/>
                </a:lnTo>
                <a:cubicBezTo>
                  <a:pt x="86236" y="466310"/>
                  <a:pt x="86236" y="466310"/>
                  <a:pt x="86985" y="466310"/>
                </a:cubicBezTo>
                <a:cubicBezTo>
                  <a:pt x="86985" y="465562"/>
                  <a:pt x="87733" y="464814"/>
                  <a:pt x="88481" y="464814"/>
                </a:cubicBezTo>
                <a:cubicBezTo>
                  <a:pt x="89229" y="463318"/>
                  <a:pt x="89977" y="462570"/>
                  <a:pt x="89977" y="462570"/>
                </a:cubicBezTo>
                <a:cubicBezTo>
                  <a:pt x="90725" y="461822"/>
                  <a:pt x="90725" y="461073"/>
                  <a:pt x="90725" y="461073"/>
                </a:cubicBezTo>
                <a:cubicBezTo>
                  <a:pt x="90725" y="460325"/>
                  <a:pt x="90725" y="460325"/>
                  <a:pt x="89977" y="460325"/>
                </a:cubicBezTo>
                <a:cubicBezTo>
                  <a:pt x="89977" y="459577"/>
                  <a:pt x="89229" y="459577"/>
                  <a:pt x="89229" y="459577"/>
                </a:cubicBezTo>
                <a:cubicBezTo>
                  <a:pt x="79503" y="456585"/>
                  <a:pt x="70525" y="452096"/>
                  <a:pt x="62296" y="447607"/>
                </a:cubicBezTo>
                <a:cubicBezTo>
                  <a:pt x="54066" y="442370"/>
                  <a:pt x="46585" y="437133"/>
                  <a:pt x="39852" y="430400"/>
                </a:cubicBezTo>
                <a:cubicBezTo>
                  <a:pt x="33118" y="423666"/>
                  <a:pt x="26385" y="416933"/>
                  <a:pt x="21148" y="408704"/>
                </a:cubicBezTo>
                <a:cubicBezTo>
                  <a:pt x="15911" y="400474"/>
                  <a:pt x="11422" y="392245"/>
                  <a:pt x="7682" y="383267"/>
                </a:cubicBezTo>
                <a:cubicBezTo>
                  <a:pt x="7682" y="382519"/>
                  <a:pt x="6934" y="382519"/>
                  <a:pt x="6934" y="382519"/>
                </a:cubicBezTo>
                <a:cubicBezTo>
                  <a:pt x="6934" y="381771"/>
                  <a:pt x="6185" y="381771"/>
                  <a:pt x="6185" y="381771"/>
                </a:cubicBezTo>
                <a:cubicBezTo>
                  <a:pt x="5437" y="382519"/>
                  <a:pt x="4689" y="382519"/>
                  <a:pt x="4689" y="382519"/>
                </a:cubicBezTo>
                <a:cubicBezTo>
                  <a:pt x="3941" y="383267"/>
                  <a:pt x="3193" y="384015"/>
                  <a:pt x="2445" y="384763"/>
                </a:cubicBezTo>
                <a:cubicBezTo>
                  <a:pt x="1697" y="384763"/>
                  <a:pt x="1697" y="385511"/>
                  <a:pt x="948" y="386259"/>
                </a:cubicBezTo>
                <a:cubicBezTo>
                  <a:pt x="948" y="387008"/>
                  <a:pt x="200" y="387008"/>
                  <a:pt x="200" y="387756"/>
                </a:cubicBezTo>
                <a:lnTo>
                  <a:pt x="200" y="388504"/>
                </a:lnTo>
                <a:cubicBezTo>
                  <a:pt x="200" y="388504"/>
                  <a:pt x="200" y="388504"/>
                  <a:pt x="200" y="389252"/>
                </a:cubicBezTo>
                <a:cubicBezTo>
                  <a:pt x="3941" y="398230"/>
                  <a:pt x="7682" y="407207"/>
                  <a:pt x="12919" y="416185"/>
                </a:cubicBezTo>
                <a:cubicBezTo>
                  <a:pt x="18156" y="424415"/>
                  <a:pt x="24889" y="431896"/>
                  <a:pt x="32370" y="438629"/>
                </a:cubicBezTo>
              </a:path>
            </a:pathLst>
          </a:custGeom>
          <a:solidFill>
            <a:srgbClr val="000000"/>
          </a:solidFill>
          <a:ln w="1246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D6A67A7-12AB-4EF0-B073-D1F96A2FD379}"/>
              </a:ext>
            </a:extLst>
          </p:cNvPr>
          <p:cNvSpPr/>
          <p:nvPr/>
        </p:nvSpPr>
        <p:spPr>
          <a:xfrm rot="5400000" flipV="1">
            <a:off x="6326750" y="4497514"/>
            <a:ext cx="483596" cy="524561"/>
          </a:xfrm>
          <a:custGeom>
            <a:avLst/>
            <a:gdLst>
              <a:gd name="connsiteX0" fmla="*/ 134684 w 195941"/>
              <a:gd name="connsiteY0" fmla="*/ 60827 h 212539"/>
              <a:gd name="connsiteX1" fmla="*/ 148899 w 195941"/>
              <a:gd name="connsiteY1" fmla="*/ 72049 h 212539"/>
              <a:gd name="connsiteX2" fmla="*/ 162365 w 195941"/>
              <a:gd name="connsiteY2" fmla="*/ 78034 h 212539"/>
              <a:gd name="connsiteX3" fmla="*/ 175832 w 195941"/>
              <a:gd name="connsiteY3" fmla="*/ 77286 h 212539"/>
              <a:gd name="connsiteX4" fmla="*/ 187802 w 195941"/>
              <a:gd name="connsiteY4" fmla="*/ 69056 h 212539"/>
              <a:gd name="connsiteX5" fmla="*/ 195284 w 195941"/>
              <a:gd name="connsiteY5" fmla="*/ 57086 h 212539"/>
              <a:gd name="connsiteX6" fmla="*/ 195284 w 195941"/>
              <a:gd name="connsiteY6" fmla="*/ 44368 h 212539"/>
              <a:gd name="connsiteX7" fmla="*/ 188550 w 195941"/>
              <a:gd name="connsiteY7" fmla="*/ 31649 h 212539"/>
              <a:gd name="connsiteX8" fmla="*/ 175832 w 195941"/>
              <a:gd name="connsiteY8" fmla="*/ 17435 h 212539"/>
              <a:gd name="connsiteX9" fmla="*/ 161617 w 195941"/>
              <a:gd name="connsiteY9" fmla="*/ 6212 h 212539"/>
              <a:gd name="connsiteX10" fmla="*/ 147403 w 195941"/>
              <a:gd name="connsiteY10" fmla="*/ 976 h 212539"/>
              <a:gd name="connsiteX11" fmla="*/ 134684 w 195941"/>
              <a:gd name="connsiteY11" fmla="*/ 1724 h 212539"/>
              <a:gd name="connsiteX12" fmla="*/ 121966 w 195941"/>
              <a:gd name="connsiteY12" fmla="*/ 9953 h 212539"/>
              <a:gd name="connsiteX13" fmla="*/ 115233 w 195941"/>
              <a:gd name="connsiteY13" fmla="*/ 21923 h 212539"/>
              <a:gd name="connsiteX14" fmla="*/ 115233 w 195941"/>
              <a:gd name="connsiteY14" fmla="*/ 33894 h 212539"/>
              <a:gd name="connsiteX15" fmla="*/ 121966 w 195941"/>
              <a:gd name="connsiteY15" fmla="*/ 46612 h 212539"/>
              <a:gd name="connsiteX16" fmla="*/ 134684 w 195941"/>
              <a:gd name="connsiteY16" fmla="*/ 60827 h 212539"/>
              <a:gd name="connsiteX17" fmla="*/ 142914 w 195941"/>
              <a:gd name="connsiteY17" fmla="*/ 52597 h 212539"/>
              <a:gd name="connsiteX18" fmla="*/ 135432 w 195941"/>
              <a:gd name="connsiteY18" fmla="*/ 44368 h 212539"/>
              <a:gd name="connsiteX19" fmla="*/ 129447 w 195941"/>
              <a:gd name="connsiteY19" fmla="*/ 37634 h 212539"/>
              <a:gd name="connsiteX20" fmla="*/ 125707 w 195941"/>
              <a:gd name="connsiteY20" fmla="*/ 30901 h 212539"/>
              <a:gd name="connsiteX21" fmla="*/ 124958 w 195941"/>
              <a:gd name="connsiteY21" fmla="*/ 25664 h 212539"/>
              <a:gd name="connsiteX22" fmla="*/ 126455 w 195941"/>
              <a:gd name="connsiteY22" fmla="*/ 20427 h 212539"/>
              <a:gd name="connsiteX23" fmla="*/ 129447 w 195941"/>
              <a:gd name="connsiteY23" fmla="*/ 15190 h 212539"/>
              <a:gd name="connsiteX24" fmla="*/ 137677 w 195941"/>
              <a:gd name="connsiteY24" fmla="*/ 10701 h 212539"/>
              <a:gd name="connsiteX25" fmla="*/ 146654 w 195941"/>
              <a:gd name="connsiteY25" fmla="*/ 11449 h 212539"/>
              <a:gd name="connsiteX26" fmla="*/ 156380 w 195941"/>
              <a:gd name="connsiteY26" fmla="*/ 16686 h 212539"/>
              <a:gd name="connsiteX27" fmla="*/ 166854 w 195941"/>
              <a:gd name="connsiteY27" fmla="*/ 25664 h 212539"/>
              <a:gd name="connsiteX28" fmla="*/ 178076 w 195941"/>
              <a:gd name="connsiteY28" fmla="*/ 37634 h 212539"/>
              <a:gd name="connsiteX29" fmla="*/ 184062 w 195941"/>
              <a:gd name="connsiteY29" fmla="*/ 47360 h 212539"/>
              <a:gd name="connsiteX30" fmla="*/ 184810 w 195941"/>
              <a:gd name="connsiteY30" fmla="*/ 55590 h 212539"/>
              <a:gd name="connsiteX31" fmla="*/ 181069 w 195941"/>
              <a:gd name="connsiteY31" fmla="*/ 63071 h 212539"/>
              <a:gd name="connsiteX32" fmla="*/ 175084 w 195941"/>
              <a:gd name="connsiteY32" fmla="*/ 66812 h 212539"/>
              <a:gd name="connsiteX33" fmla="*/ 169847 w 195941"/>
              <a:gd name="connsiteY33" fmla="*/ 68308 h 212539"/>
              <a:gd name="connsiteX34" fmla="*/ 163114 w 195941"/>
              <a:gd name="connsiteY34" fmla="*/ 66812 h 212539"/>
              <a:gd name="connsiteX35" fmla="*/ 157128 w 195941"/>
              <a:gd name="connsiteY35" fmla="*/ 63819 h 212539"/>
              <a:gd name="connsiteX36" fmla="*/ 150395 w 195941"/>
              <a:gd name="connsiteY36" fmla="*/ 58582 h 212539"/>
              <a:gd name="connsiteX37" fmla="*/ 142914 w 195941"/>
              <a:gd name="connsiteY37" fmla="*/ 52597 h 212539"/>
              <a:gd name="connsiteX38" fmla="*/ 141418 w 195941"/>
              <a:gd name="connsiteY38" fmla="*/ 106463 h 212539"/>
              <a:gd name="connsiteX39" fmla="*/ 146654 w 195941"/>
              <a:gd name="connsiteY39" fmla="*/ 109456 h 212539"/>
              <a:gd name="connsiteX40" fmla="*/ 151891 w 195941"/>
              <a:gd name="connsiteY40" fmla="*/ 106463 h 212539"/>
              <a:gd name="connsiteX41" fmla="*/ 154884 w 195941"/>
              <a:gd name="connsiteY41" fmla="*/ 101226 h 212539"/>
              <a:gd name="connsiteX42" fmla="*/ 151143 w 195941"/>
              <a:gd name="connsiteY42" fmla="*/ 95989 h 212539"/>
              <a:gd name="connsiteX43" fmla="*/ 145158 w 195941"/>
              <a:gd name="connsiteY43" fmla="*/ 92997 h 212539"/>
              <a:gd name="connsiteX44" fmla="*/ 140669 w 195941"/>
              <a:gd name="connsiteY44" fmla="*/ 95989 h 212539"/>
              <a:gd name="connsiteX45" fmla="*/ 137677 w 195941"/>
              <a:gd name="connsiteY45" fmla="*/ 101226 h 212539"/>
              <a:gd name="connsiteX46" fmla="*/ 141418 w 195941"/>
              <a:gd name="connsiteY46" fmla="*/ 106463 h 212539"/>
              <a:gd name="connsiteX47" fmla="*/ 64359 w 195941"/>
              <a:gd name="connsiteY47" fmla="*/ 136389 h 212539"/>
              <a:gd name="connsiteX48" fmla="*/ 78574 w 195941"/>
              <a:gd name="connsiteY48" fmla="*/ 147611 h 212539"/>
              <a:gd name="connsiteX49" fmla="*/ 92040 w 195941"/>
              <a:gd name="connsiteY49" fmla="*/ 153596 h 212539"/>
              <a:gd name="connsiteX50" fmla="*/ 105507 w 195941"/>
              <a:gd name="connsiteY50" fmla="*/ 152848 h 212539"/>
              <a:gd name="connsiteX51" fmla="*/ 117477 w 195941"/>
              <a:gd name="connsiteY51" fmla="*/ 144618 h 212539"/>
              <a:gd name="connsiteX52" fmla="*/ 124958 w 195941"/>
              <a:gd name="connsiteY52" fmla="*/ 132648 h 212539"/>
              <a:gd name="connsiteX53" fmla="*/ 124958 w 195941"/>
              <a:gd name="connsiteY53" fmla="*/ 119930 h 212539"/>
              <a:gd name="connsiteX54" fmla="*/ 118225 w 195941"/>
              <a:gd name="connsiteY54" fmla="*/ 107211 h 212539"/>
              <a:gd name="connsiteX55" fmla="*/ 104759 w 195941"/>
              <a:gd name="connsiteY55" fmla="*/ 92997 h 212539"/>
              <a:gd name="connsiteX56" fmla="*/ 90544 w 195941"/>
              <a:gd name="connsiteY56" fmla="*/ 81775 h 212539"/>
              <a:gd name="connsiteX57" fmla="*/ 77077 w 195941"/>
              <a:gd name="connsiteY57" fmla="*/ 75790 h 212539"/>
              <a:gd name="connsiteX58" fmla="*/ 63611 w 195941"/>
              <a:gd name="connsiteY58" fmla="*/ 76538 h 212539"/>
              <a:gd name="connsiteX59" fmla="*/ 51641 w 195941"/>
              <a:gd name="connsiteY59" fmla="*/ 84767 h 212539"/>
              <a:gd name="connsiteX60" fmla="*/ 44159 w 195941"/>
              <a:gd name="connsiteY60" fmla="*/ 96737 h 212539"/>
              <a:gd name="connsiteX61" fmla="*/ 44907 w 195941"/>
              <a:gd name="connsiteY61" fmla="*/ 109456 h 212539"/>
              <a:gd name="connsiteX62" fmla="*/ 51641 w 195941"/>
              <a:gd name="connsiteY62" fmla="*/ 122174 h 212539"/>
              <a:gd name="connsiteX63" fmla="*/ 64359 w 195941"/>
              <a:gd name="connsiteY63" fmla="*/ 136389 h 212539"/>
              <a:gd name="connsiteX64" fmla="*/ 72589 w 195941"/>
              <a:gd name="connsiteY64" fmla="*/ 128159 h 212539"/>
              <a:gd name="connsiteX65" fmla="*/ 64359 w 195941"/>
              <a:gd name="connsiteY65" fmla="*/ 119930 h 212539"/>
              <a:gd name="connsiteX66" fmla="*/ 59122 w 195941"/>
              <a:gd name="connsiteY66" fmla="*/ 113197 h 212539"/>
              <a:gd name="connsiteX67" fmla="*/ 55381 w 195941"/>
              <a:gd name="connsiteY67" fmla="*/ 106463 h 212539"/>
              <a:gd name="connsiteX68" fmla="*/ 54633 w 195941"/>
              <a:gd name="connsiteY68" fmla="*/ 101226 h 212539"/>
              <a:gd name="connsiteX69" fmla="*/ 55381 w 195941"/>
              <a:gd name="connsiteY69" fmla="*/ 95989 h 212539"/>
              <a:gd name="connsiteX70" fmla="*/ 59122 w 195941"/>
              <a:gd name="connsiteY70" fmla="*/ 90752 h 212539"/>
              <a:gd name="connsiteX71" fmla="*/ 67352 w 195941"/>
              <a:gd name="connsiteY71" fmla="*/ 86264 h 212539"/>
              <a:gd name="connsiteX72" fmla="*/ 76329 w 195941"/>
              <a:gd name="connsiteY72" fmla="*/ 87012 h 212539"/>
              <a:gd name="connsiteX73" fmla="*/ 86055 w 195941"/>
              <a:gd name="connsiteY73" fmla="*/ 92249 h 212539"/>
              <a:gd name="connsiteX74" fmla="*/ 96529 w 195941"/>
              <a:gd name="connsiteY74" fmla="*/ 101226 h 212539"/>
              <a:gd name="connsiteX75" fmla="*/ 107751 w 195941"/>
              <a:gd name="connsiteY75" fmla="*/ 113197 h 212539"/>
              <a:gd name="connsiteX76" fmla="*/ 113736 w 195941"/>
              <a:gd name="connsiteY76" fmla="*/ 122922 h 212539"/>
              <a:gd name="connsiteX77" fmla="*/ 114484 w 195941"/>
              <a:gd name="connsiteY77" fmla="*/ 131152 h 212539"/>
              <a:gd name="connsiteX78" fmla="*/ 109996 w 195941"/>
              <a:gd name="connsiteY78" fmla="*/ 138633 h 212539"/>
              <a:gd name="connsiteX79" fmla="*/ 104759 w 195941"/>
              <a:gd name="connsiteY79" fmla="*/ 142374 h 212539"/>
              <a:gd name="connsiteX80" fmla="*/ 98774 w 195941"/>
              <a:gd name="connsiteY80" fmla="*/ 143870 h 212539"/>
              <a:gd name="connsiteX81" fmla="*/ 92788 w 195941"/>
              <a:gd name="connsiteY81" fmla="*/ 142374 h 212539"/>
              <a:gd name="connsiteX82" fmla="*/ 86055 w 195941"/>
              <a:gd name="connsiteY82" fmla="*/ 139381 h 212539"/>
              <a:gd name="connsiteX83" fmla="*/ 79322 w 195941"/>
              <a:gd name="connsiteY83" fmla="*/ 134145 h 212539"/>
              <a:gd name="connsiteX84" fmla="*/ 72589 w 195941"/>
              <a:gd name="connsiteY84" fmla="*/ 128159 h 212539"/>
              <a:gd name="connsiteX85" fmla="*/ 47152 w 195941"/>
              <a:gd name="connsiteY85" fmla="*/ 211203 h 212539"/>
              <a:gd name="connsiteX86" fmla="*/ 48648 w 195941"/>
              <a:gd name="connsiteY86" fmla="*/ 212699 h 212539"/>
              <a:gd name="connsiteX87" fmla="*/ 50144 w 195941"/>
              <a:gd name="connsiteY87" fmla="*/ 212699 h 212539"/>
              <a:gd name="connsiteX88" fmla="*/ 51641 w 195941"/>
              <a:gd name="connsiteY88" fmla="*/ 212699 h 212539"/>
              <a:gd name="connsiteX89" fmla="*/ 52389 w 195941"/>
              <a:gd name="connsiteY89" fmla="*/ 212699 h 212539"/>
              <a:gd name="connsiteX90" fmla="*/ 83063 w 195941"/>
              <a:gd name="connsiteY90" fmla="*/ 179781 h 212539"/>
              <a:gd name="connsiteX91" fmla="*/ 83063 w 195941"/>
              <a:gd name="connsiteY91" fmla="*/ 179033 h 212539"/>
              <a:gd name="connsiteX92" fmla="*/ 83063 w 195941"/>
              <a:gd name="connsiteY92" fmla="*/ 177537 h 212539"/>
              <a:gd name="connsiteX93" fmla="*/ 82314 w 195941"/>
              <a:gd name="connsiteY93" fmla="*/ 176040 h 212539"/>
              <a:gd name="connsiteX94" fmla="*/ 80818 w 195941"/>
              <a:gd name="connsiteY94" fmla="*/ 174544 h 212539"/>
              <a:gd name="connsiteX95" fmla="*/ 79322 w 195941"/>
              <a:gd name="connsiteY95" fmla="*/ 173796 h 212539"/>
              <a:gd name="connsiteX96" fmla="*/ 77826 w 195941"/>
              <a:gd name="connsiteY96" fmla="*/ 173048 h 212539"/>
              <a:gd name="connsiteX97" fmla="*/ 77077 w 195941"/>
              <a:gd name="connsiteY97" fmla="*/ 173048 h 212539"/>
              <a:gd name="connsiteX98" fmla="*/ 76329 w 195941"/>
              <a:gd name="connsiteY98" fmla="*/ 173048 h 212539"/>
              <a:gd name="connsiteX99" fmla="*/ 63611 w 195941"/>
              <a:gd name="connsiteY99" fmla="*/ 186514 h 212539"/>
              <a:gd name="connsiteX100" fmla="*/ 15730 w 195941"/>
              <a:gd name="connsiteY100" fmla="*/ 141626 h 212539"/>
              <a:gd name="connsiteX101" fmla="*/ 34433 w 195941"/>
              <a:gd name="connsiteY101" fmla="*/ 136389 h 212539"/>
              <a:gd name="connsiteX102" fmla="*/ 36678 w 195941"/>
              <a:gd name="connsiteY102" fmla="*/ 135641 h 212539"/>
              <a:gd name="connsiteX103" fmla="*/ 37426 w 195941"/>
              <a:gd name="connsiteY103" fmla="*/ 134145 h 212539"/>
              <a:gd name="connsiteX104" fmla="*/ 36678 w 195941"/>
              <a:gd name="connsiteY104" fmla="*/ 132648 h 212539"/>
              <a:gd name="connsiteX105" fmla="*/ 35182 w 195941"/>
              <a:gd name="connsiteY105" fmla="*/ 131152 h 212539"/>
              <a:gd name="connsiteX106" fmla="*/ 33685 w 195941"/>
              <a:gd name="connsiteY106" fmla="*/ 129656 h 212539"/>
              <a:gd name="connsiteX107" fmla="*/ 32189 w 195941"/>
              <a:gd name="connsiteY107" fmla="*/ 128908 h 212539"/>
              <a:gd name="connsiteX108" fmla="*/ 31441 w 195941"/>
              <a:gd name="connsiteY108" fmla="*/ 128908 h 212539"/>
              <a:gd name="connsiteX109" fmla="*/ 29945 w 195941"/>
              <a:gd name="connsiteY109" fmla="*/ 128908 h 212539"/>
              <a:gd name="connsiteX110" fmla="*/ 7500 w 195941"/>
              <a:gd name="connsiteY110" fmla="*/ 134893 h 212539"/>
              <a:gd name="connsiteX111" fmla="*/ 6752 w 195941"/>
              <a:gd name="connsiteY111" fmla="*/ 134893 h 212539"/>
              <a:gd name="connsiteX112" fmla="*/ 5256 w 195941"/>
              <a:gd name="connsiteY112" fmla="*/ 135641 h 212539"/>
              <a:gd name="connsiteX113" fmla="*/ 4508 w 195941"/>
              <a:gd name="connsiteY113" fmla="*/ 136389 h 212539"/>
              <a:gd name="connsiteX114" fmla="*/ 3012 w 195941"/>
              <a:gd name="connsiteY114" fmla="*/ 137885 h 212539"/>
              <a:gd name="connsiteX115" fmla="*/ 1515 w 195941"/>
              <a:gd name="connsiteY115" fmla="*/ 140130 h 212539"/>
              <a:gd name="connsiteX116" fmla="*/ 767 w 195941"/>
              <a:gd name="connsiteY116" fmla="*/ 141626 h 212539"/>
              <a:gd name="connsiteX117" fmla="*/ 767 w 195941"/>
              <a:gd name="connsiteY117" fmla="*/ 142374 h 212539"/>
              <a:gd name="connsiteX118" fmla="*/ 767 w 195941"/>
              <a:gd name="connsiteY118" fmla="*/ 143122 h 212539"/>
              <a:gd name="connsiteX119" fmla="*/ 56130 w 195941"/>
              <a:gd name="connsiteY119" fmla="*/ 194744 h 212539"/>
              <a:gd name="connsiteX120" fmla="*/ 45656 w 195941"/>
              <a:gd name="connsiteY120" fmla="*/ 205966 h 212539"/>
              <a:gd name="connsiteX121" fmla="*/ 44907 w 195941"/>
              <a:gd name="connsiteY121" fmla="*/ 206714 h 212539"/>
              <a:gd name="connsiteX122" fmla="*/ 44907 w 195941"/>
              <a:gd name="connsiteY122" fmla="*/ 208210 h 212539"/>
              <a:gd name="connsiteX123" fmla="*/ 45656 w 195941"/>
              <a:gd name="connsiteY123" fmla="*/ 209707 h 212539"/>
              <a:gd name="connsiteX124" fmla="*/ 47152 w 195941"/>
              <a:gd name="connsiteY124" fmla="*/ 211203 h 21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95941" h="212539">
                <a:moveTo>
                  <a:pt x="134684" y="60827"/>
                </a:moveTo>
                <a:cubicBezTo>
                  <a:pt x="139173" y="65316"/>
                  <a:pt x="144410" y="69056"/>
                  <a:pt x="148899" y="72049"/>
                </a:cubicBezTo>
                <a:cubicBezTo>
                  <a:pt x="153388" y="75041"/>
                  <a:pt x="157877" y="77286"/>
                  <a:pt x="162365" y="78034"/>
                </a:cubicBezTo>
                <a:cubicBezTo>
                  <a:pt x="167602" y="78782"/>
                  <a:pt x="171343" y="78782"/>
                  <a:pt x="175832" y="77286"/>
                </a:cubicBezTo>
                <a:cubicBezTo>
                  <a:pt x="180321" y="75790"/>
                  <a:pt x="184062" y="72797"/>
                  <a:pt x="187802" y="69056"/>
                </a:cubicBezTo>
                <a:cubicBezTo>
                  <a:pt x="191543" y="64567"/>
                  <a:pt x="194535" y="60827"/>
                  <a:pt x="195284" y="57086"/>
                </a:cubicBezTo>
                <a:cubicBezTo>
                  <a:pt x="196780" y="52597"/>
                  <a:pt x="196032" y="48857"/>
                  <a:pt x="195284" y="44368"/>
                </a:cubicBezTo>
                <a:cubicBezTo>
                  <a:pt x="193787" y="40627"/>
                  <a:pt x="191543" y="36138"/>
                  <a:pt x="188550" y="31649"/>
                </a:cubicBezTo>
                <a:cubicBezTo>
                  <a:pt x="184810" y="27160"/>
                  <a:pt x="181069" y="22672"/>
                  <a:pt x="175832" y="17435"/>
                </a:cubicBezTo>
                <a:cubicBezTo>
                  <a:pt x="170595" y="12946"/>
                  <a:pt x="166106" y="9205"/>
                  <a:pt x="161617" y="6212"/>
                </a:cubicBezTo>
                <a:cubicBezTo>
                  <a:pt x="156380" y="3220"/>
                  <a:pt x="151891" y="1724"/>
                  <a:pt x="147403" y="976"/>
                </a:cubicBezTo>
                <a:cubicBezTo>
                  <a:pt x="142914" y="-521"/>
                  <a:pt x="138425" y="227"/>
                  <a:pt x="134684" y="1724"/>
                </a:cubicBezTo>
                <a:cubicBezTo>
                  <a:pt x="130195" y="2472"/>
                  <a:pt x="125707" y="5464"/>
                  <a:pt x="121966" y="9953"/>
                </a:cubicBezTo>
                <a:cubicBezTo>
                  <a:pt x="118225" y="13694"/>
                  <a:pt x="115981" y="17435"/>
                  <a:pt x="115233" y="21923"/>
                </a:cubicBezTo>
                <a:cubicBezTo>
                  <a:pt x="113736" y="25664"/>
                  <a:pt x="113736" y="30153"/>
                  <a:pt x="115233" y="33894"/>
                </a:cubicBezTo>
                <a:cubicBezTo>
                  <a:pt x="115981" y="38383"/>
                  <a:pt x="118225" y="42871"/>
                  <a:pt x="121966" y="46612"/>
                </a:cubicBezTo>
                <a:cubicBezTo>
                  <a:pt x="124958" y="51101"/>
                  <a:pt x="129447" y="56338"/>
                  <a:pt x="134684" y="60827"/>
                </a:cubicBezTo>
                <a:close/>
                <a:moveTo>
                  <a:pt x="142914" y="52597"/>
                </a:moveTo>
                <a:cubicBezTo>
                  <a:pt x="139921" y="49605"/>
                  <a:pt x="137677" y="47360"/>
                  <a:pt x="135432" y="44368"/>
                </a:cubicBezTo>
                <a:cubicBezTo>
                  <a:pt x="132440" y="42123"/>
                  <a:pt x="130944" y="39879"/>
                  <a:pt x="129447" y="37634"/>
                </a:cubicBezTo>
                <a:cubicBezTo>
                  <a:pt x="127951" y="35390"/>
                  <a:pt x="126455" y="33146"/>
                  <a:pt x="125707" y="30901"/>
                </a:cubicBezTo>
                <a:cubicBezTo>
                  <a:pt x="125707" y="29405"/>
                  <a:pt x="124958" y="27160"/>
                  <a:pt x="124958" y="25664"/>
                </a:cubicBezTo>
                <a:cubicBezTo>
                  <a:pt x="124958" y="23420"/>
                  <a:pt x="125707" y="21923"/>
                  <a:pt x="126455" y="20427"/>
                </a:cubicBezTo>
                <a:cubicBezTo>
                  <a:pt x="127203" y="18931"/>
                  <a:pt x="127951" y="17435"/>
                  <a:pt x="129447" y="15190"/>
                </a:cubicBezTo>
                <a:cubicBezTo>
                  <a:pt x="132440" y="12946"/>
                  <a:pt x="134684" y="11449"/>
                  <a:pt x="137677" y="10701"/>
                </a:cubicBezTo>
                <a:cubicBezTo>
                  <a:pt x="140669" y="9953"/>
                  <a:pt x="143662" y="10701"/>
                  <a:pt x="146654" y="11449"/>
                </a:cubicBezTo>
                <a:cubicBezTo>
                  <a:pt x="150395" y="12946"/>
                  <a:pt x="153388" y="14442"/>
                  <a:pt x="156380" y="16686"/>
                </a:cubicBezTo>
                <a:cubicBezTo>
                  <a:pt x="160121" y="19679"/>
                  <a:pt x="163862" y="22672"/>
                  <a:pt x="166854" y="25664"/>
                </a:cubicBezTo>
                <a:cubicBezTo>
                  <a:pt x="171343" y="30153"/>
                  <a:pt x="175832" y="33894"/>
                  <a:pt x="178076" y="37634"/>
                </a:cubicBezTo>
                <a:cubicBezTo>
                  <a:pt x="181069" y="41375"/>
                  <a:pt x="183313" y="44368"/>
                  <a:pt x="184062" y="47360"/>
                </a:cubicBezTo>
                <a:cubicBezTo>
                  <a:pt x="185558" y="50353"/>
                  <a:pt x="185558" y="53345"/>
                  <a:pt x="184810" y="55590"/>
                </a:cubicBezTo>
                <a:cubicBezTo>
                  <a:pt x="184062" y="57834"/>
                  <a:pt x="183313" y="60827"/>
                  <a:pt x="181069" y="63071"/>
                </a:cubicBezTo>
                <a:cubicBezTo>
                  <a:pt x="178825" y="64567"/>
                  <a:pt x="177328" y="66064"/>
                  <a:pt x="175084" y="66812"/>
                </a:cubicBezTo>
                <a:cubicBezTo>
                  <a:pt x="173588" y="67560"/>
                  <a:pt x="171343" y="68308"/>
                  <a:pt x="169847" y="68308"/>
                </a:cubicBezTo>
                <a:cubicBezTo>
                  <a:pt x="167602" y="68308"/>
                  <a:pt x="165358" y="67560"/>
                  <a:pt x="163114" y="66812"/>
                </a:cubicBezTo>
                <a:cubicBezTo>
                  <a:pt x="161617" y="66064"/>
                  <a:pt x="159373" y="65316"/>
                  <a:pt x="157128" y="63819"/>
                </a:cubicBezTo>
                <a:cubicBezTo>
                  <a:pt x="154884" y="62323"/>
                  <a:pt x="152640" y="60827"/>
                  <a:pt x="150395" y="58582"/>
                </a:cubicBezTo>
                <a:cubicBezTo>
                  <a:pt x="148151" y="57086"/>
                  <a:pt x="145906" y="54842"/>
                  <a:pt x="142914" y="52597"/>
                </a:cubicBezTo>
                <a:close/>
                <a:moveTo>
                  <a:pt x="141418" y="106463"/>
                </a:moveTo>
                <a:cubicBezTo>
                  <a:pt x="143662" y="108708"/>
                  <a:pt x="145158" y="109456"/>
                  <a:pt x="146654" y="109456"/>
                </a:cubicBezTo>
                <a:cubicBezTo>
                  <a:pt x="148151" y="109456"/>
                  <a:pt x="149647" y="108708"/>
                  <a:pt x="151891" y="106463"/>
                </a:cubicBezTo>
                <a:cubicBezTo>
                  <a:pt x="153388" y="104967"/>
                  <a:pt x="154884" y="102723"/>
                  <a:pt x="154884" y="101226"/>
                </a:cubicBezTo>
                <a:cubicBezTo>
                  <a:pt x="154136" y="99730"/>
                  <a:pt x="153388" y="98234"/>
                  <a:pt x="151143" y="95989"/>
                </a:cubicBezTo>
                <a:cubicBezTo>
                  <a:pt x="148899" y="93745"/>
                  <a:pt x="146654" y="92997"/>
                  <a:pt x="145158" y="92997"/>
                </a:cubicBezTo>
                <a:cubicBezTo>
                  <a:pt x="143662" y="92997"/>
                  <a:pt x="142166" y="94493"/>
                  <a:pt x="140669" y="95989"/>
                </a:cubicBezTo>
                <a:cubicBezTo>
                  <a:pt x="138425" y="98234"/>
                  <a:pt x="137677" y="99730"/>
                  <a:pt x="137677" y="101226"/>
                </a:cubicBezTo>
                <a:cubicBezTo>
                  <a:pt x="137677" y="102723"/>
                  <a:pt x="139173" y="104219"/>
                  <a:pt x="141418" y="106463"/>
                </a:cubicBezTo>
                <a:close/>
                <a:moveTo>
                  <a:pt x="64359" y="136389"/>
                </a:moveTo>
                <a:cubicBezTo>
                  <a:pt x="68848" y="140878"/>
                  <a:pt x="74085" y="144618"/>
                  <a:pt x="78574" y="147611"/>
                </a:cubicBezTo>
                <a:cubicBezTo>
                  <a:pt x="83063" y="150604"/>
                  <a:pt x="87551" y="152100"/>
                  <a:pt x="92040" y="153596"/>
                </a:cubicBezTo>
                <a:cubicBezTo>
                  <a:pt x="96529" y="154344"/>
                  <a:pt x="101018" y="154344"/>
                  <a:pt x="105507" y="152848"/>
                </a:cubicBezTo>
                <a:cubicBezTo>
                  <a:pt x="109247" y="151352"/>
                  <a:pt x="113736" y="148359"/>
                  <a:pt x="117477" y="144618"/>
                </a:cubicBezTo>
                <a:cubicBezTo>
                  <a:pt x="121218" y="140130"/>
                  <a:pt x="123462" y="136389"/>
                  <a:pt x="124958" y="132648"/>
                </a:cubicBezTo>
                <a:cubicBezTo>
                  <a:pt x="125707" y="128159"/>
                  <a:pt x="125707" y="124419"/>
                  <a:pt x="124958" y="119930"/>
                </a:cubicBezTo>
                <a:cubicBezTo>
                  <a:pt x="123462" y="115441"/>
                  <a:pt x="121218" y="111700"/>
                  <a:pt x="118225" y="107211"/>
                </a:cubicBezTo>
                <a:cubicBezTo>
                  <a:pt x="114484" y="102723"/>
                  <a:pt x="109996" y="98234"/>
                  <a:pt x="104759" y="92997"/>
                </a:cubicBezTo>
                <a:cubicBezTo>
                  <a:pt x="100270" y="88508"/>
                  <a:pt x="95781" y="84767"/>
                  <a:pt x="90544" y="81775"/>
                </a:cubicBezTo>
                <a:cubicBezTo>
                  <a:pt x="86055" y="78782"/>
                  <a:pt x="81566" y="77286"/>
                  <a:pt x="77077" y="75790"/>
                </a:cubicBezTo>
                <a:cubicBezTo>
                  <a:pt x="72589" y="75041"/>
                  <a:pt x="68100" y="75041"/>
                  <a:pt x="63611" y="76538"/>
                </a:cubicBezTo>
                <a:cubicBezTo>
                  <a:pt x="59870" y="78034"/>
                  <a:pt x="55381" y="81027"/>
                  <a:pt x="51641" y="84767"/>
                </a:cubicBezTo>
                <a:cubicBezTo>
                  <a:pt x="47900" y="89256"/>
                  <a:pt x="45656" y="92997"/>
                  <a:pt x="44159" y="96737"/>
                </a:cubicBezTo>
                <a:cubicBezTo>
                  <a:pt x="43411" y="101226"/>
                  <a:pt x="43411" y="104967"/>
                  <a:pt x="44907" y="109456"/>
                </a:cubicBezTo>
                <a:cubicBezTo>
                  <a:pt x="45656" y="113945"/>
                  <a:pt x="47900" y="117685"/>
                  <a:pt x="51641" y="122174"/>
                </a:cubicBezTo>
                <a:cubicBezTo>
                  <a:pt x="54633" y="126663"/>
                  <a:pt x="59122" y="131152"/>
                  <a:pt x="64359" y="136389"/>
                </a:cubicBezTo>
                <a:close/>
                <a:moveTo>
                  <a:pt x="72589" y="128159"/>
                </a:moveTo>
                <a:cubicBezTo>
                  <a:pt x="69596" y="125167"/>
                  <a:pt x="66603" y="122922"/>
                  <a:pt x="64359" y="119930"/>
                </a:cubicBezTo>
                <a:cubicBezTo>
                  <a:pt x="62115" y="117685"/>
                  <a:pt x="60618" y="115441"/>
                  <a:pt x="59122" y="113197"/>
                </a:cubicBezTo>
                <a:cubicBezTo>
                  <a:pt x="57626" y="110952"/>
                  <a:pt x="56130" y="108708"/>
                  <a:pt x="55381" y="106463"/>
                </a:cubicBezTo>
                <a:cubicBezTo>
                  <a:pt x="54633" y="104219"/>
                  <a:pt x="54633" y="102723"/>
                  <a:pt x="54633" y="101226"/>
                </a:cubicBezTo>
                <a:cubicBezTo>
                  <a:pt x="54633" y="98982"/>
                  <a:pt x="54633" y="97486"/>
                  <a:pt x="55381" y="95989"/>
                </a:cubicBezTo>
                <a:cubicBezTo>
                  <a:pt x="56130" y="93745"/>
                  <a:pt x="57626" y="92249"/>
                  <a:pt x="59122" y="90752"/>
                </a:cubicBezTo>
                <a:cubicBezTo>
                  <a:pt x="61367" y="88508"/>
                  <a:pt x="64359" y="86264"/>
                  <a:pt x="67352" y="86264"/>
                </a:cubicBezTo>
                <a:cubicBezTo>
                  <a:pt x="70344" y="85515"/>
                  <a:pt x="73337" y="86264"/>
                  <a:pt x="76329" y="87012"/>
                </a:cubicBezTo>
                <a:cubicBezTo>
                  <a:pt x="79322" y="88508"/>
                  <a:pt x="83063" y="90004"/>
                  <a:pt x="86055" y="92249"/>
                </a:cubicBezTo>
                <a:cubicBezTo>
                  <a:pt x="89796" y="95241"/>
                  <a:pt x="92788" y="97486"/>
                  <a:pt x="96529" y="101226"/>
                </a:cubicBezTo>
                <a:cubicBezTo>
                  <a:pt x="101018" y="105715"/>
                  <a:pt x="104759" y="109456"/>
                  <a:pt x="107751" y="113197"/>
                </a:cubicBezTo>
                <a:cubicBezTo>
                  <a:pt x="110744" y="116937"/>
                  <a:pt x="112240" y="119930"/>
                  <a:pt x="113736" y="122922"/>
                </a:cubicBezTo>
                <a:cubicBezTo>
                  <a:pt x="114484" y="125915"/>
                  <a:pt x="115233" y="128908"/>
                  <a:pt x="114484" y="131152"/>
                </a:cubicBezTo>
                <a:cubicBezTo>
                  <a:pt x="113736" y="133396"/>
                  <a:pt x="112240" y="136389"/>
                  <a:pt x="109996" y="138633"/>
                </a:cubicBezTo>
                <a:cubicBezTo>
                  <a:pt x="108499" y="140130"/>
                  <a:pt x="107003" y="141626"/>
                  <a:pt x="104759" y="142374"/>
                </a:cubicBezTo>
                <a:cubicBezTo>
                  <a:pt x="103262" y="143122"/>
                  <a:pt x="101018" y="143870"/>
                  <a:pt x="98774" y="143870"/>
                </a:cubicBezTo>
                <a:cubicBezTo>
                  <a:pt x="97277" y="143870"/>
                  <a:pt x="95033" y="143122"/>
                  <a:pt x="92788" y="142374"/>
                </a:cubicBezTo>
                <a:cubicBezTo>
                  <a:pt x="90544" y="141626"/>
                  <a:pt x="88300" y="140130"/>
                  <a:pt x="86055" y="139381"/>
                </a:cubicBezTo>
                <a:cubicBezTo>
                  <a:pt x="83811" y="137885"/>
                  <a:pt x="81566" y="136389"/>
                  <a:pt x="79322" y="134145"/>
                </a:cubicBezTo>
                <a:cubicBezTo>
                  <a:pt x="77077" y="132648"/>
                  <a:pt x="74833" y="130404"/>
                  <a:pt x="72589" y="128159"/>
                </a:cubicBezTo>
                <a:close/>
                <a:moveTo>
                  <a:pt x="47152" y="211203"/>
                </a:moveTo>
                <a:cubicBezTo>
                  <a:pt x="47900" y="211951"/>
                  <a:pt x="48648" y="211951"/>
                  <a:pt x="48648" y="212699"/>
                </a:cubicBezTo>
                <a:cubicBezTo>
                  <a:pt x="49396" y="212699"/>
                  <a:pt x="50144" y="212699"/>
                  <a:pt x="50144" y="212699"/>
                </a:cubicBezTo>
                <a:cubicBezTo>
                  <a:pt x="50893" y="212699"/>
                  <a:pt x="50893" y="212699"/>
                  <a:pt x="51641" y="212699"/>
                </a:cubicBezTo>
                <a:cubicBezTo>
                  <a:pt x="51641" y="212699"/>
                  <a:pt x="51641" y="212699"/>
                  <a:pt x="52389" y="212699"/>
                </a:cubicBezTo>
                <a:lnTo>
                  <a:pt x="83063" y="179781"/>
                </a:lnTo>
                <a:cubicBezTo>
                  <a:pt x="83063" y="179033"/>
                  <a:pt x="83063" y="179033"/>
                  <a:pt x="83063" y="179033"/>
                </a:cubicBezTo>
                <a:cubicBezTo>
                  <a:pt x="83063" y="178285"/>
                  <a:pt x="83063" y="178285"/>
                  <a:pt x="83063" y="177537"/>
                </a:cubicBezTo>
                <a:cubicBezTo>
                  <a:pt x="83063" y="177537"/>
                  <a:pt x="83063" y="176789"/>
                  <a:pt x="82314" y="176040"/>
                </a:cubicBezTo>
                <a:cubicBezTo>
                  <a:pt x="82314" y="176040"/>
                  <a:pt x="81566" y="175292"/>
                  <a:pt x="80818" y="174544"/>
                </a:cubicBezTo>
                <a:cubicBezTo>
                  <a:pt x="80818" y="174544"/>
                  <a:pt x="80070" y="173796"/>
                  <a:pt x="79322" y="173796"/>
                </a:cubicBezTo>
                <a:cubicBezTo>
                  <a:pt x="79322" y="173048"/>
                  <a:pt x="78574" y="173048"/>
                  <a:pt x="77826" y="173048"/>
                </a:cubicBezTo>
                <a:lnTo>
                  <a:pt x="77077" y="173048"/>
                </a:lnTo>
                <a:cubicBezTo>
                  <a:pt x="76329" y="173048"/>
                  <a:pt x="76329" y="173048"/>
                  <a:pt x="76329" y="173048"/>
                </a:cubicBezTo>
                <a:lnTo>
                  <a:pt x="63611" y="186514"/>
                </a:lnTo>
                <a:lnTo>
                  <a:pt x="15730" y="141626"/>
                </a:lnTo>
                <a:lnTo>
                  <a:pt x="34433" y="136389"/>
                </a:lnTo>
                <a:cubicBezTo>
                  <a:pt x="35930" y="136389"/>
                  <a:pt x="35930" y="135641"/>
                  <a:pt x="36678" y="135641"/>
                </a:cubicBezTo>
                <a:cubicBezTo>
                  <a:pt x="37426" y="134893"/>
                  <a:pt x="37426" y="134893"/>
                  <a:pt x="37426" y="134145"/>
                </a:cubicBezTo>
                <a:cubicBezTo>
                  <a:pt x="37426" y="134145"/>
                  <a:pt x="37426" y="133396"/>
                  <a:pt x="36678" y="132648"/>
                </a:cubicBezTo>
                <a:cubicBezTo>
                  <a:pt x="35930" y="132648"/>
                  <a:pt x="35930" y="131900"/>
                  <a:pt x="35182" y="131152"/>
                </a:cubicBezTo>
                <a:cubicBezTo>
                  <a:pt x="34433" y="130404"/>
                  <a:pt x="33685" y="130404"/>
                  <a:pt x="33685" y="129656"/>
                </a:cubicBezTo>
                <a:cubicBezTo>
                  <a:pt x="32937" y="129656"/>
                  <a:pt x="32937" y="128908"/>
                  <a:pt x="32189" y="128908"/>
                </a:cubicBezTo>
                <a:lnTo>
                  <a:pt x="31441" y="128908"/>
                </a:lnTo>
                <a:cubicBezTo>
                  <a:pt x="30693" y="128908"/>
                  <a:pt x="30693" y="128908"/>
                  <a:pt x="29945" y="128908"/>
                </a:cubicBezTo>
                <a:lnTo>
                  <a:pt x="7500" y="134893"/>
                </a:lnTo>
                <a:cubicBezTo>
                  <a:pt x="6752" y="134893"/>
                  <a:pt x="6752" y="134893"/>
                  <a:pt x="6752" y="134893"/>
                </a:cubicBezTo>
                <a:cubicBezTo>
                  <a:pt x="6004" y="134893"/>
                  <a:pt x="6004" y="135641"/>
                  <a:pt x="5256" y="135641"/>
                </a:cubicBezTo>
                <a:cubicBezTo>
                  <a:pt x="5256" y="135641"/>
                  <a:pt x="5256" y="136389"/>
                  <a:pt x="4508" y="136389"/>
                </a:cubicBezTo>
                <a:cubicBezTo>
                  <a:pt x="3760" y="137137"/>
                  <a:pt x="3760" y="137137"/>
                  <a:pt x="3012" y="137885"/>
                </a:cubicBezTo>
                <a:cubicBezTo>
                  <a:pt x="2263" y="138633"/>
                  <a:pt x="1515" y="139381"/>
                  <a:pt x="1515" y="140130"/>
                </a:cubicBezTo>
                <a:cubicBezTo>
                  <a:pt x="767" y="140878"/>
                  <a:pt x="767" y="140878"/>
                  <a:pt x="767" y="141626"/>
                </a:cubicBezTo>
                <a:cubicBezTo>
                  <a:pt x="19" y="141626"/>
                  <a:pt x="19" y="142374"/>
                  <a:pt x="767" y="142374"/>
                </a:cubicBezTo>
                <a:lnTo>
                  <a:pt x="767" y="143122"/>
                </a:lnTo>
                <a:lnTo>
                  <a:pt x="56130" y="194744"/>
                </a:lnTo>
                <a:lnTo>
                  <a:pt x="45656" y="205966"/>
                </a:lnTo>
                <a:cubicBezTo>
                  <a:pt x="44907" y="206714"/>
                  <a:pt x="44907" y="206714"/>
                  <a:pt x="44907" y="206714"/>
                </a:cubicBezTo>
                <a:cubicBezTo>
                  <a:pt x="44907" y="207462"/>
                  <a:pt x="44907" y="207462"/>
                  <a:pt x="44907" y="208210"/>
                </a:cubicBezTo>
                <a:cubicBezTo>
                  <a:pt x="44907" y="208959"/>
                  <a:pt x="45656" y="208959"/>
                  <a:pt x="45656" y="209707"/>
                </a:cubicBezTo>
                <a:cubicBezTo>
                  <a:pt x="46404" y="209707"/>
                  <a:pt x="46404" y="210455"/>
                  <a:pt x="47152" y="211203"/>
                </a:cubicBezTo>
              </a:path>
            </a:pathLst>
          </a:custGeom>
          <a:solidFill>
            <a:srgbClr val="000000"/>
          </a:solidFill>
          <a:ln w="1246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F1A1F92-5484-48DE-885B-ED195A971658}"/>
              </a:ext>
            </a:extLst>
          </p:cNvPr>
          <p:cNvSpPr/>
          <p:nvPr/>
        </p:nvSpPr>
        <p:spPr>
          <a:xfrm rot="5400000" flipV="1">
            <a:off x="6941473" y="4531238"/>
            <a:ext cx="482848" cy="525608"/>
          </a:xfrm>
          <a:custGeom>
            <a:avLst/>
            <a:gdLst>
              <a:gd name="connsiteX0" fmla="*/ 134150 w 195638"/>
              <a:gd name="connsiteY0" fmla="*/ 60504 h 212963"/>
              <a:gd name="connsiteX1" fmla="*/ 148364 w 195638"/>
              <a:gd name="connsiteY1" fmla="*/ 71726 h 212963"/>
              <a:gd name="connsiteX2" fmla="*/ 162579 w 195638"/>
              <a:gd name="connsiteY2" fmla="*/ 77711 h 212963"/>
              <a:gd name="connsiteX3" fmla="*/ 175297 w 195638"/>
              <a:gd name="connsiteY3" fmla="*/ 76963 h 212963"/>
              <a:gd name="connsiteX4" fmla="*/ 188016 w 195638"/>
              <a:gd name="connsiteY4" fmla="*/ 68734 h 212963"/>
              <a:gd name="connsiteX5" fmla="*/ 194749 w 195638"/>
              <a:gd name="connsiteY5" fmla="*/ 56763 h 212963"/>
              <a:gd name="connsiteX6" fmla="*/ 194749 w 195638"/>
              <a:gd name="connsiteY6" fmla="*/ 44045 h 212963"/>
              <a:gd name="connsiteX7" fmla="*/ 188016 w 195638"/>
              <a:gd name="connsiteY7" fmla="*/ 31327 h 212963"/>
              <a:gd name="connsiteX8" fmla="*/ 175297 w 195638"/>
              <a:gd name="connsiteY8" fmla="*/ 17860 h 212963"/>
              <a:gd name="connsiteX9" fmla="*/ 161083 w 195638"/>
              <a:gd name="connsiteY9" fmla="*/ 6638 h 212963"/>
              <a:gd name="connsiteX10" fmla="*/ 146868 w 195638"/>
              <a:gd name="connsiteY10" fmla="*/ 653 h 212963"/>
              <a:gd name="connsiteX11" fmla="*/ 134150 w 195638"/>
              <a:gd name="connsiteY11" fmla="*/ 1401 h 212963"/>
              <a:gd name="connsiteX12" fmla="*/ 122179 w 195638"/>
              <a:gd name="connsiteY12" fmla="*/ 9630 h 212963"/>
              <a:gd name="connsiteX13" fmla="*/ 114698 w 195638"/>
              <a:gd name="connsiteY13" fmla="*/ 21601 h 212963"/>
              <a:gd name="connsiteX14" fmla="*/ 114698 w 195638"/>
              <a:gd name="connsiteY14" fmla="*/ 33571 h 212963"/>
              <a:gd name="connsiteX15" fmla="*/ 121431 w 195638"/>
              <a:gd name="connsiteY15" fmla="*/ 47037 h 212963"/>
              <a:gd name="connsiteX16" fmla="*/ 134150 w 195638"/>
              <a:gd name="connsiteY16" fmla="*/ 60504 h 212963"/>
              <a:gd name="connsiteX17" fmla="*/ 143127 w 195638"/>
              <a:gd name="connsiteY17" fmla="*/ 53023 h 212963"/>
              <a:gd name="connsiteX18" fmla="*/ 134898 w 195638"/>
              <a:gd name="connsiteY18" fmla="*/ 44793 h 212963"/>
              <a:gd name="connsiteX19" fmla="*/ 128913 w 195638"/>
              <a:gd name="connsiteY19" fmla="*/ 37312 h 212963"/>
              <a:gd name="connsiteX20" fmla="*/ 125920 w 195638"/>
              <a:gd name="connsiteY20" fmla="*/ 31327 h 212963"/>
              <a:gd name="connsiteX21" fmla="*/ 124424 w 195638"/>
              <a:gd name="connsiteY21" fmla="*/ 25341 h 212963"/>
              <a:gd name="connsiteX22" fmla="*/ 125920 w 195638"/>
              <a:gd name="connsiteY22" fmla="*/ 20104 h 212963"/>
              <a:gd name="connsiteX23" fmla="*/ 128913 w 195638"/>
              <a:gd name="connsiteY23" fmla="*/ 15616 h 212963"/>
              <a:gd name="connsiteX24" fmla="*/ 137142 w 195638"/>
              <a:gd name="connsiteY24" fmla="*/ 10379 h 212963"/>
              <a:gd name="connsiteX25" fmla="*/ 146868 w 195638"/>
              <a:gd name="connsiteY25" fmla="*/ 11127 h 212963"/>
              <a:gd name="connsiteX26" fmla="*/ 156594 w 195638"/>
              <a:gd name="connsiteY26" fmla="*/ 17112 h 212963"/>
              <a:gd name="connsiteX27" fmla="*/ 166320 w 195638"/>
              <a:gd name="connsiteY27" fmla="*/ 25341 h 212963"/>
              <a:gd name="connsiteX28" fmla="*/ 178290 w 195638"/>
              <a:gd name="connsiteY28" fmla="*/ 37312 h 212963"/>
              <a:gd name="connsiteX29" fmla="*/ 183527 w 195638"/>
              <a:gd name="connsiteY29" fmla="*/ 47037 h 212963"/>
              <a:gd name="connsiteX30" fmla="*/ 184275 w 195638"/>
              <a:gd name="connsiteY30" fmla="*/ 55267 h 212963"/>
              <a:gd name="connsiteX31" fmla="*/ 180534 w 195638"/>
              <a:gd name="connsiteY31" fmla="*/ 62748 h 212963"/>
              <a:gd name="connsiteX32" fmla="*/ 175297 w 195638"/>
              <a:gd name="connsiteY32" fmla="*/ 66489 h 212963"/>
              <a:gd name="connsiteX33" fmla="*/ 169312 w 195638"/>
              <a:gd name="connsiteY33" fmla="*/ 67985 h 212963"/>
              <a:gd name="connsiteX34" fmla="*/ 163327 w 195638"/>
              <a:gd name="connsiteY34" fmla="*/ 66489 h 212963"/>
              <a:gd name="connsiteX35" fmla="*/ 156594 w 195638"/>
              <a:gd name="connsiteY35" fmla="*/ 63497 h 212963"/>
              <a:gd name="connsiteX36" fmla="*/ 149861 w 195638"/>
              <a:gd name="connsiteY36" fmla="*/ 59008 h 212963"/>
              <a:gd name="connsiteX37" fmla="*/ 143127 w 195638"/>
              <a:gd name="connsiteY37" fmla="*/ 53023 h 212963"/>
              <a:gd name="connsiteX38" fmla="*/ 140883 w 195638"/>
              <a:gd name="connsiteY38" fmla="*/ 106141 h 212963"/>
              <a:gd name="connsiteX39" fmla="*/ 146868 w 195638"/>
              <a:gd name="connsiteY39" fmla="*/ 109881 h 212963"/>
              <a:gd name="connsiteX40" fmla="*/ 151357 w 195638"/>
              <a:gd name="connsiteY40" fmla="*/ 106141 h 212963"/>
              <a:gd name="connsiteX41" fmla="*/ 154350 w 195638"/>
              <a:gd name="connsiteY41" fmla="*/ 101652 h 212963"/>
              <a:gd name="connsiteX42" fmla="*/ 150609 w 195638"/>
              <a:gd name="connsiteY42" fmla="*/ 96415 h 212963"/>
              <a:gd name="connsiteX43" fmla="*/ 145372 w 195638"/>
              <a:gd name="connsiteY43" fmla="*/ 92674 h 212963"/>
              <a:gd name="connsiteX44" fmla="*/ 140135 w 195638"/>
              <a:gd name="connsiteY44" fmla="*/ 95667 h 212963"/>
              <a:gd name="connsiteX45" fmla="*/ 137142 w 195638"/>
              <a:gd name="connsiteY45" fmla="*/ 100904 h 212963"/>
              <a:gd name="connsiteX46" fmla="*/ 140883 w 195638"/>
              <a:gd name="connsiteY46" fmla="*/ 106141 h 212963"/>
              <a:gd name="connsiteX47" fmla="*/ 63825 w 195638"/>
              <a:gd name="connsiteY47" fmla="*/ 136066 h 212963"/>
              <a:gd name="connsiteX48" fmla="*/ 78039 w 195638"/>
              <a:gd name="connsiteY48" fmla="*/ 147288 h 212963"/>
              <a:gd name="connsiteX49" fmla="*/ 92254 w 195638"/>
              <a:gd name="connsiteY49" fmla="*/ 153273 h 212963"/>
              <a:gd name="connsiteX50" fmla="*/ 104972 w 195638"/>
              <a:gd name="connsiteY50" fmla="*/ 152525 h 212963"/>
              <a:gd name="connsiteX51" fmla="*/ 116942 w 195638"/>
              <a:gd name="connsiteY51" fmla="*/ 144296 h 212963"/>
              <a:gd name="connsiteX52" fmla="*/ 124424 w 195638"/>
              <a:gd name="connsiteY52" fmla="*/ 132325 h 212963"/>
              <a:gd name="connsiteX53" fmla="*/ 124424 w 195638"/>
              <a:gd name="connsiteY53" fmla="*/ 119607 h 212963"/>
              <a:gd name="connsiteX54" fmla="*/ 117691 w 195638"/>
              <a:gd name="connsiteY54" fmla="*/ 106889 h 212963"/>
              <a:gd name="connsiteX55" fmla="*/ 104972 w 195638"/>
              <a:gd name="connsiteY55" fmla="*/ 92674 h 212963"/>
              <a:gd name="connsiteX56" fmla="*/ 90758 w 195638"/>
              <a:gd name="connsiteY56" fmla="*/ 81452 h 212963"/>
              <a:gd name="connsiteX57" fmla="*/ 76543 w 195638"/>
              <a:gd name="connsiteY57" fmla="*/ 76215 h 212963"/>
              <a:gd name="connsiteX58" fmla="*/ 63825 w 195638"/>
              <a:gd name="connsiteY58" fmla="*/ 76963 h 212963"/>
              <a:gd name="connsiteX59" fmla="*/ 51106 w 195638"/>
              <a:gd name="connsiteY59" fmla="*/ 85193 h 212963"/>
              <a:gd name="connsiteX60" fmla="*/ 44373 w 195638"/>
              <a:gd name="connsiteY60" fmla="*/ 97163 h 212963"/>
              <a:gd name="connsiteX61" fmla="*/ 44373 w 195638"/>
              <a:gd name="connsiteY61" fmla="*/ 109133 h 212963"/>
              <a:gd name="connsiteX62" fmla="*/ 51106 w 195638"/>
              <a:gd name="connsiteY62" fmla="*/ 121852 h 212963"/>
              <a:gd name="connsiteX63" fmla="*/ 63825 w 195638"/>
              <a:gd name="connsiteY63" fmla="*/ 136066 h 212963"/>
              <a:gd name="connsiteX64" fmla="*/ 72054 w 195638"/>
              <a:gd name="connsiteY64" fmla="*/ 127837 h 212963"/>
              <a:gd name="connsiteX65" fmla="*/ 64573 w 195638"/>
              <a:gd name="connsiteY65" fmla="*/ 119607 h 212963"/>
              <a:gd name="connsiteX66" fmla="*/ 58588 w 195638"/>
              <a:gd name="connsiteY66" fmla="*/ 112874 h 212963"/>
              <a:gd name="connsiteX67" fmla="*/ 55595 w 195638"/>
              <a:gd name="connsiteY67" fmla="*/ 106141 h 212963"/>
              <a:gd name="connsiteX68" fmla="*/ 54099 w 195638"/>
              <a:gd name="connsiteY68" fmla="*/ 100904 h 212963"/>
              <a:gd name="connsiteX69" fmla="*/ 55595 w 195638"/>
              <a:gd name="connsiteY69" fmla="*/ 95667 h 212963"/>
              <a:gd name="connsiteX70" fmla="*/ 58588 w 195638"/>
              <a:gd name="connsiteY70" fmla="*/ 91178 h 212963"/>
              <a:gd name="connsiteX71" fmla="*/ 66817 w 195638"/>
              <a:gd name="connsiteY71" fmla="*/ 85941 h 212963"/>
              <a:gd name="connsiteX72" fmla="*/ 75795 w 195638"/>
              <a:gd name="connsiteY72" fmla="*/ 86689 h 212963"/>
              <a:gd name="connsiteX73" fmla="*/ 85521 w 195638"/>
              <a:gd name="connsiteY73" fmla="*/ 91926 h 212963"/>
              <a:gd name="connsiteX74" fmla="*/ 95995 w 195638"/>
              <a:gd name="connsiteY74" fmla="*/ 100904 h 212963"/>
              <a:gd name="connsiteX75" fmla="*/ 107217 w 195638"/>
              <a:gd name="connsiteY75" fmla="*/ 112874 h 212963"/>
              <a:gd name="connsiteX76" fmla="*/ 113202 w 195638"/>
              <a:gd name="connsiteY76" fmla="*/ 122600 h 212963"/>
              <a:gd name="connsiteX77" fmla="*/ 113950 w 195638"/>
              <a:gd name="connsiteY77" fmla="*/ 130829 h 212963"/>
              <a:gd name="connsiteX78" fmla="*/ 110209 w 195638"/>
              <a:gd name="connsiteY78" fmla="*/ 138311 h 212963"/>
              <a:gd name="connsiteX79" fmla="*/ 104224 w 195638"/>
              <a:gd name="connsiteY79" fmla="*/ 142051 h 212963"/>
              <a:gd name="connsiteX80" fmla="*/ 98987 w 195638"/>
              <a:gd name="connsiteY80" fmla="*/ 143548 h 212963"/>
              <a:gd name="connsiteX81" fmla="*/ 92254 w 195638"/>
              <a:gd name="connsiteY81" fmla="*/ 142051 h 212963"/>
              <a:gd name="connsiteX82" fmla="*/ 86269 w 195638"/>
              <a:gd name="connsiteY82" fmla="*/ 139059 h 212963"/>
              <a:gd name="connsiteX83" fmla="*/ 79535 w 195638"/>
              <a:gd name="connsiteY83" fmla="*/ 133822 h 212963"/>
              <a:gd name="connsiteX84" fmla="*/ 72054 w 195638"/>
              <a:gd name="connsiteY84" fmla="*/ 127837 h 212963"/>
              <a:gd name="connsiteX85" fmla="*/ 46617 w 195638"/>
              <a:gd name="connsiteY85" fmla="*/ 210880 h 212963"/>
              <a:gd name="connsiteX86" fmla="*/ 48862 w 195638"/>
              <a:gd name="connsiteY86" fmla="*/ 212377 h 212963"/>
              <a:gd name="connsiteX87" fmla="*/ 49610 w 195638"/>
              <a:gd name="connsiteY87" fmla="*/ 213125 h 212963"/>
              <a:gd name="connsiteX88" fmla="*/ 51106 w 195638"/>
              <a:gd name="connsiteY88" fmla="*/ 212377 h 212963"/>
              <a:gd name="connsiteX89" fmla="*/ 51854 w 195638"/>
              <a:gd name="connsiteY89" fmla="*/ 212377 h 212963"/>
              <a:gd name="connsiteX90" fmla="*/ 82528 w 195638"/>
              <a:gd name="connsiteY90" fmla="*/ 179458 h 212963"/>
              <a:gd name="connsiteX91" fmla="*/ 83276 w 195638"/>
              <a:gd name="connsiteY91" fmla="*/ 178710 h 212963"/>
              <a:gd name="connsiteX92" fmla="*/ 83276 w 195638"/>
              <a:gd name="connsiteY92" fmla="*/ 177214 h 212963"/>
              <a:gd name="connsiteX93" fmla="*/ 82528 w 195638"/>
              <a:gd name="connsiteY93" fmla="*/ 176466 h 212963"/>
              <a:gd name="connsiteX94" fmla="*/ 81032 w 195638"/>
              <a:gd name="connsiteY94" fmla="*/ 174221 h 212963"/>
              <a:gd name="connsiteX95" fmla="*/ 79535 w 195638"/>
              <a:gd name="connsiteY95" fmla="*/ 173473 h 212963"/>
              <a:gd name="connsiteX96" fmla="*/ 78039 w 195638"/>
              <a:gd name="connsiteY96" fmla="*/ 172725 h 212963"/>
              <a:gd name="connsiteX97" fmla="*/ 76543 w 195638"/>
              <a:gd name="connsiteY97" fmla="*/ 172725 h 212963"/>
              <a:gd name="connsiteX98" fmla="*/ 75795 w 195638"/>
              <a:gd name="connsiteY98" fmla="*/ 173473 h 212963"/>
              <a:gd name="connsiteX99" fmla="*/ 63825 w 195638"/>
              <a:gd name="connsiteY99" fmla="*/ 186192 h 212963"/>
              <a:gd name="connsiteX100" fmla="*/ 15944 w 195638"/>
              <a:gd name="connsiteY100" fmla="*/ 141303 h 212963"/>
              <a:gd name="connsiteX101" fmla="*/ 34647 w 195638"/>
              <a:gd name="connsiteY101" fmla="*/ 136066 h 212963"/>
              <a:gd name="connsiteX102" fmla="*/ 36143 w 195638"/>
              <a:gd name="connsiteY102" fmla="*/ 135318 h 212963"/>
              <a:gd name="connsiteX103" fmla="*/ 36891 w 195638"/>
              <a:gd name="connsiteY103" fmla="*/ 133822 h 212963"/>
              <a:gd name="connsiteX104" fmla="*/ 36143 w 195638"/>
              <a:gd name="connsiteY104" fmla="*/ 133074 h 212963"/>
              <a:gd name="connsiteX105" fmla="*/ 34647 w 195638"/>
              <a:gd name="connsiteY105" fmla="*/ 130829 h 212963"/>
              <a:gd name="connsiteX106" fmla="*/ 33151 w 195638"/>
              <a:gd name="connsiteY106" fmla="*/ 129333 h 212963"/>
              <a:gd name="connsiteX107" fmla="*/ 31655 w 195638"/>
              <a:gd name="connsiteY107" fmla="*/ 128585 h 212963"/>
              <a:gd name="connsiteX108" fmla="*/ 30906 w 195638"/>
              <a:gd name="connsiteY108" fmla="*/ 128585 h 212963"/>
              <a:gd name="connsiteX109" fmla="*/ 29410 w 195638"/>
              <a:gd name="connsiteY109" fmla="*/ 128585 h 212963"/>
              <a:gd name="connsiteX110" fmla="*/ 6966 w 195638"/>
              <a:gd name="connsiteY110" fmla="*/ 134570 h 212963"/>
              <a:gd name="connsiteX111" fmla="*/ 6218 w 195638"/>
              <a:gd name="connsiteY111" fmla="*/ 134570 h 212963"/>
              <a:gd name="connsiteX112" fmla="*/ 5470 w 195638"/>
              <a:gd name="connsiteY112" fmla="*/ 135318 h 212963"/>
              <a:gd name="connsiteX113" fmla="*/ 3973 w 195638"/>
              <a:gd name="connsiteY113" fmla="*/ 136066 h 212963"/>
              <a:gd name="connsiteX114" fmla="*/ 2477 w 195638"/>
              <a:gd name="connsiteY114" fmla="*/ 137562 h 212963"/>
              <a:gd name="connsiteX115" fmla="*/ 981 w 195638"/>
              <a:gd name="connsiteY115" fmla="*/ 139807 h 212963"/>
              <a:gd name="connsiteX116" fmla="*/ 233 w 195638"/>
              <a:gd name="connsiteY116" fmla="*/ 141303 h 212963"/>
              <a:gd name="connsiteX117" fmla="*/ 233 w 195638"/>
              <a:gd name="connsiteY117" fmla="*/ 142051 h 212963"/>
              <a:gd name="connsiteX118" fmla="*/ 233 w 195638"/>
              <a:gd name="connsiteY118" fmla="*/ 142799 h 212963"/>
              <a:gd name="connsiteX119" fmla="*/ 55595 w 195638"/>
              <a:gd name="connsiteY119" fmla="*/ 194421 h 212963"/>
              <a:gd name="connsiteX120" fmla="*/ 45121 w 195638"/>
              <a:gd name="connsiteY120" fmla="*/ 205643 h 212963"/>
              <a:gd name="connsiteX121" fmla="*/ 44373 w 195638"/>
              <a:gd name="connsiteY121" fmla="*/ 207140 h 212963"/>
              <a:gd name="connsiteX122" fmla="*/ 45121 w 195638"/>
              <a:gd name="connsiteY122" fmla="*/ 207888 h 212963"/>
              <a:gd name="connsiteX123" fmla="*/ 45121 w 195638"/>
              <a:gd name="connsiteY123" fmla="*/ 209384 h 212963"/>
              <a:gd name="connsiteX124" fmla="*/ 46617 w 195638"/>
              <a:gd name="connsiteY124" fmla="*/ 210880 h 21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95638" h="212963">
                <a:moveTo>
                  <a:pt x="134150" y="60504"/>
                </a:moveTo>
                <a:cubicBezTo>
                  <a:pt x="139387" y="64993"/>
                  <a:pt x="143876" y="68734"/>
                  <a:pt x="148364" y="71726"/>
                </a:cubicBezTo>
                <a:cubicBezTo>
                  <a:pt x="153601" y="74719"/>
                  <a:pt x="158090" y="76963"/>
                  <a:pt x="162579" y="77711"/>
                </a:cubicBezTo>
                <a:cubicBezTo>
                  <a:pt x="167068" y="78459"/>
                  <a:pt x="171557" y="78459"/>
                  <a:pt x="175297" y="76963"/>
                </a:cubicBezTo>
                <a:cubicBezTo>
                  <a:pt x="179786" y="75467"/>
                  <a:pt x="183527" y="73222"/>
                  <a:pt x="188016" y="68734"/>
                </a:cubicBezTo>
                <a:cubicBezTo>
                  <a:pt x="191757" y="64993"/>
                  <a:pt x="194001" y="60504"/>
                  <a:pt x="194749" y="56763"/>
                </a:cubicBezTo>
                <a:cubicBezTo>
                  <a:pt x="196245" y="53023"/>
                  <a:pt x="196245" y="48534"/>
                  <a:pt x="194749" y="44045"/>
                </a:cubicBezTo>
                <a:cubicBezTo>
                  <a:pt x="194001" y="40304"/>
                  <a:pt x="191757" y="35815"/>
                  <a:pt x="188016" y="31327"/>
                </a:cubicBezTo>
                <a:cubicBezTo>
                  <a:pt x="185023" y="26838"/>
                  <a:pt x="180534" y="22349"/>
                  <a:pt x="175297" y="17860"/>
                </a:cubicBezTo>
                <a:cubicBezTo>
                  <a:pt x="170809" y="13371"/>
                  <a:pt x="165572" y="9630"/>
                  <a:pt x="161083" y="6638"/>
                </a:cubicBezTo>
                <a:cubicBezTo>
                  <a:pt x="156594" y="3645"/>
                  <a:pt x="151357" y="1401"/>
                  <a:pt x="146868" y="653"/>
                </a:cubicBezTo>
                <a:cubicBezTo>
                  <a:pt x="142379" y="-95"/>
                  <a:pt x="138639" y="-95"/>
                  <a:pt x="134150" y="1401"/>
                </a:cubicBezTo>
                <a:cubicBezTo>
                  <a:pt x="129661" y="2897"/>
                  <a:pt x="125920" y="5142"/>
                  <a:pt x="122179" y="9630"/>
                </a:cubicBezTo>
                <a:cubicBezTo>
                  <a:pt x="118439" y="13371"/>
                  <a:pt x="115446" y="17112"/>
                  <a:pt x="114698" y="21601"/>
                </a:cubicBezTo>
                <a:cubicBezTo>
                  <a:pt x="113202" y="25341"/>
                  <a:pt x="113202" y="29830"/>
                  <a:pt x="114698" y="33571"/>
                </a:cubicBezTo>
                <a:cubicBezTo>
                  <a:pt x="116194" y="38060"/>
                  <a:pt x="118439" y="42549"/>
                  <a:pt x="121431" y="47037"/>
                </a:cubicBezTo>
                <a:cubicBezTo>
                  <a:pt x="125172" y="51526"/>
                  <a:pt x="128913" y="56015"/>
                  <a:pt x="134150" y="60504"/>
                </a:cubicBezTo>
                <a:close/>
                <a:moveTo>
                  <a:pt x="143127" y="53023"/>
                </a:moveTo>
                <a:cubicBezTo>
                  <a:pt x="139387" y="50030"/>
                  <a:pt x="137142" y="47037"/>
                  <a:pt x="134898" y="44793"/>
                </a:cubicBezTo>
                <a:cubicBezTo>
                  <a:pt x="132653" y="41800"/>
                  <a:pt x="130409" y="39556"/>
                  <a:pt x="128913" y="37312"/>
                </a:cubicBezTo>
                <a:cubicBezTo>
                  <a:pt x="127416" y="35067"/>
                  <a:pt x="126668" y="32823"/>
                  <a:pt x="125920" y="31327"/>
                </a:cubicBezTo>
                <a:cubicBezTo>
                  <a:pt x="125172" y="29082"/>
                  <a:pt x="124424" y="26838"/>
                  <a:pt x="124424" y="25341"/>
                </a:cubicBezTo>
                <a:cubicBezTo>
                  <a:pt x="124424" y="23845"/>
                  <a:pt x="125172" y="21601"/>
                  <a:pt x="125920" y="20104"/>
                </a:cubicBezTo>
                <a:cubicBezTo>
                  <a:pt x="126668" y="18608"/>
                  <a:pt x="127416" y="17112"/>
                  <a:pt x="128913" y="15616"/>
                </a:cubicBezTo>
                <a:cubicBezTo>
                  <a:pt x="131905" y="12623"/>
                  <a:pt x="134150" y="11127"/>
                  <a:pt x="137142" y="10379"/>
                </a:cubicBezTo>
                <a:cubicBezTo>
                  <a:pt x="140135" y="10379"/>
                  <a:pt x="143127" y="10379"/>
                  <a:pt x="146868" y="11127"/>
                </a:cubicBezTo>
                <a:cubicBezTo>
                  <a:pt x="149861" y="12623"/>
                  <a:pt x="152853" y="14119"/>
                  <a:pt x="156594" y="17112"/>
                </a:cubicBezTo>
                <a:cubicBezTo>
                  <a:pt x="159586" y="19356"/>
                  <a:pt x="163327" y="22349"/>
                  <a:pt x="166320" y="25341"/>
                </a:cubicBezTo>
                <a:cubicBezTo>
                  <a:pt x="171557" y="29830"/>
                  <a:pt x="175297" y="33571"/>
                  <a:pt x="178290" y="37312"/>
                </a:cubicBezTo>
                <a:cubicBezTo>
                  <a:pt x="180534" y="41052"/>
                  <a:pt x="182779" y="44045"/>
                  <a:pt x="183527" y="47037"/>
                </a:cubicBezTo>
                <a:cubicBezTo>
                  <a:pt x="185023" y="50030"/>
                  <a:pt x="185023" y="53023"/>
                  <a:pt x="184275" y="55267"/>
                </a:cubicBezTo>
                <a:cubicBezTo>
                  <a:pt x="184275" y="58260"/>
                  <a:pt x="182779" y="60504"/>
                  <a:pt x="180534" y="62748"/>
                </a:cubicBezTo>
                <a:cubicBezTo>
                  <a:pt x="179038" y="64245"/>
                  <a:pt x="176794" y="65741"/>
                  <a:pt x="175297" y="66489"/>
                </a:cubicBezTo>
                <a:cubicBezTo>
                  <a:pt x="173053" y="67237"/>
                  <a:pt x="171557" y="67985"/>
                  <a:pt x="169312" y="67985"/>
                </a:cubicBezTo>
                <a:cubicBezTo>
                  <a:pt x="167068" y="67985"/>
                  <a:pt x="165572" y="67237"/>
                  <a:pt x="163327" y="66489"/>
                </a:cubicBezTo>
                <a:cubicBezTo>
                  <a:pt x="161083" y="65741"/>
                  <a:pt x="158838" y="64993"/>
                  <a:pt x="156594" y="63497"/>
                </a:cubicBezTo>
                <a:cubicBezTo>
                  <a:pt x="154350" y="62000"/>
                  <a:pt x="152105" y="60504"/>
                  <a:pt x="149861" y="59008"/>
                </a:cubicBezTo>
                <a:cubicBezTo>
                  <a:pt x="147616" y="56763"/>
                  <a:pt x="145372" y="54519"/>
                  <a:pt x="143127" y="53023"/>
                </a:cubicBezTo>
                <a:close/>
                <a:moveTo>
                  <a:pt x="140883" y="106141"/>
                </a:moveTo>
                <a:cubicBezTo>
                  <a:pt x="143127" y="108385"/>
                  <a:pt x="145372" y="109881"/>
                  <a:pt x="146868" y="109881"/>
                </a:cubicBezTo>
                <a:cubicBezTo>
                  <a:pt x="148364" y="109133"/>
                  <a:pt x="149861" y="108385"/>
                  <a:pt x="151357" y="106141"/>
                </a:cubicBezTo>
                <a:cubicBezTo>
                  <a:pt x="153601" y="104644"/>
                  <a:pt x="154350" y="103148"/>
                  <a:pt x="154350" y="101652"/>
                </a:cubicBezTo>
                <a:cubicBezTo>
                  <a:pt x="154350" y="100155"/>
                  <a:pt x="152853" y="97911"/>
                  <a:pt x="150609" y="96415"/>
                </a:cubicBezTo>
                <a:cubicBezTo>
                  <a:pt x="148364" y="94170"/>
                  <a:pt x="146868" y="92674"/>
                  <a:pt x="145372" y="92674"/>
                </a:cubicBezTo>
                <a:cubicBezTo>
                  <a:pt x="143876" y="92674"/>
                  <a:pt x="141631" y="94170"/>
                  <a:pt x="140135" y="95667"/>
                </a:cubicBezTo>
                <a:cubicBezTo>
                  <a:pt x="138639" y="97911"/>
                  <a:pt x="137142" y="99407"/>
                  <a:pt x="137142" y="100904"/>
                </a:cubicBezTo>
                <a:cubicBezTo>
                  <a:pt x="137142" y="102400"/>
                  <a:pt x="138639" y="104644"/>
                  <a:pt x="140883" y="106141"/>
                </a:cubicBezTo>
                <a:close/>
                <a:moveTo>
                  <a:pt x="63825" y="136066"/>
                </a:moveTo>
                <a:cubicBezTo>
                  <a:pt x="68313" y="140555"/>
                  <a:pt x="73550" y="144296"/>
                  <a:pt x="78039" y="147288"/>
                </a:cubicBezTo>
                <a:cubicBezTo>
                  <a:pt x="82528" y="150281"/>
                  <a:pt x="87017" y="152525"/>
                  <a:pt x="92254" y="153273"/>
                </a:cubicBezTo>
                <a:cubicBezTo>
                  <a:pt x="96743" y="154022"/>
                  <a:pt x="100483" y="154022"/>
                  <a:pt x="104972" y="152525"/>
                </a:cubicBezTo>
                <a:cubicBezTo>
                  <a:pt x="109461" y="151029"/>
                  <a:pt x="113202" y="148036"/>
                  <a:pt x="116942" y="144296"/>
                </a:cubicBezTo>
                <a:cubicBezTo>
                  <a:pt x="120683" y="139807"/>
                  <a:pt x="123676" y="136066"/>
                  <a:pt x="124424" y="132325"/>
                </a:cubicBezTo>
                <a:cubicBezTo>
                  <a:pt x="125920" y="127837"/>
                  <a:pt x="125172" y="124096"/>
                  <a:pt x="124424" y="119607"/>
                </a:cubicBezTo>
                <a:cubicBezTo>
                  <a:pt x="122928" y="115866"/>
                  <a:pt x="120683" y="111378"/>
                  <a:pt x="117691" y="106889"/>
                </a:cubicBezTo>
                <a:cubicBezTo>
                  <a:pt x="113950" y="102400"/>
                  <a:pt x="110209" y="97911"/>
                  <a:pt x="104972" y="92674"/>
                </a:cubicBezTo>
                <a:cubicBezTo>
                  <a:pt x="99735" y="88185"/>
                  <a:pt x="95246" y="84445"/>
                  <a:pt x="90758" y="81452"/>
                </a:cubicBezTo>
                <a:cubicBezTo>
                  <a:pt x="85521" y="78459"/>
                  <a:pt x="81032" y="76963"/>
                  <a:pt x="76543" y="76215"/>
                </a:cubicBezTo>
                <a:cubicBezTo>
                  <a:pt x="72054" y="74719"/>
                  <a:pt x="67565" y="75467"/>
                  <a:pt x="63825" y="76963"/>
                </a:cubicBezTo>
                <a:cubicBezTo>
                  <a:pt x="59336" y="77711"/>
                  <a:pt x="55595" y="80704"/>
                  <a:pt x="51106" y="85193"/>
                </a:cubicBezTo>
                <a:cubicBezTo>
                  <a:pt x="47365" y="88933"/>
                  <a:pt x="45121" y="92674"/>
                  <a:pt x="44373" y="97163"/>
                </a:cubicBezTo>
                <a:cubicBezTo>
                  <a:pt x="42877" y="100904"/>
                  <a:pt x="42877" y="105392"/>
                  <a:pt x="44373" y="109133"/>
                </a:cubicBezTo>
                <a:cubicBezTo>
                  <a:pt x="45121" y="113622"/>
                  <a:pt x="47365" y="118111"/>
                  <a:pt x="51106" y="121852"/>
                </a:cubicBezTo>
                <a:cubicBezTo>
                  <a:pt x="54099" y="126340"/>
                  <a:pt x="58588" y="131577"/>
                  <a:pt x="63825" y="136066"/>
                </a:cubicBezTo>
                <a:close/>
                <a:moveTo>
                  <a:pt x="72054" y="127837"/>
                </a:moveTo>
                <a:cubicBezTo>
                  <a:pt x="69062" y="124844"/>
                  <a:pt x="66817" y="122600"/>
                  <a:pt x="64573" y="119607"/>
                </a:cubicBezTo>
                <a:cubicBezTo>
                  <a:pt x="62328" y="117363"/>
                  <a:pt x="60084" y="115118"/>
                  <a:pt x="58588" y="112874"/>
                </a:cubicBezTo>
                <a:cubicBezTo>
                  <a:pt x="57091" y="110629"/>
                  <a:pt x="55595" y="108385"/>
                  <a:pt x="55595" y="106141"/>
                </a:cubicBezTo>
                <a:cubicBezTo>
                  <a:pt x="54847" y="104644"/>
                  <a:pt x="54099" y="102400"/>
                  <a:pt x="54099" y="100904"/>
                </a:cubicBezTo>
                <a:cubicBezTo>
                  <a:pt x="54099" y="98659"/>
                  <a:pt x="54847" y="97163"/>
                  <a:pt x="55595" y="95667"/>
                </a:cubicBezTo>
                <a:cubicBezTo>
                  <a:pt x="56343" y="94170"/>
                  <a:pt x="57091" y="92674"/>
                  <a:pt x="58588" y="91178"/>
                </a:cubicBezTo>
                <a:cubicBezTo>
                  <a:pt x="61580" y="88185"/>
                  <a:pt x="63825" y="86689"/>
                  <a:pt x="66817" y="85941"/>
                </a:cubicBezTo>
                <a:cubicBezTo>
                  <a:pt x="69810" y="85193"/>
                  <a:pt x="72802" y="85941"/>
                  <a:pt x="75795" y="86689"/>
                </a:cubicBezTo>
                <a:cubicBezTo>
                  <a:pt x="79535" y="88185"/>
                  <a:pt x="82528" y="89681"/>
                  <a:pt x="85521" y="91926"/>
                </a:cubicBezTo>
                <a:cubicBezTo>
                  <a:pt x="89261" y="94918"/>
                  <a:pt x="93002" y="97911"/>
                  <a:pt x="95995" y="100904"/>
                </a:cubicBezTo>
                <a:cubicBezTo>
                  <a:pt x="101232" y="105392"/>
                  <a:pt x="104972" y="109133"/>
                  <a:pt x="107217" y="112874"/>
                </a:cubicBezTo>
                <a:cubicBezTo>
                  <a:pt x="110209" y="116615"/>
                  <a:pt x="112454" y="119607"/>
                  <a:pt x="113202" y="122600"/>
                </a:cubicBezTo>
                <a:cubicBezTo>
                  <a:pt x="114698" y="125592"/>
                  <a:pt x="114698" y="128585"/>
                  <a:pt x="113950" y="130829"/>
                </a:cubicBezTo>
                <a:cubicBezTo>
                  <a:pt x="113202" y="133074"/>
                  <a:pt x="112454" y="136066"/>
                  <a:pt x="110209" y="138311"/>
                </a:cubicBezTo>
                <a:cubicBezTo>
                  <a:pt x="107965" y="139807"/>
                  <a:pt x="106469" y="141303"/>
                  <a:pt x="104224" y="142051"/>
                </a:cubicBezTo>
                <a:cubicBezTo>
                  <a:pt x="102728" y="142799"/>
                  <a:pt x="100483" y="143548"/>
                  <a:pt x="98987" y="143548"/>
                </a:cubicBezTo>
                <a:cubicBezTo>
                  <a:pt x="96743" y="143548"/>
                  <a:pt x="94498" y="142799"/>
                  <a:pt x="92254" y="142051"/>
                </a:cubicBezTo>
                <a:cubicBezTo>
                  <a:pt x="90758" y="141303"/>
                  <a:pt x="88513" y="140555"/>
                  <a:pt x="86269" y="139059"/>
                </a:cubicBezTo>
                <a:cubicBezTo>
                  <a:pt x="84024" y="137562"/>
                  <a:pt x="81780" y="136066"/>
                  <a:pt x="79535" y="133822"/>
                </a:cubicBezTo>
                <a:cubicBezTo>
                  <a:pt x="77291" y="132325"/>
                  <a:pt x="75047" y="130081"/>
                  <a:pt x="72054" y="127837"/>
                </a:cubicBezTo>
                <a:close/>
                <a:moveTo>
                  <a:pt x="46617" y="210880"/>
                </a:moveTo>
                <a:cubicBezTo>
                  <a:pt x="47365" y="211628"/>
                  <a:pt x="48114" y="211628"/>
                  <a:pt x="48862" y="212377"/>
                </a:cubicBezTo>
                <a:cubicBezTo>
                  <a:pt x="48862" y="212377"/>
                  <a:pt x="49610" y="212377"/>
                  <a:pt x="49610" y="213125"/>
                </a:cubicBezTo>
                <a:cubicBezTo>
                  <a:pt x="50358" y="213125"/>
                  <a:pt x="50358" y="213125"/>
                  <a:pt x="51106" y="212377"/>
                </a:cubicBezTo>
                <a:lnTo>
                  <a:pt x="51854" y="212377"/>
                </a:lnTo>
                <a:lnTo>
                  <a:pt x="82528" y="179458"/>
                </a:lnTo>
                <a:cubicBezTo>
                  <a:pt x="82528" y="179458"/>
                  <a:pt x="82528" y="178710"/>
                  <a:pt x="83276" y="178710"/>
                </a:cubicBezTo>
                <a:cubicBezTo>
                  <a:pt x="83276" y="177962"/>
                  <a:pt x="83276" y="177962"/>
                  <a:pt x="83276" y="177214"/>
                </a:cubicBezTo>
                <a:cubicBezTo>
                  <a:pt x="82528" y="177214"/>
                  <a:pt x="82528" y="176466"/>
                  <a:pt x="82528" y="176466"/>
                </a:cubicBezTo>
                <a:cubicBezTo>
                  <a:pt x="81780" y="175718"/>
                  <a:pt x="81780" y="174969"/>
                  <a:pt x="81032" y="174221"/>
                </a:cubicBezTo>
                <a:cubicBezTo>
                  <a:pt x="80284" y="174221"/>
                  <a:pt x="79535" y="173473"/>
                  <a:pt x="79535" y="173473"/>
                </a:cubicBezTo>
                <a:cubicBezTo>
                  <a:pt x="78787" y="172725"/>
                  <a:pt x="78039" y="172725"/>
                  <a:pt x="78039" y="172725"/>
                </a:cubicBezTo>
                <a:cubicBezTo>
                  <a:pt x="77291" y="172725"/>
                  <a:pt x="77291" y="172725"/>
                  <a:pt x="76543" y="172725"/>
                </a:cubicBezTo>
                <a:cubicBezTo>
                  <a:pt x="76543" y="172725"/>
                  <a:pt x="75795" y="172725"/>
                  <a:pt x="75795" y="173473"/>
                </a:cubicBezTo>
                <a:lnTo>
                  <a:pt x="63825" y="186192"/>
                </a:lnTo>
                <a:lnTo>
                  <a:pt x="15944" y="141303"/>
                </a:lnTo>
                <a:lnTo>
                  <a:pt x="34647" y="136066"/>
                </a:lnTo>
                <a:cubicBezTo>
                  <a:pt x="35395" y="136066"/>
                  <a:pt x="36143" y="135318"/>
                  <a:pt x="36143" y="135318"/>
                </a:cubicBezTo>
                <a:cubicBezTo>
                  <a:pt x="36891" y="134570"/>
                  <a:pt x="36891" y="134570"/>
                  <a:pt x="36891" y="133822"/>
                </a:cubicBezTo>
                <a:cubicBezTo>
                  <a:pt x="36891" y="133822"/>
                  <a:pt x="36891" y="133074"/>
                  <a:pt x="36143" y="133074"/>
                </a:cubicBezTo>
                <a:cubicBezTo>
                  <a:pt x="36143" y="132325"/>
                  <a:pt x="35395" y="131577"/>
                  <a:pt x="34647" y="130829"/>
                </a:cubicBezTo>
                <a:cubicBezTo>
                  <a:pt x="33899" y="130081"/>
                  <a:pt x="33899" y="130081"/>
                  <a:pt x="33151" y="129333"/>
                </a:cubicBezTo>
                <a:cubicBezTo>
                  <a:pt x="32403" y="129333"/>
                  <a:pt x="32403" y="129333"/>
                  <a:pt x="31655" y="128585"/>
                </a:cubicBezTo>
                <a:lnTo>
                  <a:pt x="30906" y="128585"/>
                </a:lnTo>
                <a:cubicBezTo>
                  <a:pt x="30158" y="128585"/>
                  <a:pt x="30158" y="128585"/>
                  <a:pt x="29410" y="128585"/>
                </a:cubicBezTo>
                <a:lnTo>
                  <a:pt x="6966" y="134570"/>
                </a:lnTo>
                <a:lnTo>
                  <a:pt x="6218" y="134570"/>
                </a:lnTo>
                <a:cubicBezTo>
                  <a:pt x="6218" y="135318"/>
                  <a:pt x="5470" y="135318"/>
                  <a:pt x="5470" y="135318"/>
                </a:cubicBezTo>
                <a:cubicBezTo>
                  <a:pt x="4721" y="136066"/>
                  <a:pt x="4721" y="136066"/>
                  <a:pt x="3973" y="136066"/>
                </a:cubicBezTo>
                <a:cubicBezTo>
                  <a:pt x="3973" y="136814"/>
                  <a:pt x="3225" y="137562"/>
                  <a:pt x="2477" y="137562"/>
                </a:cubicBezTo>
                <a:cubicBezTo>
                  <a:pt x="1729" y="138311"/>
                  <a:pt x="1729" y="139059"/>
                  <a:pt x="981" y="139807"/>
                </a:cubicBezTo>
                <a:cubicBezTo>
                  <a:pt x="981" y="140555"/>
                  <a:pt x="233" y="140555"/>
                  <a:pt x="233" y="141303"/>
                </a:cubicBezTo>
                <a:cubicBezTo>
                  <a:pt x="233" y="142051"/>
                  <a:pt x="233" y="142051"/>
                  <a:pt x="233" y="142051"/>
                </a:cubicBezTo>
                <a:cubicBezTo>
                  <a:pt x="233" y="142799"/>
                  <a:pt x="233" y="142799"/>
                  <a:pt x="233" y="142799"/>
                </a:cubicBezTo>
                <a:lnTo>
                  <a:pt x="55595" y="194421"/>
                </a:lnTo>
                <a:lnTo>
                  <a:pt x="45121" y="205643"/>
                </a:lnTo>
                <a:cubicBezTo>
                  <a:pt x="45121" y="206391"/>
                  <a:pt x="44373" y="206391"/>
                  <a:pt x="44373" y="207140"/>
                </a:cubicBezTo>
                <a:cubicBezTo>
                  <a:pt x="44373" y="207140"/>
                  <a:pt x="44373" y="207888"/>
                  <a:pt x="45121" y="207888"/>
                </a:cubicBezTo>
                <a:cubicBezTo>
                  <a:pt x="45121" y="208636"/>
                  <a:pt x="45121" y="208636"/>
                  <a:pt x="45121" y="209384"/>
                </a:cubicBezTo>
                <a:cubicBezTo>
                  <a:pt x="45869" y="210132"/>
                  <a:pt x="46617" y="210132"/>
                  <a:pt x="46617" y="210880"/>
                </a:cubicBezTo>
              </a:path>
            </a:pathLst>
          </a:custGeom>
          <a:solidFill>
            <a:srgbClr val="000000"/>
          </a:solidFill>
          <a:ln w="1246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5406F10-EF21-4EC0-90E2-E97CB7691FD2}"/>
              </a:ext>
            </a:extLst>
          </p:cNvPr>
          <p:cNvSpPr/>
          <p:nvPr/>
        </p:nvSpPr>
        <p:spPr>
          <a:xfrm rot="5400000" flipV="1">
            <a:off x="7322913" y="2858488"/>
            <a:ext cx="505929" cy="533626"/>
          </a:xfrm>
          <a:custGeom>
            <a:avLst/>
            <a:gdLst>
              <a:gd name="connsiteX0" fmla="*/ 166339 w 204990"/>
              <a:gd name="connsiteY0" fmla="*/ 88372 h 216212"/>
              <a:gd name="connsiteX1" fmla="*/ 167835 w 204990"/>
              <a:gd name="connsiteY1" fmla="*/ 89868 h 216212"/>
              <a:gd name="connsiteX2" fmla="*/ 169332 w 204990"/>
              <a:gd name="connsiteY2" fmla="*/ 90616 h 216212"/>
              <a:gd name="connsiteX3" fmla="*/ 170828 w 204990"/>
              <a:gd name="connsiteY3" fmla="*/ 90616 h 216212"/>
              <a:gd name="connsiteX4" fmla="*/ 171576 w 204990"/>
              <a:gd name="connsiteY4" fmla="*/ 89868 h 216212"/>
              <a:gd name="connsiteX5" fmla="*/ 203746 w 204990"/>
              <a:gd name="connsiteY5" fmla="*/ 55454 h 216212"/>
              <a:gd name="connsiteX6" fmla="*/ 205242 w 204990"/>
              <a:gd name="connsiteY6" fmla="*/ 53957 h 216212"/>
              <a:gd name="connsiteX7" fmla="*/ 205242 w 204990"/>
              <a:gd name="connsiteY7" fmla="*/ 52461 h 216212"/>
              <a:gd name="connsiteX8" fmla="*/ 204494 w 204990"/>
              <a:gd name="connsiteY8" fmla="*/ 50965 h 216212"/>
              <a:gd name="connsiteX9" fmla="*/ 202998 w 204990"/>
              <a:gd name="connsiteY9" fmla="*/ 49468 h 216212"/>
              <a:gd name="connsiteX10" fmla="*/ 201502 w 204990"/>
              <a:gd name="connsiteY10" fmla="*/ 47972 h 216212"/>
              <a:gd name="connsiteX11" fmla="*/ 199257 w 204990"/>
              <a:gd name="connsiteY11" fmla="*/ 47224 h 216212"/>
              <a:gd name="connsiteX12" fmla="*/ 197761 w 204990"/>
              <a:gd name="connsiteY12" fmla="*/ 46476 h 216212"/>
              <a:gd name="connsiteX13" fmla="*/ 195516 w 204990"/>
              <a:gd name="connsiteY13" fmla="*/ 46476 h 216212"/>
              <a:gd name="connsiteX14" fmla="*/ 170828 w 204990"/>
              <a:gd name="connsiteY14" fmla="*/ 46476 h 216212"/>
              <a:gd name="connsiteX15" fmla="*/ 156613 w 204990"/>
              <a:gd name="connsiteY15" fmla="*/ 46476 h 216212"/>
              <a:gd name="connsiteX16" fmla="*/ 146139 w 204990"/>
              <a:gd name="connsiteY16" fmla="*/ 44231 h 216212"/>
              <a:gd name="connsiteX17" fmla="*/ 139406 w 204990"/>
              <a:gd name="connsiteY17" fmla="*/ 41239 h 216212"/>
              <a:gd name="connsiteX18" fmla="*/ 134169 w 204990"/>
              <a:gd name="connsiteY18" fmla="*/ 37498 h 216212"/>
              <a:gd name="connsiteX19" fmla="*/ 131176 w 204990"/>
              <a:gd name="connsiteY19" fmla="*/ 33009 h 216212"/>
              <a:gd name="connsiteX20" fmla="*/ 129680 w 204990"/>
              <a:gd name="connsiteY20" fmla="*/ 27772 h 216212"/>
              <a:gd name="connsiteX21" fmla="*/ 130428 w 204990"/>
              <a:gd name="connsiteY21" fmla="*/ 22535 h 216212"/>
              <a:gd name="connsiteX22" fmla="*/ 134169 w 204990"/>
              <a:gd name="connsiteY22" fmla="*/ 17298 h 216212"/>
              <a:gd name="connsiteX23" fmla="*/ 140154 w 204990"/>
              <a:gd name="connsiteY23" fmla="*/ 12810 h 216212"/>
              <a:gd name="connsiteX24" fmla="*/ 146139 w 204990"/>
              <a:gd name="connsiteY24" fmla="*/ 9817 h 216212"/>
              <a:gd name="connsiteX25" fmla="*/ 150628 w 204990"/>
              <a:gd name="connsiteY25" fmla="*/ 8321 h 216212"/>
              <a:gd name="connsiteX26" fmla="*/ 152872 w 204990"/>
              <a:gd name="connsiteY26" fmla="*/ 7573 h 216212"/>
              <a:gd name="connsiteX27" fmla="*/ 153621 w 204990"/>
              <a:gd name="connsiteY27" fmla="*/ 6824 h 216212"/>
              <a:gd name="connsiteX28" fmla="*/ 152872 w 204990"/>
              <a:gd name="connsiteY28" fmla="*/ 5328 h 216212"/>
              <a:gd name="connsiteX29" fmla="*/ 152124 w 204990"/>
              <a:gd name="connsiteY29" fmla="*/ 4580 h 216212"/>
              <a:gd name="connsiteX30" fmla="*/ 150628 w 204990"/>
              <a:gd name="connsiteY30" fmla="*/ 2336 h 216212"/>
              <a:gd name="connsiteX31" fmla="*/ 149132 w 204990"/>
              <a:gd name="connsiteY31" fmla="*/ 1587 h 216212"/>
              <a:gd name="connsiteX32" fmla="*/ 148384 w 204990"/>
              <a:gd name="connsiteY32" fmla="*/ 839 h 216212"/>
              <a:gd name="connsiteX33" fmla="*/ 146887 w 204990"/>
              <a:gd name="connsiteY33" fmla="*/ 91 h 216212"/>
              <a:gd name="connsiteX34" fmla="*/ 145391 w 204990"/>
              <a:gd name="connsiteY34" fmla="*/ 91 h 216212"/>
              <a:gd name="connsiteX35" fmla="*/ 142398 w 204990"/>
              <a:gd name="connsiteY35" fmla="*/ 839 h 216212"/>
              <a:gd name="connsiteX36" fmla="*/ 137162 w 204990"/>
              <a:gd name="connsiteY36" fmla="*/ 3084 h 216212"/>
              <a:gd name="connsiteX37" fmla="*/ 131176 w 204990"/>
              <a:gd name="connsiteY37" fmla="*/ 6076 h 216212"/>
              <a:gd name="connsiteX38" fmla="*/ 125939 w 204990"/>
              <a:gd name="connsiteY38" fmla="*/ 11313 h 216212"/>
              <a:gd name="connsiteX39" fmla="*/ 119206 w 204990"/>
              <a:gd name="connsiteY39" fmla="*/ 20291 h 216212"/>
              <a:gd name="connsiteX40" fmla="*/ 117710 w 204990"/>
              <a:gd name="connsiteY40" fmla="*/ 29269 h 216212"/>
              <a:gd name="connsiteX41" fmla="*/ 119954 w 204990"/>
              <a:gd name="connsiteY41" fmla="*/ 37498 h 216212"/>
              <a:gd name="connsiteX42" fmla="*/ 125191 w 204990"/>
              <a:gd name="connsiteY42" fmla="*/ 44980 h 216212"/>
              <a:gd name="connsiteX43" fmla="*/ 131176 w 204990"/>
              <a:gd name="connsiteY43" fmla="*/ 50217 h 216212"/>
              <a:gd name="connsiteX44" fmla="*/ 140154 w 204990"/>
              <a:gd name="connsiteY44" fmla="*/ 53957 h 216212"/>
              <a:gd name="connsiteX45" fmla="*/ 152124 w 204990"/>
              <a:gd name="connsiteY45" fmla="*/ 56202 h 216212"/>
              <a:gd name="connsiteX46" fmla="*/ 170080 w 204990"/>
              <a:gd name="connsiteY46" fmla="*/ 56202 h 216212"/>
              <a:gd name="connsiteX47" fmla="*/ 190279 w 204990"/>
              <a:gd name="connsiteY47" fmla="*/ 56202 h 216212"/>
              <a:gd name="connsiteX48" fmla="*/ 164843 w 204990"/>
              <a:gd name="connsiteY48" fmla="*/ 83135 h 216212"/>
              <a:gd name="connsiteX49" fmla="*/ 164095 w 204990"/>
              <a:gd name="connsiteY49" fmla="*/ 84631 h 216212"/>
              <a:gd name="connsiteX50" fmla="*/ 164095 w 204990"/>
              <a:gd name="connsiteY50" fmla="*/ 85379 h 216212"/>
              <a:gd name="connsiteX51" fmla="*/ 164843 w 204990"/>
              <a:gd name="connsiteY51" fmla="*/ 86875 h 216212"/>
              <a:gd name="connsiteX52" fmla="*/ 166339 w 204990"/>
              <a:gd name="connsiteY52" fmla="*/ 88372 h 216212"/>
              <a:gd name="connsiteX53" fmla="*/ 143147 w 204990"/>
              <a:gd name="connsiteY53" fmla="*/ 110068 h 216212"/>
              <a:gd name="connsiteX54" fmla="*/ 148384 w 204990"/>
              <a:gd name="connsiteY54" fmla="*/ 113060 h 216212"/>
              <a:gd name="connsiteX55" fmla="*/ 153621 w 204990"/>
              <a:gd name="connsiteY55" fmla="*/ 110068 h 216212"/>
              <a:gd name="connsiteX56" fmla="*/ 155865 w 204990"/>
              <a:gd name="connsiteY56" fmla="*/ 105579 h 216212"/>
              <a:gd name="connsiteX57" fmla="*/ 152872 w 204990"/>
              <a:gd name="connsiteY57" fmla="*/ 99594 h 216212"/>
              <a:gd name="connsiteX58" fmla="*/ 146887 w 204990"/>
              <a:gd name="connsiteY58" fmla="*/ 96601 h 216212"/>
              <a:gd name="connsiteX59" fmla="*/ 142398 w 204990"/>
              <a:gd name="connsiteY59" fmla="*/ 99594 h 216212"/>
              <a:gd name="connsiteX60" fmla="*/ 139406 w 204990"/>
              <a:gd name="connsiteY60" fmla="*/ 104831 h 216212"/>
              <a:gd name="connsiteX61" fmla="*/ 143147 w 204990"/>
              <a:gd name="connsiteY61" fmla="*/ 110068 h 216212"/>
              <a:gd name="connsiteX62" fmla="*/ 77310 w 204990"/>
              <a:gd name="connsiteY62" fmla="*/ 149719 h 216212"/>
              <a:gd name="connsiteX63" fmla="*/ 86288 w 204990"/>
              <a:gd name="connsiteY63" fmla="*/ 156453 h 216212"/>
              <a:gd name="connsiteX64" fmla="*/ 96762 w 204990"/>
              <a:gd name="connsiteY64" fmla="*/ 158697 h 216212"/>
              <a:gd name="connsiteX65" fmla="*/ 107984 w 204990"/>
              <a:gd name="connsiteY65" fmla="*/ 156453 h 216212"/>
              <a:gd name="connsiteX66" fmla="*/ 118458 w 204990"/>
              <a:gd name="connsiteY66" fmla="*/ 148223 h 216212"/>
              <a:gd name="connsiteX67" fmla="*/ 124443 w 204990"/>
              <a:gd name="connsiteY67" fmla="*/ 140742 h 216212"/>
              <a:gd name="connsiteX68" fmla="*/ 125939 w 204990"/>
              <a:gd name="connsiteY68" fmla="*/ 133260 h 216212"/>
              <a:gd name="connsiteX69" fmla="*/ 125191 w 204990"/>
              <a:gd name="connsiteY69" fmla="*/ 125031 h 216212"/>
              <a:gd name="connsiteX70" fmla="*/ 121451 w 204990"/>
              <a:gd name="connsiteY70" fmla="*/ 116801 h 216212"/>
              <a:gd name="connsiteX71" fmla="*/ 115465 w 204990"/>
              <a:gd name="connsiteY71" fmla="*/ 108572 h 216212"/>
              <a:gd name="connsiteX72" fmla="*/ 107236 w 204990"/>
              <a:gd name="connsiteY72" fmla="*/ 100342 h 216212"/>
              <a:gd name="connsiteX73" fmla="*/ 99006 w 204990"/>
              <a:gd name="connsiteY73" fmla="*/ 93609 h 216212"/>
              <a:gd name="connsiteX74" fmla="*/ 89281 w 204990"/>
              <a:gd name="connsiteY74" fmla="*/ 87624 h 216212"/>
              <a:gd name="connsiteX75" fmla="*/ 79555 w 204990"/>
              <a:gd name="connsiteY75" fmla="*/ 83883 h 216212"/>
              <a:gd name="connsiteX76" fmla="*/ 69081 w 204990"/>
              <a:gd name="connsiteY76" fmla="*/ 83135 h 216212"/>
              <a:gd name="connsiteX77" fmla="*/ 58607 w 204990"/>
              <a:gd name="connsiteY77" fmla="*/ 86127 h 216212"/>
              <a:gd name="connsiteX78" fmla="*/ 48133 w 204990"/>
              <a:gd name="connsiteY78" fmla="*/ 94357 h 216212"/>
              <a:gd name="connsiteX79" fmla="*/ 45140 w 204990"/>
              <a:gd name="connsiteY79" fmla="*/ 98098 h 216212"/>
              <a:gd name="connsiteX80" fmla="*/ 42148 w 204990"/>
              <a:gd name="connsiteY80" fmla="*/ 101838 h 216212"/>
              <a:gd name="connsiteX81" fmla="*/ 40651 w 204990"/>
              <a:gd name="connsiteY81" fmla="*/ 105579 h 216212"/>
              <a:gd name="connsiteX82" fmla="*/ 39903 w 204990"/>
              <a:gd name="connsiteY82" fmla="*/ 107823 h 216212"/>
              <a:gd name="connsiteX83" fmla="*/ 40651 w 204990"/>
              <a:gd name="connsiteY83" fmla="*/ 108572 h 216212"/>
              <a:gd name="connsiteX84" fmla="*/ 40651 w 204990"/>
              <a:gd name="connsiteY84" fmla="*/ 109320 h 216212"/>
              <a:gd name="connsiteX85" fmla="*/ 41400 w 204990"/>
              <a:gd name="connsiteY85" fmla="*/ 110068 h 216212"/>
              <a:gd name="connsiteX86" fmla="*/ 42148 w 204990"/>
              <a:gd name="connsiteY86" fmla="*/ 111564 h 216212"/>
              <a:gd name="connsiteX87" fmla="*/ 44392 w 204990"/>
              <a:gd name="connsiteY87" fmla="*/ 113060 h 216212"/>
              <a:gd name="connsiteX88" fmla="*/ 45140 w 204990"/>
              <a:gd name="connsiteY88" fmla="*/ 113809 h 216212"/>
              <a:gd name="connsiteX89" fmla="*/ 45888 w 204990"/>
              <a:gd name="connsiteY89" fmla="*/ 113809 h 216212"/>
              <a:gd name="connsiteX90" fmla="*/ 47385 w 204990"/>
              <a:gd name="connsiteY90" fmla="*/ 113060 h 216212"/>
              <a:gd name="connsiteX91" fmla="*/ 48133 w 204990"/>
              <a:gd name="connsiteY91" fmla="*/ 111564 h 216212"/>
              <a:gd name="connsiteX92" fmla="*/ 49629 w 204990"/>
              <a:gd name="connsiteY92" fmla="*/ 108572 h 216212"/>
              <a:gd name="connsiteX93" fmla="*/ 51874 w 204990"/>
              <a:gd name="connsiteY93" fmla="*/ 104831 h 216212"/>
              <a:gd name="connsiteX94" fmla="*/ 55614 w 204990"/>
              <a:gd name="connsiteY94" fmla="*/ 100342 h 216212"/>
              <a:gd name="connsiteX95" fmla="*/ 64592 w 204990"/>
              <a:gd name="connsiteY95" fmla="*/ 93609 h 216212"/>
              <a:gd name="connsiteX96" fmla="*/ 74318 w 204990"/>
              <a:gd name="connsiteY96" fmla="*/ 93609 h 216212"/>
              <a:gd name="connsiteX97" fmla="*/ 84792 w 204990"/>
              <a:gd name="connsiteY97" fmla="*/ 96601 h 216212"/>
              <a:gd name="connsiteX98" fmla="*/ 93769 w 204990"/>
              <a:gd name="connsiteY98" fmla="*/ 104083 h 216212"/>
              <a:gd name="connsiteX99" fmla="*/ 90029 w 204990"/>
              <a:gd name="connsiteY99" fmla="*/ 105579 h 216212"/>
              <a:gd name="connsiteX100" fmla="*/ 85540 w 204990"/>
              <a:gd name="connsiteY100" fmla="*/ 107823 h 216212"/>
              <a:gd name="connsiteX101" fmla="*/ 81051 w 204990"/>
              <a:gd name="connsiteY101" fmla="*/ 110816 h 216212"/>
              <a:gd name="connsiteX102" fmla="*/ 76562 w 204990"/>
              <a:gd name="connsiteY102" fmla="*/ 114557 h 216212"/>
              <a:gd name="connsiteX103" fmla="*/ 69829 w 204990"/>
              <a:gd name="connsiteY103" fmla="*/ 124282 h 216212"/>
              <a:gd name="connsiteX104" fmla="*/ 68333 w 204990"/>
              <a:gd name="connsiteY104" fmla="*/ 134008 h 216212"/>
              <a:gd name="connsiteX105" fmla="*/ 71325 w 204990"/>
              <a:gd name="connsiteY105" fmla="*/ 142238 h 216212"/>
              <a:gd name="connsiteX106" fmla="*/ 77310 w 204990"/>
              <a:gd name="connsiteY106" fmla="*/ 149719 h 216212"/>
              <a:gd name="connsiteX107" fmla="*/ 86288 w 204990"/>
              <a:gd name="connsiteY107" fmla="*/ 142238 h 216212"/>
              <a:gd name="connsiteX108" fmla="*/ 81799 w 204990"/>
              <a:gd name="connsiteY108" fmla="*/ 137001 h 216212"/>
              <a:gd name="connsiteX109" fmla="*/ 79555 w 204990"/>
              <a:gd name="connsiteY109" fmla="*/ 131764 h 216212"/>
              <a:gd name="connsiteX110" fmla="*/ 80303 w 204990"/>
              <a:gd name="connsiteY110" fmla="*/ 125779 h 216212"/>
              <a:gd name="connsiteX111" fmla="*/ 84044 w 204990"/>
              <a:gd name="connsiteY111" fmla="*/ 119045 h 216212"/>
              <a:gd name="connsiteX112" fmla="*/ 87784 w 204990"/>
              <a:gd name="connsiteY112" fmla="*/ 116053 h 216212"/>
              <a:gd name="connsiteX113" fmla="*/ 92273 w 204990"/>
              <a:gd name="connsiteY113" fmla="*/ 113060 h 216212"/>
              <a:gd name="connsiteX114" fmla="*/ 96762 w 204990"/>
              <a:gd name="connsiteY114" fmla="*/ 111564 h 216212"/>
              <a:gd name="connsiteX115" fmla="*/ 100503 w 204990"/>
              <a:gd name="connsiteY115" fmla="*/ 110068 h 216212"/>
              <a:gd name="connsiteX116" fmla="*/ 110228 w 204990"/>
              <a:gd name="connsiteY116" fmla="*/ 120542 h 216212"/>
              <a:gd name="connsiteX117" fmla="*/ 114717 w 204990"/>
              <a:gd name="connsiteY117" fmla="*/ 129519 h 216212"/>
              <a:gd name="connsiteX118" fmla="*/ 114717 w 204990"/>
              <a:gd name="connsiteY118" fmla="*/ 137001 h 216212"/>
              <a:gd name="connsiteX119" fmla="*/ 110977 w 204990"/>
              <a:gd name="connsiteY119" fmla="*/ 142986 h 216212"/>
              <a:gd name="connsiteX120" fmla="*/ 104991 w 204990"/>
              <a:gd name="connsiteY120" fmla="*/ 147475 h 216212"/>
              <a:gd name="connsiteX121" fmla="*/ 98258 w 204990"/>
              <a:gd name="connsiteY121" fmla="*/ 148223 h 216212"/>
              <a:gd name="connsiteX122" fmla="*/ 91525 w 204990"/>
              <a:gd name="connsiteY122" fmla="*/ 145979 h 216212"/>
              <a:gd name="connsiteX123" fmla="*/ 86288 w 204990"/>
              <a:gd name="connsiteY123" fmla="*/ 142238 h 216212"/>
              <a:gd name="connsiteX124" fmla="*/ 48881 w 204990"/>
              <a:gd name="connsiteY124" fmla="*/ 214059 h 216212"/>
              <a:gd name="connsiteX125" fmla="*/ 50377 w 204990"/>
              <a:gd name="connsiteY125" fmla="*/ 215556 h 216212"/>
              <a:gd name="connsiteX126" fmla="*/ 51874 w 204990"/>
              <a:gd name="connsiteY126" fmla="*/ 216304 h 216212"/>
              <a:gd name="connsiteX127" fmla="*/ 53370 w 204990"/>
              <a:gd name="connsiteY127" fmla="*/ 216304 h 216212"/>
              <a:gd name="connsiteX128" fmla="*/ 54118 w 204990"/>
              <a:gd name="connsiteY128" fmla="*/ 215556 h 216212"/>
              <a:gd name="connsiteX129" fmla="*/ 86288 w 204990"/>
              <a:gd name="connsiteY129" fmla="*/ 181141 h 216212"/>
              <a:gd name="connsiteX130" fmla="*/ 87784 w 204990"/>
              <a:gd name="connsiteY130" fmla="*/ 179645 h 216212"/>
              <a:gd name="connsiteX131" fmla="*/ 87784 w 204990"/>
              <a:gd name="connsiteY131" fmla="*/ 178149 h 216212"/>
              <a:gd name="connsiteX132" fmla="*/ 87036 w 204990"/>
              <a:gd name="connsiteY132" fmla="*/ 176652 h 216212"/>
              <a:gd name="connsiteX133" fmla="*/ 85540 w 204990"/>
              <a:gd name="connsiteY133" fmla="*/ 175156 h 216212"/>
              <a:gd name="connsiteX134" fmla="*/ 83295 w 204990"/>
              <a:gd name="connsiteY134" fmla="*/ 173660 h 216212"/>
              <a:gd name="connsiteX135" fmla="*/ 81799 w 204990"/>
              <a:gd name="connsiteY135" fmla="*/ 172912 h 216212"/>
              <a:gd name="connsiteX136" fmla="*/ 80303 w 204990"/>
              <a:gd name="connsiteY136" fmla="*/ 172163 h 216212"/>
              <a:gd name="connsiteX137" fmla="*/ 78058 w 204990"/>
              <a:gd name="connsiteY137" fmla="*/ 172163 h 216212"/>
              <a:gd name="connsiteX138" fmla="*/ 53370 w 204990"/>
              <a:gd name="connsiteY138" fmla="*/ 172163 h 216212"/>
              <a:gd name="connsiteX139" fmla="*/ 39155 w 204990"/>
              <a:gd name="connsiteY139" fmla="*/ 172163 h 216212"/>
              <a:gd name="connsiteX140" fmla="*/ 28681 w 204990"/>
              <a:gd name="connsiteY140" fmla="*/ 169919 h 216212"/>
              <a:gd name="connsiteX141" fmla="*/ 21948 w 204990"/>
              <a:gd name="connsiteY141" fmla="*/ 166926 h 216212"/>
              <a:gd name="connsiteX142" fmla="*/ 16711 w 204990"/>
              <a:gd name="connsiteY142" fmla="*/ 163186 h 216212"/>
              <a:gd name="connsiteX143" fmla="*/ 13718 w 204990"/>
              <a:gd name="connsiteY143" fmla="*/ 158697 h 216212"/>
              <a:gd name="connsiteX144" fmla="*/ 12222 w 204990"/>
              <a:gd name="connsiteY144" fmla="*/ 153460 h 216212"/>
              <a:gd name="connsiteX145" fmla="*/ 12970 w 204990"/>
              <a:gd name="connsiteY145" fmla="*/ 148223 h 216212"/>
              <a:gd name="connsiteX146" fmla="*/ 16711 w 204990"/>
              <a:gd name="connsiteY146" fmla="*/ 142986 h 216212"/>
              <a:gd name="connsiteX147" fmla="*/ 22696 w 204990"/>
              <a:gd name="connsiteY147" fmla="*/ 138497 h 216212"/>
              <a:gd name="connsiteX148" fmla="*/ 27933 w 204990"/>
              <a:gd name="connsiteY148" fmla="*/ 135505 h 216212"/>
              <a:gd name="connsiteX149" fmla="*/ 33170 w 204990"/>
              <a:gd name="connsiteY149" fmla="*/ 134008 h 216212"/>
              <a:gd name="connsiteX150" fmla="*/ 35414 w 204990"/>
              <a:gd name="connsiteY150" fmla="*/ 133260 h 216212"/>
              <a:gd name="connsiteX151" fmla="*/ 36163 w 204990"/>
              <a:gd name="connsiteY151" fmla="*/ 132512 h 216212"/>
              <a:gd name="connsiteX152" fmla="*/ 35414 w 204990"/>
              <a:gd name="connsiteY152" fmla="*/ 131016 h 216212"/>
              <a:gd name="connsiteX153" fmla="*/ 34666 w 204990"/>
              <a:gd name="connsiteY153" fmla="*/ 130268 h 216212"/>
              <a:gd name="connsiteX154" fmla="*/ 33170 w 204990"/>
              <a:gd name="connsiteY154" fmla="*/ 128023 h 216212"/>
              <a:gd name="connsiteX155" fmla="*/ 31674 w 204990"/>
              <a:gd name="connsiteY155" fmla="*/ 127275 h 216212"/>
              <a:gd name="connsiteX156" fmla="*/ 30926 w 204990"/>
              <a:gd name="connsiteY156" fmla="*/ 126527 h 216212"/>
              <a:gd name="connsiteX157" fmla="*/ 29429 w 204990"/>
              <a:gd name="connsiteY157" fmla="*/ 125779 h 216212"/>
              <a:gd name="connsiteX158" fmla="*/ 27933 w 204990"/>
              <a:gd name="connsiteY158" fmla="*/ 125779 h 216212"/>
              <a:gd name="connsiteX159" fmla="*/ 24940 w 204990"/>
              <a:gd name="connsiteY159" fmla="*/ 126527 h 216212"/>
              <a:gd name="connsiteX160" fmla="*/ 19703 w 204990"/>
              <a:gd name="connsiteY160" fmla="*/ 128771 h 216212"/>
              <a:gd name="connsiteX161" fmla="*/ 13718 w 204990"/>
              <a:gd name="connsiteY161" fmla="*/ 131764 h 216212"/>
              <a:gd name="connsiteX162" fmla="*/ 8481 w 204990"/>
              <a:gd name="connsiteY162" fmla="*/ 137001 h 216212"/>
              <a:gd name="connsiteX163" fmla="*/ 1748 w 204990"/>
              <a:gd name="connsiteY163" fmla="*/ 145979 h 216212"/>
              <a:gd name="connsiteX164" fmla="*/ 252 w 204990"/>
              <a:gd name="connsiteY164" fmla="*/ 154956 h 216212"/>
              <a:gd name="connsiteX165" fmla="*/ 2496 w 204990"/>
              <a:gd name="connsiteY165" fmla="*/ 163186 h 216212"/>
              <a:gd name="connsiteX166" fmla="*/ 7733 w 204990"/>
              <a:gd name="connsiteY166" fmla="*/ 170667 h 216212"/>
              <a:gd name="connsiteX167" fmla="*/ 13718 w 204990"/>
              <a:gd name="connsiteY167" fmla="*/ 175904 h 216212"/>
              <a:gd name="connsiteX168" fmla="*/ 22696 w 204990"/>
              <a:gd name="connsiteY168" fmla="*/ 179645 h 216212"/>
              <a:gd name="connsiteX169" fmla="*/ 34666 w 204990"/>
              <a:gd name="connsiteY169" fmla="*/ 181889 h 216212"/>
              <a:gd name="connsiteX170" fmla="*/ 52622 w 204990"/>
              <a:gd name="connsiteY170" fmla="*/ 181889 h 216212"/>
              <a:gd name="connsiteX171" fmla="*/ 72821 w 204990"/>
              <a:gd name="connsiteY171" fmla="*/ 181889 h 216212"/>
              <a:gd name="connsiteX172" fmla="*/ 46637 w 204990"/>
              <a:gd name="connsiteY172" fmla="*/ 208822 h 216212"/>
              <a:gd name="connsiteX173" fmla="*/ 46637 w 204990"/>
              <a:gd name="connsiteY173" fmla="*/ 210319 h 216212"/>
              <a:gd name="connsiteX174" fmla="*/ 46637 w 204990"/>
              <a:gd name="connsiteY174" fmla="*/ 211067 h 216212"/>
              <a:gd name="connsiteX175" fmla="*/ 47385 w 204990"/>
              <a:gd name="connsiteY175" fmla="*/ 212563 h 216212"/>
              <a:gd name="connsiteX176" fmla="*/ 48881 w 204990"/>
              <a:gd name="connsiteY176" fmla="*/ 214059 h 21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04990" h="216212">
                <a:moveTo>
                  <a:pt x="166339" y="88372"/>
                </a:moveTo>
                <a:cubicBezTo>
                  <a:pt x="167087" y="89120"/>
                  <a:pt x="167087" y="89868"/>
                  <a:pt x="167835" y="89868"/>
                </a:cubicBezTo>
                <a:cubicBezTo>
                  <a:pt x="168583" y="90616"/>
                  <a:pt x="168583" y="90616"/>
                  <a:pt x="169332" y="90616"/>
                </a:cubicBezTo>
                <a:cubicBezTo>
                  <a:pt x="170080" y="90616"/>
                  <a:pt x="170080" y="90616"/>
                  <a:pt x="170828" y="90616"/>
                </a:cubicBezTo>
                <a:cubicBezTo>
                  <a:pt x="170828" y="90616"/>
                  <a:pt x="171576" y="90616"/>
                  <a:pt x="171576" y="89868"/>
                </a:cubicBezTo>
                <a:lnTo>
                  <a:pt x="203746" y="55454"/>
                </a:lnTo>
                <a:cubicBezTo>
                  <a:pt x="204494" y="54705"/>
                  <a:pt x="204494" y="54705"/>
                  <a:pt x="205242" y="53957"/>
                </a:cubicBezTo>
                <a:cubicBezTo>
                  <a:pt x="205242" y="53957"/>
                  <a:pt x="205242" y="53209"/>
                  <a:pt x="205242" y="52461"/>
                </a:cubicBezTo>
                <a:cubicBezTo>
                  <a:pt x="205242" y="52461"/>
                  <a:pt x="205242" y="51713"/>
                  <a:pt x="204494" y="50965"/>
                </a:cubicBezTo>
                <a:cubicBezTo>
                  <a:pt x="204494" y="50217"/>
                  <a:pt x="203746" y="50217"/>
                  <a:pt x="202998" y="49468"/>
                </a:cubicBezTo>
                <a:cubicBezTo>
                  <a:pt x="202250" y="48720"/>
                  <a:pt x="201502" y="47972"/>
                  <a:pt x="201502" y="47972"/>
                </a:cubicBezTo>
                <a:cubicBezTo>
                  <a:pt x="200753" y="47224"/>
                  <a:pt x="200005" y="47224"/>
                  <a:pt x="199257" y="47224"/>
                </a:cubicBezTo>
                <a:cubicBezTo>
                  <a:pt x="199257" y="46476"/>
                  <a:pt x="198509" y="46476"/>
                  <a:pt x="197761" y="46476"/>
                </a:cubicBezTo>
                <a:cubicBezTo>
                  <a:pt x="197013" y="46476"/>
                  <a:pt x="196265" y="46476"/>
                  <a:pt x="195516" y="46476"/>
                </a:cubicBezTo>
                <a:lnTo>
                  <a:pt x="170828" y="46476"/>
                </a:lnTo>
                <a:cubicBezTo>
                  <a:pt x="165591" y="47224"/>
                  <a:pt x="160354" y="46476"/>
                  <a:pt x="156613" y="46476"/>
                </a:cubicBezTo>
                <a:cubicBezTo>
                  <a:pt x="152872" y="45728"/>
                  <a:pt x="149132" y="44980"/>
                  <a:pt x="146139" y="44231"/>
                </a:cubicBezTo>
                <a:cubicBezTo>
                  <a:pt x="143147" y="43483"/>
                  <a:pt x="140902" y="42735"/>
                  <a:pt x="139406" y="41239"/>
                </a:cubicBezTo>
                <a:cubicBezTo>
                  <a:pt x="137162" y="39743"/>
                  <a:pt x="135665" y="38994"/>
                  <a:pt x="134169" y="37498"/>
                </a:cubicBezTo>
                <a:cubicBezTo>
                  <a:pt x="132673" y="36002"/>
                  <a:pt x="131925" y="34506"/>
                  <a:pt x="131176" y="33009"/>
                </a:cubicBezTo>
                <a:cubicBezTo>
                  <a:pt x="130428" y="31513"/>
                  <a:pt x="129680" y="30017"/>
                  <a:pt x="129680" y="27772"/>
                </a:cubicBezTo>
                <a:cubicBezTo>
                  <a:pt x="129680" y="26276"/>
                  <a:pt x="129680" y="24780"/>
                  <a:pt x="130428" y="22535"/>
                </a:cubicBezTo>
                <a:cubicBezTo>
                  <a:pt x="131176" y="21039"/>
                  <a:pt x="132673" y="18795"/>
                  <a:pt x="134169" y="17298"/>
                </a:cubicBezTo>
                <a:cubicBezTo>
                  <a:pt x="135665" y="15054"/>
                  <a:pt x="137910" y="13558"/>
                  <a:pt x="140154" y="12810"/>
                </a:cubicBezTo>
                <a:cubicBezTo>
                  <a:pt x="142398" y="11313"/>
                  <a:pt x="143895" y="10565"/>
                  <a:pt x="146139" y="9817"/>
                </a:cubicBezTo>
                <a:cubicBezTo>
                  <a:pt x="147635" y="9069"/>
                  <a:pt x="149132" y="9069"/>
                  <a:pt x="150628" y="8321"/>
                </a:cubicBezTo>
                <a:cubicBezTo>
                  <a:pt x="152124" y="8321"/>
                  <a:pt x="152872" y="7573"/>
                  <a:pt x="152872" y="7573"/>
                </a:cubicBezTo>
                <a:lnTo>
                  <a:pt x="153621" y="6824"/>
                </a:lnTo>
                <a:cubicBezTo>
                  <a:pt x="153621" y="6076"/>
                  <a:pt x="153621" y="6076"/>
                  <a:pt x="152872" y="5328"/>
                </a:cubicBezTo>
                <a:cubicBezTo>
                  <a:pt x="152872" y="5328"/>
                  <a:pt x="152872" y="4580"/>
                  <a:pt x="152124" y="4580"/>
                </a:cubicBezTo>
                <a:cubicBezTo>
                  <a:pt x="152124" y="3832"/>
                  <a:pt x="151376" y="3084"/>
                  <a:pt x="150628" y="2336"/>
                </a:cubicBezTo>
                <a:cubicBezTo>
                  <a:pt x="149880" y="2336"/>
                  <a:pt x="149880" y="1587"/>
                  <a:pt x="149132" y="1587"/>
                </a:cubicBezTo>
                <a:cubicBezTo>
                  <a:pt x="149132" y="839"/>
                  <a:pt x="148384" y="839"/>
                  <a:pt x="148384" y="839"/>
                </a:cubicBezTo>
                <a:cubicBezTo>
                  <a:pt x="147635" y="839"/>
                  <a:pt x="147635" y="91"/>
                  <a:pt x="146887" y="91"/>
                </a:cubicBezTo>
                <a:cubicBezTo>
                  <a:pt x="146887" y="91"/>
                  <a:pt x="146139" y="91"/>
                  <a:pt x="145391" y="91"/>
                </a:cubicBezTo>
                <a:cubicBezTo>
                  <a:pt x="144643" y="91"/>
                  <a:pt x="143895" y="839"/>
                  <a:pt x="142398" y="839"/>
                </a:cubicBezTo>
                <a:cubicBezTo>
                  <a:pt x="140902" y="1587"/>
                  <a:pt x="139406" y="2336"/>
                  <a:pt x="137162" y="3084"/>
                </a:cubicBezTo>
                <a:cubicBezTo>
                  <a:pt x="135665" y="3832"/>
                  <a:pt x="133421" y="5328"/>
                  <a:pt x="131176" y="6076"/>
                </a:cubicBezTo>
                <a:cubicBezTo>
                  <a:pt x="129680" y="7573"/>
                  <a:pt x="127436" y="9817"/>
                  <a:pt x="125939" y="11313"/>
                </a:cubicBezTo>
                <a:cubicBezTo>
                  <a:pt x="122947" y="14306"/>
                  <a:pt x="120702" y="17298"/>
                  <a:pt x="119206" y="20291"/>
                </a:cubicBezTo>
                <a:cubicBezTo>
                  <a:pt x="118458" y="23284"/>
                  <a:pt x="117710" y="26276"/>
                  <a:pt x="117710" y="29269"/>
                </a:cubicBezTo>
                <a:cubicBezTo>
                  <a:pt x="117710" y="32261"/>
                  <a:pt x="118458" y="35254"/>
                  <a:pt x="119954" y="37498"/>
                </a:cubicBezTo>
                <a:cubicBezTo>
                  <a:pt x="120702" y="40491"/>
                  <a:pt x="122947" y="42735"/>
                  <a:pt x="125191" y="44980"/>
                </a:cubicBezTo>
                <a:cubicBezTo>
                  <a:pt x="126688" y="46476"/>
                  <a:pt x="128932" y="48720"/>
                  <a:pt x="131176" y="50217"/>
                </a:cubicBezTo>
                <a:cubicBezTo>
                  <a:pt x="134169" y="51713"/>
                  <a:pt x="136413" y="52461"/>
                  <a:pt x="140154" y="53957"/>
                </a:cubicBezTo>
                <a:cubicBezTo>
                  <a:pt x="143147" y="54705"/>
                  <a:pt x="147635" y="55454"/>
                  <a:pt x="152124" y="56202"/>
                </a:cubicBezTo>
                <a:cubicBezTo>
                  <a:pt x="157361" y="56202"/>
                  <a:pt x="163346" y="56202"/>
                  <a:pt x="170080" y="56202"/>
                </a:cubicBezTo>
                <a:lnTo>
                  <a:pt x="190279" y="56202"/>
                </a:lnTo>
                <a:lnTo>
                  <a:pt x="164843" y="83135"/>
                </a:lnTo>
                <a:cubicBezTo>
                  <a:pt x="164095" y="83883"/>
                  <a:pt x="164095" y="83883"/>
                  <a:pt x="164095" y="84631"/>
                </a:cubicBezTo>
                <a:lnTo>
                  <a:pt x="164095" y="85379"/>
                </a:lnTo>
                <a:cubicBezTo>
                  <a:pt x="164095" y="86127"/>
                  <a:pt x="164095" y="86875"/>
                  <a:pt x="164843" y="86875"/>
                </a:cubicBezTo>
                <a:cubicBezTo>
                  <a:pt x="164843" y="87624"/>
                  <a:pt x="165591" y="88372"/>
                  <a:pt x="166339" y="88372"/>
                </a:cubicBezTo>
                <a:close/>
                <a:moveTo>
                  <a:pt x="143147" y="110068"/>
                </a:moveTo>
                <a:cubicBezTo>
                  <a:pt x="145391" y="112312"/>
                  <a:pt x="146887" y="113809"/>
                  <a:pt x="148384" y="113060"/>
                </a:cubicBezTo>
                <a:cubicBezTo>
                  <a:pt x="149880" y="113060"/>
                  <a:pt x="151376" y="112312"/>
                  <a:pt x="153621" y="110068"/>
                </a:cubicBezTo>
                <a:cubicBezTo>
                  <a:pt x="155117" y="108572"/>
                  <a:pt x="155865" y="106327"/>
                  <a:pt x="155865" y="105579"/>
                </a:cubicBezTo>
                <a:cubicBezTo>
                  <a:pt x="155865" y="104083"/>
                  <a:pt x="155117" y="101838"/>
                  <a:pt x="152872" y="99594"/>
                </a:cubicBezTo>
                <a:cubicBezTo>
                  <a:pt x="150628" y="98098"/>
                  <a:pt x="148384" y="96601"/>
                  <a:pt x="146887" y="96601"/>
                </a:cubicBezTo>
                <a:cubicBezTo>
                  <a:pt x="145391" y="96601"/>
                  <a:pt x="143895" y="98098"/>
                  <a:pt x="142398" y="99594"/>
                </a:cubicBezTo>
                <a:cubicBezTo>
                  <a:pt x="140154" y="101838"/>
                  <a:pt x="139406" y="103335"/>
                  <a:pt x="139406" y="104831"/>
                </a:cubicBezTo>
                <a:cubicBezTo>
                  <a:pt x="139406" y="106327"/>
                  <a:pt x="140902" y="107823"/>
                  <a:pt x="143147" y="110068"/>
                </a:cubicBezTo>
                <a:close/>
                <a:moveTo>
                  <a:pt x="77310" y="149719"/>
                </a:moveTo>
                <a:cubicBezTo>
                  <a:pt x="80303" y="152712"/>
                  <a:pt x="83295" y="154956"/>
                  <a:pt x="86288" y="156453"/>
                </a:cubicBezTo>
                <a:cubicBezTo>
                  <a:pt x="90029" y="157949"/>
                  <a:pt x="93769" y="158697"/>
                  <a:pt x="96762" y="158697"/>
                </a:cubicBezTo>
                <a:cubicBezTo>
                  <a:pt x="100503" y="158697"/>
                  <a:pt x="104243" y="157949"/>
                  <a:pt x="107984" y="156453"/>
                </a:cubicBezTo>
                <a:cubicBezTo>
                  <a:pt x="111725" y="154956"/>
                  <a:pt x="115465" y="151964"/>
                  <a:pt x="118458" y="148223"/>
                </a:cubicBezTo>
                <a:cubicBezTo>
                  <a:pt x="121451" y="145979"/>
                  <a:pt x="122947" y="142986"/>
                  <a:pt x="124443" y="140742"/>
                </a:cubicBezTo>
                <a:cubicBezTo>
                  <a:pt x="125191" y="137749"/>
                  <a:pt x="125939" y="135505"/>
                  <a:pt x="125939" y="133260"/>
                </a:cubicBezTo>
                <a:cubicBezTo>
                  <a:pt x="126688" y="130268"/>
                  <a:pt x="125939" y="128023"/>
                  <a:pt x="125191" y="125031"/>
                </a:cubicBezTo>
                <a:cubicBezTo>
                  <a:pt x="124443" y="122786"/>
                  <a:pt x="122947" y="119794"/>
                  <a:pt x="121451" y="116801"/>
                </a:cubicBezTo>
                <a:cubicBezTo>
                  <a:pt x="119954" y="114557"/>
                  <a:pt x="117710" y="111564"/>
                  <a:pt x="115465" y="108572"/>
                </a:cubicBezTo>
                <a:cubicBezTo>
                  <a:pt x="113221" y="106327"/>
                  <a:pt x="110228" y="103335"/>
                  <a:pt x="107236" y="100342"/>
                </a:cubicBezTo>
                <a:cubicBezTo>
                  <a:pt x="104243" y="98098"/>
                  <a:pt x="101999" y="95853"/>
                  <a:pt x="99006" y="93609"/>
                </a:cubicBezTo>
                <a:cubicBezTo>
                  <a:pt x="96014" y="91364"/>
                  <a:pt x="92273" y="89120"/>
                  <a:pt x="89281" y="87624"/>
                </a:cubicBezTo>
                <a:cubicBezTo>
                  <a:pt x="86288" y="86127"/>
                  <a:pt x="82547" y="84631"/>
                  <a:pt x="79555" y="83883"/>
                </a:cubicBezTo>
                <a:cubicBezTo>
                  <a:pt x="75814" y="83135"/>
                  <a:pt x="72073" y="82387"/>
                  <a:pt x="69081" y="83135"/>
                </a:cubicBezTo>
                <a:cubicBezTo>
                  <a:pt x="65340" y="83135"/>
                  <a:pt x="61599" y="84631"/>
                  <a:pt x="58607" y="86127"/>
                </a:cubicBezTo>
                <a:cubicBezTo>
                  <a:pt x="54866" y="88372"/>
                  <a:pt x="51874" y="90616"/>
                  <a:pt x="48133" y="94357"/>
                </a:cubicBezTo>
                <a:cubicBezTo>
                  <a:pt x="47385" y="95853"/>
                  <a:pt x="45888" y="96601"/>
                  <a:pt x="45140" y="98098"/>
                </a:cubicBezTo>
                <a:cubicBezTo>
                  <a:pt x="44392" y="99594"/>
                  <a:pt x="42896" y="101090"/>
                  <a:pt x="42148" y="101838"/>
                </a:cubicBezTo>
                <a:cubicBezTo>
                  <a:pt x="41400" y="103335"/>
                  <a:pt x="41400" y="104831"/>
                  <a:pt x="40651" y="105579"/>
                </a:cubicBezTo>
                <a:cubicBezTo>
                  <a:pt x="40651" y="106327"/>
                  <a:pt x="39903" y="107075"/>
                  <a:pt x="39903" y="107823"/>
                </a:cubicBezTo>
                <a:cubicBezTo>
                  <a:pt x="39903" y="107823"/>
                  <a:pt x="39903" y="108572"/>
                  <a:pt x="40651" y="108572"/>
                </a:cubicBezTo>
                <a:lnTo>
                  <a:pt x="40651" y="109320"/>
                </a:lnTo>
                <a:cubicBezTo>
                  <a:pt x="40651" y="110068"/>
                  <a:pt x="41400" y="110068"/>
                  <a:pt x="41400" y="110068"/>
                </a:cubicBezTo>
                <a:cubicBezTo>
                  <a:pt x="41400" y="110816"/>
                  <a:pt x="42148" y="110816"/>
                  <a:pt x="42148" y="111564"/>
                </a:cubicBezTo>
                <a:cubicBezTo>
                  <a:pt x="42896" y="112312"/>
                  <a:pt x="43644" y="112312"/>
                  <a:pt x="44392" y="113060"/>
                </a:cubicBezTo>
                <a:lnTo>
                  <a:pt x="45140" y="113809"/>
                </a:lnTo>
                <a:cubicBezTo>
                  <a:pt x="45888" y="113809"/>
                  <a:pt x="45888" y="113809"/>
                  <a:pt x="45888" y="113809"/>
                </a:cubicBezTo>
                <a:cubicBezTo>
                  <a:pt x="46637" y="113809"/>
                  <a:pt x="46637" y="113809"/>
                  <a:pt x="47385" y="113060"/>
                </a:cubicBezTo>
                <a:cubicBezTo>
                  <a:pt x="47385" y="113060"/>
                  <a:pt x="48133" y="112312"/>
                  <a:pt x="48133" y="111564"/>
                </a:cubicBezTo>
                <a:cubicBezTo>
                  <a:pt x="48133" y="110816"/>
                  <a:pt x="48881" y="109320"/>
                  <a:pt x="49629" y="108572"/>
                </a:cubicBezTo>
                <a:cubicBezTo>
                  <a:pt x="49629" y="107075"/>
                  <a:pt x="50377" y="106327"/>
                  <a:pt x="51874" y="104831"/>
                </a:cubicBezTo>
                <a:cubicBezTo>
                  <a:pt x="52622" y="103335"/>
                  <a:pt x="54118" y="101838"/>
                  <a:pt x="55614" y="100342"/>
                </a:cubicBezTo>
                <a:cubicBezTo>
                  <a:pt x="57859" y="97349"/>
                  <a:pt x="61599" y="95105"/>
                  <a:pt x="64592" y="93609"/>
                </a:cubicBezTo>
                <a:cubicBezTo>
                  <a:pt x="67584" y="92861"/>
                  <a:pt x="71325" y="92861"/>
                  <a:pt x="74318" y="93609"/>
                </a:cubicBezTo>
                <a:cubicBezTo>
                  <a:pt x="78058" y="93609"/>
                  <a:pt x="81051" y="95105"/>
                  <a:pt x="84792" y="96601"/>
                </a:cubicBezTo>
                <a:cubicBezTo>
                  <a:pt x="87784" y="98846"/>
                  <a:pt x="90777" y="101090"/>
                  <a:pt x="93769" y="104083"/>
                </a:cubicBezTo>
                <a:cubicBezTo>
                  <a:pt x="93021" y="104083"/>
                  <a:pt x="91525" y="104831"/>
                  <a:pt x="90029" y="105579"/>
                </a:cubicBezTo>
                <a:cubicBezTo>
                  <a:pt x="88532" y="105579"/>
                  <a:pt x="87036" y="106327"/>
                  <a:pt x="85540" y="107823"/>
                </a:cubicBezTo>
                <a:cubicBezTo>
                  <a:pt x="84044" y="108572"/>
                  <a:pt x="82547" y="109320"/>
                  <a:pt x="81051" y="110816"/>
                </a:cubicBezTo>
                <a:cubicBezTo>
                  <a:pt x="79555" y="111564"/>
                  <a:pt x="78058" y="113060"/>
                  <a:pt x="76562" y="114557"/>
                </a:cubicBezTo>
                <a:cubicBezTo>
                  <a:pt x="72821" y="118297"/>
                  <a:pt x="70577" y="121290"/>
                  <a:pt x="69829" y="124282"/>
                </a:cubicBezTo>
                <a:cubicBezTo>
                  <a:pt x="68333" y="128023"/>
                  <a:pt x="67584" y="131016"/>
                  <a:pt x="68333" y="134008"/>
                </a:cubicBezTo>
                <a:cubicBezTo>
                  <a:pt x="68333" y="137001"/>
                  <a:pt x="69081" y="139993"/>
                  <a:pt x="71325" y="142238"/>
                </a:cubicBezTo>
                <a:cubicBezTo>
                  <a:pt x="72821" y="145230"/>
                  <a:pt x="75066" y="147475"/>
                  <a:pt x="77310" y="149719"/>
                </a:cubicBezTo>
                <a:close/>
                <a:moveTo>
                  <a:pt x="86288" y="142238"/>
                </a:moveTo>
                <a:cubicBezTo>
                  <a:pt x="84044" y="140742"/>
                  <a:pt x="82547" y="138497"/>
                  <a:pt x="81799" y="137001"/>
                </a:cubicBezTo>
                <a:cubicBezTo>
                  <a:pt x="80303" y="134756"/>
                  <a:pt x="79555" y="133260"/>
                  <a:pt x="79555" y="131764"/>
                </a:cubicBezTo>
                <a:cubicBezTo>
                  <a:pt x="78807" y="129519"/>
                  <a:pt x="79555" y="127275"/>
                  <a:pt x="80303" y="125779"/>
                </a:cubicBezTo>
                <a:cubicBezTo>
                  <a:pt x="81051" y="123534"/>
                  <a:pt x="82547" y="121290"/>
                  <a:pt x="84044" y="119045"/>
                </a:cubicBezTo>
                <a:cubicBezTo>
                  <a:pt x="85540" y="118297"/>
                  <a:pt x="86288" y="116801"/>
                  <a:pt x="87784" y="116053"/>
                </a:cubicBezTo>
                <a:cubicBezTo>
                  <a:pt x="89281" y="115305"/>
                  <a:pt x="90777" y="114557"/>
                  <a:pt x="92273" y="113060"/>
                </a:cubicBezTo>
                <a:cubicBezTo>
                  <a:pt x="93769" y="112312"/>
                  <a:pt x="95266" y="112312"/>
                  <a:pt x="96762" y="111564"/>
                </a:cubicBezTo>
                <a:cubicBezTo>
                  <a:pt x="97510" y="110816"/>
                  <a:pt x="99006" y="110816"/>
                  <a:pt x="100503" y="110068"/>
                </a:cubicBezTo>
                <a:cubicBezTo>
                  <a:pt x="104991" y="113809"/>
                  <a:pt x="107984" y="117549"/>
                  <a:pt x="110228" y="120542"/>
                </a:cubicBezTo>
                <a:cubicBezTo>
                  <a:pt x="112473" y="124282"/>
                  <a:pt x="113969" y="126527"/>
                  <a:pt x="114717" y="129519"/>
                </a:cubicBezTo>
                <a:cubicBezTo>
                  <a:pt x="115465" y="131764"/>
                  <a:pt x="115465" y="134756"/>
                  <a:pt x="114717" y="137001"/>
                </a:cubicBezTo>
                <a:cubicBezTo>
                  <a:pt x="114717" y="139245"/>
                  <a:pt x="113221" y="140742"/>
                  <a:pt x="110977" y="142986"/>
                </a:cubicBezTo>
                <a:cubicBezTo>
                  <a:pt x="109480" y="145230"/>
                  <a:pt x="107236" y="146727"/>
                  <a:pt x="104991" y="147475"/>
                </a:cubicBezTo>
                <a:cubicBezTo>
                  <a:pt x="102747" y="148223"/>
                  <a:pt x="100503" y="148223"/>
                  <a:pt x="98258" y="148223"/>
                </a:cubicBezTo>
                <a:cubicBezTo>
                  <a:pt x="96014" y="148223"/>
                  <a:pt x="93769" y="147475"/>
                  <a:pt x="91525" y="145979"/>
                </a:cubicBezTo>
                <a:cubicBezTo>
                  <a:pt x="90029" y="145230"/>
                  <a:pt x="87784" y="143734"/>
                  <a:pt x="86288" y="142238"/>
                </a:cubicBezTo>
                <a:close/>
                <a:moveTo>
                  <a:pt x="48881" y="214059"/>
                </a:moveTo>
                <a:cubicBezTo>
                  <a:pt x="49629" y="214807"/>
                  <a:pt x="49629" y="215556"/>
                  <a:pt x="50377" y="215556"/>
                </a:cubicBezTo>
                <a:cubicBezTo>
                  <a:pt x="51125" y="216304"/>
                  <a:pt x="51125" y="216304"/>
                  <a:pt x="51874" y="216304"/>
                </a:cubicBezTo>
                <a:cubicBezTo>
                  <a:pt x="52622" y="216304"/>
                  <a:pt x="52622" y="216304"/>
                  <a:pt x="53370" y="216304"/>
                </a:cubicBezTo>
                <a:cubicBezTo>
                  <a:pt x="53370" y="216304"/>
                  <a:pt x="53370" y="216304"/>
                  <a:pt x="54118" y="215556"/>
                </a:cubicBezTo>
                <a:lnTo>
                  <a:pt x="86288" y="181141"/>
                </a:lnTo>
                <a:cubicBezTo>
                  <a:pt x="87036" y="180393"/>
                  <a:pt x="87036" y="180393"/>
                  <a:pt x="87784" y="179645"/>
                </a:cubicBezTo>
                <a:cubicBezTo>
                  <a:pt x="87784" y="179645"/>
                  <a:pt x="87784" y="178897"/>
                  <a:pt x="87784" y="178149"/>
                </a:cubicBezTo>
                <a:cubicBezTo>
                  <a:pt x="87784" y="178149"/>
                  <a:pt x="87784" y="177400"/>
                  <a:pt x="87036" y="176652"/>
                </a:cubicBezTo>
                <a:cubicBezTo>
                  <a:pt x="87036" y="175904"/>
                  <a:pt x="86288" y="175904"/>
                  <a:pt x="85540" y="175156"/>
                </a:cubicBezTo>
                <a:cubicBezTo>
                  <a:pt x="84792" y="174408"/>
                  <a:pt x="84044" y="173660"/>
                  <a:pt x="83295" y="173660"/>
                </a:cubicBezTo>
                <a:cubicBezTo>
                  <a:pt x="83295" y="172912"/>
                  <a:pt x="82547" y="172912"/>
                  <a:pt x="81799" y="172912"/>
                </a:cubicBezTo>
                <a:cubicBezTo>
                  <a:pt x="81799" y="172163"/>
                  <a:pt x="81051" y="172163"/>
                  <a:pt x="80303" y="172163"/>
                </a:cubicBezTo>
                <a:cubicBezTo>
                  <a:pt x="79555" y="172163"/>
                  <a:pt x="78807" y="172163"/>
                  <a:pt x="78058" y="172163"/>
                </a:cubicBezTo>
                <a:lnTo>
                  <a:pt x="53370" y="172163"/>
                </a:lnTo>
                <a:cubicBezTo>
                  <a:pt x="48133" y="172912"/>
                  <a:pt x="42896" y="172163"/>
                  <a:pt x="39155" y="172163"/>
                </a:cubicBezTo>
                <a:cubicBezTo>
                  <a:pt x="35414" y="171415"/>
                  <a:pt x="31674" y="170667"/>
                  <a:pt x="28681" y="169919"/>
                </a:cubicBezTo>
                <a:cubicBezTo>
                  <a:pt x="25689" y="169171"/>
                  <a:pt x="23444" y="168423"/>
                  <a:pt x="21948" y="166926"/>
                </a:cubicBezTo>
                <a:cubicBezTo>
                  <a:pt x="19703" y="165430"/>
                  <a:pt x="18207" y="164682"/>
                  <a:pt x="16711" y="163186"/>
                </a:cubicBezTo>
                <a:cubicBezTo>
                  <a:pt x="15215" y="161689"/>
                  <a:pt x="14467" y="160193"/>
                  <a:pt x="13718" y="158697"/>
                </a:cubicBezTo>
                <a:cubicBezTo>
                  <a:pt x="12970" y="157201"/>
                  <a:pt x="12222" y="155704"/>
                  <a:pt x="12222" y="153460"/>
                </a:cubicBezTo>
                <a:cubicBezTo>
                  <a:pt x="12222" y="151964"/>
                  <a:pt x="12222" y="150467"/>
                  <a:pt x="12970" y="148223"/>
                </a:cubicBezTo>
                <a:cubicBezTo>
                  <a:pt x="13718" y="146727"/>
                  <a:pt x="15215" y="144482"/>
                  <a:pt x="16711" y="142986"/>
                </a:cubicBezTo>
                <a:cubicBezTo>
                  <a:pt x="18207" y="140742"/>
                  <a:pt x="20452" y="139245"/>
                  <a:pt x="22696" y="138497"/>
                </a:cubicBezTo>
                <a:cubicBezTo>
                  <a:pt x="24940" y="137001"/>
                  <a:pt x="26437" y="136253"/>
                  <a:pt x="27933" y="135505"/>
                </a:cubicBezTo>
                <a:cubicBezTo>
                  <a:pt x="30177" y="134756"/>
                  <a:pt x="31674" y="134756"/>
                  <a:pt x="33170" y="134008"/>
                </a:cubicBezTo>
                <a:cubicBezTo>
                  <a:pt x="33918" y="134008"/>
                  <a:pt x="35414" y="133260"/>
                  <a:pt x="35414" y="133260"/>
                </a:cubicBezTo>
                <a:lnTo>
                  <a:pt x="36163" y="132512"/>
                </a:lnTo>
                <a:cubicBezTo>
                  <a:pt x="36163" y="131764"/>
                  <a:pt x="36163" y="131764"/>
                  <a:pt x="35414" y="131016"/>
                </a:cubicBezTo>
                <a:cubicBezTo>
                  <a:pt x="35414" y="131016"/>
                  <a:pt x="35414" y="130268"/>
                  <a:pt x="34666" y="130268"/>
                </a:cubicBezTo>
                <a:cubicBezTo>
                  <a:pt x="34666" y="129519"/>
                  <a:pt x="33918" y="128771"/>
                  <a:pt x="33170" y="128023"/>
                </a:cubicBezTo>
                <a:cubicBezTo>
                  <a:pt x="32422" y="128023"/>
                  <a:pt x="32422" y="127275"/>
                  <a:pt x="31674" y="127275"/>
                </a:cubicBezTo>
                <a:cubicBezTo>
                  <a:pt x="31674" y="126527"/>
                  <a:pt x="30926" y="126527"/>
                  <a:pt x="30926" y="126527"/>
                </a:cubicBezTo>
                <a:cubicBezTo>
                  <a:pt x="30177" y="126527"/>
                  <a:pt x="30177" y="125779"/>
                  <a:pt x="29429" y="125779"/>
                </a:cubicBezTo>
                <a:cubicBezTo>
                  <a:pt x="29429" y="125779"/>
                  <a:pt x="28681" y="125779"/>
                  <a:pt x="27933" y="125779"/>
                </a:cubicBezTo>
                <a:cubicBezTo>
                  <a:pt x="27185" y="125779"/>
                  <a:pt x="26437" y="126527"/>
                  <a:pt x="24940" y="126527"/>
                </a:cubicBezTo>
                <a:cubicBezTo>
                  <a:pt x="23444" y="127275"/>
                  <a:pt x="21948" y="128023"/>
                  <a:pt x="19703" y="128771"/>
                </a:cubicBezTo>
                <a:cubicBezTo>
                  <a:pt x="18207" y="129519"/>
                  <a:pt x="15963" y="131016"/>
                  <a:pt x="13718" y="131764"/>
                </a:cubicBezTo>
                <a:cubicBezTo>
                  <a:pt x="12222" y="133260"/>
                  <a:pt x="9978" y="135505"/>
                  <a:pt x="8481" y="137001"/>
                </a:cubicBezTo>
                <a:cubicBezTo>
                  <a:pt x="5489" y="139993"/>
                  <a:pt x="3244" y="142986"/>
                  <a:pt x="1748" y="145979"/>
                </a:cubicBezTo>
                <a:cubicBezTo>
                  <a:pt x="1000" y="148971"/>
                  <a:pt x="252" y="151964"/>
                  <a:pt x="252" y="154956"/>
                </a:cubicBezTo>
                <a:cubicBezTo>
                  <a:pt x="252" y="157949"/>
                  <a:pt x="1000" y="160941"/>
                  <a:pt x="2496" y="163186"/>
                </a:cubicBezTo>
                <a:cubicBezTo>
                  <a:pt x="3244" y="166178"/>
                  <a:pt x="5489" y="168423"/>
                  <a:pt x="7733" y="170667"/>
                </a:cubicBezTo>
                <a:cubicBezTo>
                  <a:pt x="9230" y="172163"/>
                  <a:pt x="11474" y="174408"/>
                  <a:pt x="13718" y="175904"/>
                </a:cubicBezTo>
                <a:cubicBezTo>
                  <a:pt x="15963" y="177400"/>
                  <a:pt x="18955" y="178149"/>
                  <a:pt x="22696" y="179645"/>
                </a:cubicBezTo>
                <a:cubicBezTo>
                  <a:pt x="25689" y="180393"/>
                  <a:pt x="30177" y="181141"/>
                  <a:pt x="34666" y="181889"/>
                </a:cubicBezTo>
                <a:cubicBezTo>
                  <a:pt x="39903" y="181889"/>
                  <a:pt x="45888" y="181889"/>
                  <a:pt x="52622" y="181889"/>
                </a:cubicBezTo>
                <a:lnTo>
                  <a:pt x="72821" y="181889"/>
                </a:lnTo>
                <a:lnTo>
                  <a:pt x="46637" y="208822"/>
                </a:lnTo>
                <a:cubicBezTo>
                  <a:pt x="46637" y="209570"/>
                  <a:pt x="46637" y="209570"/>
                  <a:pt x="46637" y="210319"/>
                </a:cubicBezTo>
                <a:lnTo>
                  <a:pt x="46637" y="211067"/>
                </a:lnTo>
                <a:cubicBezTo>
                  <a:pt x="46637" y="211815"/>
                  <a:pt x="46637" y="212563"/>
                  <a:pt x="47385" y="212563"/>
                </a:cubicBezTo>
                <a:cubicBezTo>
                  <a:pt x="47385" y="213311"/>
                  <a:pt x="48133" y="214059"/>
                  <a:pt x="48881" y="214059"/>
                </a:cubicBezTo>
              </a:path>
            </a:pathLst>
          </a:custGeom>
          <a:solidFill>
            <a:srgbClr val="000000"/>
          </a:solidFill>
          <a:ln w="1246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D3D0EB-7E1C-47D7-B8D0-A3D55850EF04}"/>
              </a:ext>
            </a:extLst>
          </p:cNvPr>
          <p:cNvSpPr/>
          <p:nvPr/>
        </p:nvSpPr>
        <p:spPr>
          <a:xfrm rot="5400000" flipV="1">
            <a:off x="7418005" y="2964659"/>
            <a:ext cx="769973" cy="795824"/>
          </a:xfrm>
          <a:custGeom>
            <a:avLst/>
            <a:gdLst>
              <a:gd name="connsiteX0" fmla="*/ 223208 w 311974"/>
              <a:gd name="connsiteY0" fmla="*/ 7572 h 322448"/>
              <a:gd name="connsiteX1" fmla="*/ 250141 w 311974"/>
              <a:gd name="connsiteY1" fmla="*/ 19542 h 322448"/>
              <a:gd name="connsiteX2" fmla="*/ 272585 w 311974"/>
              <a:gd name="connsiteY2" fmla="*/ 36750 h 322448"/>
              <a:gd name="connsiteX3" fmla="*/ 291289 w 311974"/>
              <a:gd name="connsiteY3" fmla="*/ 58446 h 322448"/>
              <a:gd name="connsiteX4" fmla="*/ 304755 w 311974"/>
              <a:gd name="connsiteY4" fmla="*/ 83882 h 322448"/>
              <a:gd name="connsiteX5" fmla="*/ 305503 w 311974"/>
              <a:gd name="connsiteY5" fmla="*/ 85379 h 322448"/>
              <a:gd name="connsiteX6" fmla="*/ 306999 w 311974"/>
              <a:gd name="connsiteY6" fmla="*/ 85379 h 322448"/>
              <a:gd name="connsiteX7" fmla="*/ 307748 w 311974"/>
              <a:gd name="connsiteY7" fmla="*/ 84631 h 322448"/>
              <a:gd name="connsiteX8" fmla="*/ 309992 w 311974"/>
              <a:gd name="connsiteY8" fmla="*/ 83134 h 322448"/>
              <a:gd name="connsiteX9" fmla="*/ 311488 w 311974"/>
              <a:gd name="connsiteY9" fmla="*/ 81638 h 322448"/>
              <a:gd name="connsiteX10" fmla="*/ 312236 w 311974"/>
              <a:gd name="connsiteY10" fmla="*/ 80142 h 322448"/>
              <a:gd name="connsiteX11" fmla="*/ 312236 w 311974"/>
              <a:gd name="connsiteY11" fmla="*/ 78645 h 322448"/>
              <a:gd name="connsiteX12" fmla="*/ 312236 w 311974"/>
              <a:gd name="connsiteY12" fmla="*/ 77897 h 322448"/>
              <a:gd name="connsiteX13" fmla="*/ 306999 w 311974"/>
              <a:gd name="connsiteY13" fmla="*/ 64431 h 322448"/>
              <a:gd name="connsiteX14" fmla="*/ 299518 w 311974"/>
              <a:gd name="connsiteY14" fmla="*/ 50964 h 322448"/>
              <a:gd name="connsiteX15" fmla="*/ 290540 w 311974"/>
              <a:gd name="connsiteY15" fmla="*/ 38994 h 322448"/>
              <a:gd name="connsiteX16" fmla="*/ 280815 w 311974"/>
              <a:gd name="connsiteY16" fmla="*/ 28520 h 322448"/>
              <a:gd name="connsiteX17" fmla="*/ 268844 w 311974"/>
              <a:gd name="connsiteY17" fmla="*/ 18794 h 322448"/>
              <a:gd name="connsiteX18" fmla="*/ 256874 w 311974"/>
              <a:gd name="connsiteY18" fmla="*/ 11313 h 322448"/>
              <a:gd name="connsiteX19" fmla="*/ 242659 w 311974"/>
              <a:gd name="connsiteY19" fmla="*/ 4580 h 322448"/>
              <a:gd name="connsiteX20" fmla="*/ 228445 w 311974"/>
              <a:gd name="connsiteY20" fmla="*/ 91 h 322448"/>
              <a:gd name="connsiteX21" fmla="*/ 226948 w 311974"/>
              <a:gd name="connsiteY21" fmla="*/ 91 h 322448"/>
              <a:gd name="connsiteX22" fmla="*/ 226200 w 311974"/>
              <a:gd name="connsiteY22" fmla="*/ 839 h 322448"/>
              <a:gd name="connsiteX23" fmla="*/ 224704 w 311974"/>
              <a:gd name="connsiteY23" fmla="*/ 3083 h 322448"/>
              <a:gd name="connsiteX24" fmla="*/ 222460 w 311974"/>
              <a:gd name="connsiteY24" fmla="*/ 4580 h 322448"/>
              <a:gd name="connsiteX25" fmla="*/ 222460 w 311974"/>
              <a:gd name="connsiteY25" fmla="*/ 6076 h 322448"/>
              <a:gd name="connsiteX26" fmla="*/ 222460 w 311974"/>
              <a:gd name="connsiteY26" fmla="*/ 6824 h 322448"/>
              <a:gd name="connsiteX27" fmla="*/ 223208 w 311974"/>
              <a:gd name="connsiteY27" fmla="*/ 7572 h 322448"/>
              <a:gd name="connsiteX28" fmla="*/ 222460 w 311974"/>
              <a:gd name="connsiteY28" fmla="*/ 101838 h 322448"/>
              <a:gd name="connsiteX29" fmla="*/ 233682 w 311974"/>
              <a:gd name="connsiteY29" fmla="*/ 108571 h 322448"/>
              <a:gd name="connsiteX30" fmla="*/ 244156 w 311974"/>
              <a:gd name="connsiteY30" fmla="*/ 110067 h 322448"/>
              <a:gd name="connsiteX31" fmla="*/ 255378 w 311974"/>
              <a:gd name="connsiteY31" fmla="*/ 106327 h 322448"/>
              <a:gd name="connsiteX32" fmla="*/ 265852 w 311974"/>
              <a:gd name="connsiteY32" fmla="*/ 98097 h 322448"/>
              <a:gd name="connsiteX33" fmla="*/ 270341 w 311974"/>
              <a:gd name="connsiteY33" fmla="*/ 92112 h 322448"/>
              <a:gd name="connsiteX34" fmla="*/ 274081 w 311974"/>
              <a:gd name="connsiteY34" fmla="*/ 86875 h 322448"/>
              <a:gd name="connsiteX35" fmla="*/ 275578 w 311974"/>
              <a:gd name="connsiteY35" fmla="*/ 82386 h 322448"/>
              <a:gd name="connsiteX36" fmla="*/ 276326 w 311974"/>
              <a:gd name="connsiteY36" fmla="*/ 80142 h 322448"/>
              <a:gd name="connsiteX37" fmla="*/ 276326 w 311974"/>
              <a:gd name="connsiteY37" fmla="*/ 78645 h 322448"/>
              <a:gd name="connsiteX38" fmla="*/ 275578 w 311974"/>
              <a:gd name="connsiteY38" fmla="*/ 77897 h 322448"/>
              <a:gd name="connsiteX39" fmla="*/ 274829 w 311974"/>
              <a:gd name="connsiteY39" fmla="*/ 76401 h 322448"/>
              <a:gd name="connsiteX40" fmla="*/ 273333 w 311974"/>
              <a:gd name="connsiteY40" fmla="*/ 74905 h 322448"/>
              <a:gd name="connsiteX41" fmla="*/ 271837 w 311974"/>
              <a:gd name="connsiteY41" fmla="*/ 74157 h 322448"/>
              <a:gd name="connsiteX42" fmla="*/ 271089 w 311974"/>
              <a:gd name="connsiteY42" fmla="*/ 73408 h 322448"/>
              <a:gd name="connsiteX43" fmla="*/ 269592 w 311974"/>
              <a:gd name="connsiteY43" fmla="*/ 72660 h 322448"/>
              <a:gd name="connsiteX44" fmla="*/ 268844 w 311974"/>
              <a:gd name="connsiteY44" fmla="*/ 73408 h 322448"/>
              <a:gd name="connsiteX45" fmla="*/ 268096 w 311974"/>
              <a:gd name="connsiteY45" fmla="*/ 75653 h 322448"/>
              <a:gd name="connsiteX46" fmla="*/ 266600 w 311974"/>
              <a:gd name="connsiteY46" fmla="*/ 79394 h 322448"/>
              <a:gd name="connsiteX47" fmla="*/ 264355 w 311974"/>
              <a:gd name="connsiteY47" fmla="*/ 84631 h 322448"/>
              <a:gd name="connsiteX48" fmla="*/ 259118 w 311974"/>
              <a:gd name="connsiteY48" fmla="*/ 91364 h 322448"/>
              <a:gd name="connsiteX49" fmla="*/ 253133 w 311974"/>
              <a:gd name="connsiteY49" fmla="*/ 96601 h 322448"/>
              <a:gd name="connsiteX50" fmla="*/ 245652 w 311974"/>
              <a:gd name="connsiteY50" fmla="*/ 99593 h 322448"/>
              <a:gd name="connsiteX51" fmla="*/ 238919 w 311974"/>
              <a:gd name="connsiteY51" fmla="*/ 98845 h 322448"/>
              <a:gd name="connsiteX52" fmla="*/ 232185 w 311974"/>
              <a:gd name="connsiteY52" fmla="*/ 93608 h 322448"/>
              <a:gd name="connsiteX53" fmla="*/ 227697 w 311974"/>
              <a:gd name="connsiteY53" fmla="*/ 88371 h 322448"/>
              <a:gd name="connsiteX54" fmla="*/ 226200 w 311974"/>
              <a:gd name="connsiteY54" fmla="*/ 81638 h 322448"/>
              <a:gd name="connsiteX55" fmla="*/ 228445 w 311974"/>
              <a:gd name="connsiteY55" fmla="*/ 74157 h 322448"/>
              <a:gd name="connsiteX56" fmla="*/ 234430 w 311974"/>
              <a:gd name="connsiteY56" fmla="*/ 66675 h 322448"/>
              <a:gd name="connsiteX57" fmla="*/ 239667 w 311974"/>
              <a:gd name="connsiteY57" fmla="*/ 61438 h 322448"/>
              <a:gd name="connsiteX58" fmla="*/ 243408 w 311974"/>
              <a:gd name="connsiteY58" fmla="*/ 57698 h 322448"/>
              <a:gd name="connsiteX59" fmla="*/ 244904 w 311974"/>
              <a:gd name="connsiteY59" fmla="*/ 55453 h 322448"/>
              <a:gd name="connsiteX60" fmla="*/ 242659 w 311974"/>
              <a:gd name="connsiteY60" fmla="*/ 52461 h 322448"/>
              <a:gd name="connsiteX61" fmla="*/ 217223 w 311974"/>
              <a:gd name="connsiteY61" fmla="*/ 28520 h 322448"/>
              <a:gd name="connsiteX62" fmla="*/ 214230 w 311974"/>
              <a:gd name="connsiteY62" fmla="*/ 27024 h 322448"/>
              <a:gd name="connsiteX63" fmla="*/ 211237 w 311974"/>
              <a:gd name="connsiteY63" fmla="*/ 28520 h 322448"/>
              <a:gd name="connsiteX64" fmla="*/ 185801 w 311974"/>
              <a:gd name="connsiteY64" fmla="*/ 56201 h 322448"/>
              <a:gd name="connsiteX65" fmla="*/ 185053 w 311974"/>
              <a:gd name="connsiteY65" fmla="*/ 57698 h 322448"/>
              <a:gd name="connsiteX66" fmla="*/ 185053 w 311974"/>
              <a:gd name="connsiteY66" fmla="*/ 58446 h 322448"/>
              <a:gd name="connsiteX67" fmla="*/ 185801 w 311974"/>
              <a:gd name="connsiteY67" fmla="*/ 59942 h 322448"/>
              <a:gd name="connsiteX68" fmla="*/ 187297 w 311974"/>
              <a:gd name="connsiteY68" fmla="*/ 61438 h 322448"/>
              <a:gd name="connsiteX69" fmla="*/ 190290 w 311974"/>
              <a:gd name="connsiteY69" fmla="*/ 63683 h 322448"/>
              <a:gd name="connsiteX70" fmla="*/ 192534 w 311974"/>
              <a:gd name="connsiteY70" fmla="*/ 63683 h 322448"/>
              <a:gd name="connsiteX71" fmla="*/ 213482 w 311974"/>
              <a:gd name="connsiteY71" fmla="*/ 40490 h 322448"/>
              <a:gd name="connsiteX72" fmla="*/ 231437 w 311974"/>
              <a:gd name="connsiteY72" fmla="*/ 57698 h 322448"/>
              <a:gd name="connsiteX73" fmla="*/ 227697 w 311974"/>
              <a:gd name="connsiteY73" fmla="*/ 60690 h 322448"/>
              <a:gd name="connsiteX74" fmla="*/ 223956 w 311974"/>
              <a:gd name="connsiteY74" fmla="*/ 64431 h 322448"/>
              <a:gd name="connsiteX75" fmla="*/ 217223 w 311974"/>
              <a:gd name="connsiteY75" fmla="*/ 74905 h 322448"/>
              <a:gd name="connsiteX76" fmla="*/ 214230 w 311974"/>
              <a:gd name="connsiteY76" fmla="*/ 84631 h 322448"/>
              <a:gd name="connsiteX77" fmla="*/ 216474 w 311974"/>
              <a:gd name="connsiteY77" fmla="*/ 93608 h 322448"/>
              <a:gd name="connsiteX78" fmla="*/ 222460 w 311974"/>
              <a:gd name="connsiteY78" fmla="*/ 101838 h 322448"/>
              <a:gd name="connsiteX79" fmla="*/ 178319 w 311974"/>
              <a:gd name="connsiteY79" fmla="*/ 154208 h 322448"/>
              <a:gd name="connsiteX80" fmla="*/ 187297 w 311974"/>
              <a:gd name="connsiteY80" fmla="*/ 160193 h 322448"/>
              <a:gd name="connsiteX81" fmla="*/ 197023 w 311974"/>
              <a:gd name="connsiteY81" fmla="*/ 160941 h 322448"/>
              <a:gd name="connsiteX82" fmla="*/ 207497 w 311974"/>
              <a:gd name="connsiteY82" fmla="*/ 157948 h 322448"/>
              <a:gd name="connsiteX83" fmla="*/ 217971 w 311974"/>
              <a:gd name="connsiteY83" fmla="*/ 149719 h 322448"/>
              <a:gd name="connsiteX84" fmla="*/ 222460 w 311974"/>
              <a:gd name="connsiteY84" fmla="*/ 143734 h 322448"/>
              <a:gd name="connsiteX85" fmla="*/ 226200 w 311974"/>
              <a:gd name="connsiteY85" fmla="*/ 137749 h 322448"/>
              <a:gd name="connsiteX86" fmla="*/ 227697 w 311974"/>
              <a:gd name="connsiteY86" fmla="*/ 132512 h 322448"/>
              <a:gd name="connsiteX87" fmla="*/ 228445 w 311974"/>
              <a:gd name="connsiteY87" fmla="*/ 129519 h 322448"/>
              <a:gd name="connsiteX88" fmla="*/ 228445 w 311974"/>
              <a:gd name="connsiteY88" fmla="*/ 128771 h 322448"/>
              <a:gd name="connsiteX89" fmla="*/ 227697 w 311974"/>
              <a:gd name="connsiteY89" fmla="*/ 127275 h 322448"/>
              <a:gd name="connsiteX90" fmla="*/ 226948 w 311974"/>
              <a:gd name="connsiteY90" fmla="*/ 125778 h 322448"/>
              <a:gd name="connsiteX91" fmla="*/ 225452 w 311974"/>
              <a:gd name="connsiteY91" fmla="*/ 124282 h 322448"/>
              <a:gd name="connsiteX92" fmla="*/ 222460 w 311974"/>
              <a:gd name="connsiteY92" fmla="*/ 122786 h 322448"/>
              <a:gd name="connsiteX93" fmla="*/ 220963 w 311974"/>
              <a:gd name="connsiteY93" fmla="*/ 122786 h 322448"/>
              <a:gd name="connsiteX94" fmla="*/ 220215 w 311974"/>
              <a:gd name="connsiteY94" fmla="*/ 125030 h 322448"/>
              <a:gd name="connsiteX95" fmla="*/ 218719 w 311974"/>
              <a:gd name="connsiteY95" fmla="*/ 130267 h 322448"/>
              <a:gd name="connsiteX96" fmla="*/ 215726 w 311974"/>
              <a:gd name="connsiteY96" fmla="*/ 137000 h 322448"/>
              <a:gd name="connsiteX97" fmla="*/ 210489 w 311974"/>
              <a:gd name="connsiteY97" fmla="*/ 143734 h 322448"/>
              <a:gd name="connsiteX98" fmla="*/ 204504 w 311974"/>
              <a:gd name="connsiteY98" fmla="*/ 148223 h 322448"/>
              <a:gd name="connsiteX99" fmla="*/ 198519 w 311974"/>
              <a:gd name="connsiteY99" fmla="*/ 150467 h 322448"/>
              <a:gd name="connsiteX100" fmla="*/ 192534 w 311974"/>
              <a:gd name="connsiteY100" fmla="*/ 149719 h 322448"/>
              <a:gd name="connsiteX101" fmla="*/ 187297 w 311974"/>
              <a:gd name="connsiteY101" fmla="*/ 146726 h 322448"/>
              <a:gd name="connsiteX102" fmla="*/ 182808 w 311974"/>
              <a:gd name="connsiteY102" fmla="*/ 140741 h 322448"/>
              <a:gd name="connsiteX103" fmla="*/ 182808 w 311974"/>
              <a:gd name="connsiteY103" fmla="*/ 134008 h 322448"/>
              <a:gd name="connsiteX104" fmla="*/ 185053 w 311974"/>
              <a:gd name="connsiteY104" fmla="*/ 126526 h 322448"/>
              <a:gd name="connsiteX105" fmla="*/ 190290 w 311974"/>
              <a:gd name="connsiteY105" fmla="*/ 119045 h 322448"/>
              <a:gd name="connsiteX106" fmla="*/ 197023 w 311974"/>
              <a:gd name="connsiteY106" fmla="*/ 112312 h 322448"/>
              <a:gd name="connsiteX107" fmla="*/ 197023 w 311974"/>
              <a:gd name="connsiteY107" fmla="*/ 110815 h 322448"/>
              <a:gd name="connsiteX108" fmla="*/ 196275 w 311974"/>
              <a:gd name="connsiteY108" fmla="*/ 109319 h 322448"/>
              <a:gd name="connsiteX109" fmla="*/ 194778 w 311974"/>
              <a:gd name="connsiteY109" fmla="*/ 107823 h 322448"/>
              <a:gd name="connsiteX110" fmla="*/ 193282 w 311974"/>
              <a:gd name="connsiteY110" fmla="*/ 106327 h 322448"/>
              <a:gd name="connsiteX111" fmla="*/ 191786 w 311974"/>
              <a:gd name="connsiteY111" fmla="*/ 106327 h 322448"/>
              <a:gd name="connsiteX112" fmla="*/ 190290 w 311974"/>
              <a:gd name="connsiteY112" fmla="*/ 106327 h 322448"/>
              <a:gd name="connsiteX113" fmla="*/ 189541 w 311974"/>
              <a:gd name="connsiteY113" fmla="*/ 107075 h 322448"/>
              <a:gd name="connsiteX114" fmla="*/ 184304 w 311974"/>
              <a:gd name="connsiteY114" fmla="*/ 112312 h 322448"/>
              <a:gd name="connsiteX115" fmla="*/ 178319 w 311974"/>
              <a:gd name="connsiteY115" fmla="*/ 117549 h 322448"/>
              <a:gd name="connsiteX116" fmla="*/ 172334 w 311974"/>
              <a:gd name="connsiteY116" fmla="*/ 119045 h 322448"/>
              <a:gd name="connsiteX117" fmla="*/ 165601 w 311974"/>
              <a:gd name="connsiteY117" fmla="*/ 118297 h 322448"/>
              <a:gd name="connsiteX118" fmla="*/ 160364 w 311974"/>
              <a:gd name="connsiteY118" fmla="*/ 115304 h 322448"/>
              <a:gd name="connsiteX119" fmla="*/ 156623 w 311974"/>
              <a:gd name="connsiteY119" fmla="*/ 110815 h 322448"/>
              <a:gd name="connsiteX120" fmla="*/ 155875 w 311974"/>
              <a:gd name="connsiteY120" fmla="*/ 106327 h 322448"/>
              <a:gd name="connsiteX121" fmla="*/ 156623 w 311974"/>
              <a:gd name="connsiteY121" fmla="*/ 101090 h 322448"/>
              <a:gd name="connsiteX122" fmla="*/ 160364 w 311974"/>
              <a:gd name="connsiteY122" fmla="*/ 95853 h 322448"/>
              <a:gd name="connsiteX123" fmla="*/ 165601 w 311974"/>
              <a:gd name="connsiteY123" fmla="*/ 91364 h 322448"/>
              <a:gd name="connsiteX124" fmla="*/ 171586 w 311974"/>
              <a:gd name="connsiteY124" fmla="*/ 89119 h 322448"/>
              <a:gd name="connsiteX125" fmla="*/ 176075 w 311974"/>
              <a:gd name="connsiteY125" fmla="*/ 87623 h 322448"/>
              <a:gd name="connsiteX126" fmla="*/ 178319 w 311974"/>
              <a:gd name="connsiteY126" fmla="*/ 86875 h 322448"/>
              <a:gd name="connsiteX127" fmla="*/ 179067 w 311974"/>
              <a:gd name="connsiteY127" fmla="*/ 86127 h 322448"/>
              <a:gd name="connsiteX128" fmla="*/ 179067 w 311974"/>
              <a:gd name="connsiteY128" fmla="*/ 84631 h 322448"/>
              <a:gd name="connsiteX129" fmla="*/ 178319 w 311974"/>
              <a:gd name="connsiteY129" fmla="*/ 83882 h 322448"/>
              <a:gd name="connsiteX130" fmla="*/ 176823 w 311974"/>
              <a:gd name="connsiteY130" fmla="*/ 82386 h 322448"/>
              <a:gd name="connsiteX131" fmla="*/ 175327 w 311974"/>
              <a:gd name="connsiteY131" fmla="*/ 80890 h 322448"/>
              <a:gd name="connsiteX132" fmla="*/ 173830 w 311974"/>
              <a:gd name="connsiteY132" fmla="*/ 80142 h 322448"/>
              <a:gd name="connsiteX133" fmla="*/ 173082 w 311974"/>
              <a:gd name="connsiteY133" fmla="*/ 80142 h 322448"/>
              <a:gd name="connsiteX134" fmla="*/ 171586 w 311974"/>
              <a:gd name="connsiteY134" fmla="*/ 79394 h 322448"/>
              <a:gd name="connsiteX135" fmla="*/ 168594 w 311974"/>
              <a:gd name="connsiteY135" fmla="*/ 80142 h 322448"/>
              <a:gd name="connsiteX136" fmla="*/ 163357 w 311974"/>
              <a:gd name="connsiteY136" fmla="*/ 82386 h 322448"/>
              <a:gd name="connsiteX137" fmla="*/ 157371 w 311974"/>
              <a:gd name="connsiteY137" fmla="*/ 85379 h 322448"/>
              <a:gd name="connsiteX138" fmla="*/ 151386 w 311974"/>
              <a:gd name="connsiteY138" fmla="*/ 90616 h 322448"/>
              <a:gd name="connsiteX139" fmla="*/ 145401 w 311974"/>
              <a:gd name="connsiteY139" fmla="*/ 99593 h 322448"/>
              <a:gd name="connsiteX140" fmla="*/ 143157 w 311974"/>
              <a:gd name="connsiteY140" fmla="*/ 107823 h 322448"/>
              <a:gd name="connsiteX141" fmla="*/ 145401 w 311974"/>
              <a:gd name="connsiteY141" fmla="*/ 116052 h 322448"/>
              <a:gd name="connsiteX142" fmla="*/ 150638 w 311974"/>
              <a:gd name="connsiteY142" fmla="*/ 122786 h 322448"/>
              <a:gd name="connsiteX143" fmla="*/ 156623 w 311974"/>
              <a:gd name="connsiteY143" fmla="*/ 127275 h 322448"/>
              <a:gd name="connsiteX144" fmla="*/ 163357 w 311974"/>
              <a:gd name="connsiteY144" fmla="*/ 129519 h 322448"/>
              <a:gd name="connsiteX145" fmla="*/ 170090 w 311974"/>
              <a:gd name="connsiteY145" fmla="*/ 128771 h 322448"/>
              <a:gd name="connsiteX146" fmla="*/ 176823 w 311974"/>
              <a:gd name="connsiteY146" fmla="*/ 125778 h 322448"/>
              <a:gd name="connsiteX147" fmla="*/ 173082 w 311974"/>
              <a:gd name="connsiteY147" fmla="*/ 133260 h 322448"/>
              <a:gd name="connsiteX148" fmla="*/ 172334 w 311974"/>
              <a:gd name="connsiteY148" fmla="*/ 140741 h 322448"/>
              <a:gd name="connsiteX149" fmla="*/ 173830 w 311974"/>
              <a:gd name="connsiteY149" fmla="*/ 148223 h 322448"/>
              <a:gd name="connsiteX150" fmla="*/ 178319 w 311974"/>
              <a:gd name="connsiteY150" fmla="*/ 154208 h 322448"/>
              <a:gd name="connsiteX151" fmla="*/ 168594 w 311974"/>
              <a:gd name="connsiteY151" fmla="*/ 189370 h 322448"/>
              <a:gd name="connsiteX152" fmla="*/ 174579 w 311974"/>
              <a:gd name="connsiteY152" fmla="*/ 193111 h 322448"/>
              <a:gd name="connsiteX153" fmla="*/ 179067 w 311974"/>
              <a:gd name="connsiteY153" fmla="*/ 190118 h 322448"/>
              <a:gd name="connsiteX154" fmla="*/ 182060 w 311974"/>
              <a:gd name="connsiteY154" fmla="*/ 184881 h 322448"/>
              <a:gd name="connsiteX155" fmla="*/ 178319 w 311974"/>
              <a:gd name="connsiteY155" fmla="*/ 179644 h 322448"/>
              <a:gd name="connsiteX156" fmla="*/ 173082 w 311974"/>
              <a:gd name="connsiteY156" fmla="*/ 175904 h 322448"/>
              <a:gd name="connsiteX157" fmla="*/ 167845 w 311974"/>
              <a:gd name="connsiteY157" fmla="*/ 179644 h 322448"/>
              <a:gd name="connsiteX158" fmla="*/ 165601 w 311974"/>
              <a:gd name="connsiteY158" fmla="*/ 184133 h 322448"/>
              <a:gd name="connsiteX159" fmla="*/ 168594 w 311974"/>
              <a:gd name="connsiteY159" fmla="*/ 189370 h 322448"/>
              <a:gd name="connsiteX160" fmla="*/ 91535 w 311974"/>
              <a:gd name="connsiteY160" fmla="*/ 219296 h 322448"/>
              <a:gd name="connsiteX161" fmla="*/ 105750 w 311974"/>
              <a:gd name="connsiteY161" fmla="*/ 230518 h 322448"/>
              <a:gd name="connsiteX162" fmla="*/ 119964 w 311974"/>
              <a:gd name="connsiteY162" fmla="*/ 236503 h 322448"/>
              <a:gd name="connsiteX163" fmla="*/ 132683 w 311974"/>
              <a:gd name="connsiteY163" fmla="*/ 235755 h 322448"/>
              <a:gd name="connsiteX164" fmla="*/ 145401 w 311974"/>
              <a:gd name="connsiteY164" fmla="*/ 227525 h 322448"/>
              <a:gd name="connsiteX165" fmla="*/ 152134 w 311974"/>
              <a:gd name="connsiteY165" fmla="*/ 215555 h 322448"/>
              <a:gd name="connsiteX166" fmla="*/ 152134 w 311974"/>
              <a:gd name="connsiteY166" fmla="*/ 202837 h 322448"/>
              <a:gd name="connsiteX167" fmla="*/ 145401 w 311974"/>
              <a:gd name="connsiteY167" fmla="*/ 190118 h 322448"/>
              <a:gd name="connsiteX168" fmla="*/ 132683 w 311974"/>
              <a:gd name="connsiteY168" fmla="*/ 176652 h 322448"/>
              <a:gd name="connsiteX169" fmla="*/ 118468 w 311974"/>
              <a:gd name="connsiteY169" fmla="*/ 165430 h 322448"/>
              <a:gd name="connsiteX170" fmla="*/ 104253 w 311974"/>
              <a:gd name="connsiteY170" fmla="*/ 159445 h 322448"/>
              <a:gd name="connsiteX171" fmla="*/ 91535 w 311974"/>
              <a:gd name="connsiteY171" fmla="*/ 160193 h 322448"/>
              <a:gd name="connsiteX172" fmla="*/ 79565 w 311974"/>
              <a:gd name="connsiteY172" fmla="*/ 168422 h 322448"/>
              <a:gd name="connsiteX173" fmla="*/ 72083 w 311974"/>
              <a:gd name="connsiteY173" fmla="*/ 180393 h 322448"/>
              <a:gd name="connsiteX174" fmla="*/ 72083 w 311974"/>
              <a:gd name="connsiteY174" fmla="*/ 192363 h 322448"/>
              <a:gd name="connsiteX175" fmla="*/ 78817 w 311974"/>
              <a:gd name="connsiteY175" fmla="*/ 205829 h 322448"/>
              <a:gd name="connsiteX176" fmla="*/ 91535 w 311974"/>
              <a:gd name="connsiteY176" fmla="*/ 219296 h 322448"/>
              <a:gd name="connsiteX177" fmla="*/ 100513 w 311974"/>
              <a:gd name="connsiteY177" fmla="*/ 211814 h 322448"/>
              <a:gd name="connsiteX178" fmla="*/ 92283 w 311974"/>
              <a:gd name="connsiteY178" fmla="*/ 203585 h 322448"/>
              <a:gd name="connsiteX179" fmla="*/ 86298 w 311974"/>
              <a:gd name="connsiteY179" fmla="*/ 196103 h 322448"/>
              <a:gd name="connsiteX180" fmla="*/ 83306 w 311974"/>
              <a:gd name="connsiteY180" fmla="*/ 190118 h 322448"/>
              <a:gd name="connsiteX181" fmla="*/ 81809 w 311974"/>
              <a:gd name="connsiteY181" fmla="*/ 184133 h 322448"/>
              <a:gd name="connsiteX182" fmla="*/ 83306 w 311974"/>
              <a:gd name="connsiteY182" fmla="*/ 178896 h 322448"/>
              <a:gd name="connsiteX183" fmla="*/ 86298 w 311974"/>
              <a:gd name="connsiteY183" fmla="*/ 174407 h 322448"/>
              <a:gd name="connsiteX184" fmla="*/ 94528 w 311974"/>
              <a:gd name="connsiteY184" fmla="*/ 169170 h 322448"/>
              <a:gd name="connsiteX185" fmla="*/ 104253 w 311974"/>
              <a:gd name="connsiteY185" fmla="*/ 169919 h 322448"/>
              <a:gd name="connsiteX186" fmla="*/ 113979 w 311974"/>
              <a:gd name="connsiteY186" fmla="*/ 175904 h 322448"/>
              <a:gd name="connsiteX187" fmla="*/ 123705 w 311974"/>
              <a:gd name="connsiteY187" fmla="*/ 184133 h 322448"/>
              <a:gd name="connsiteX188" fmla="*/ 135675 w 311974"/>
              <a:gd name="connsiteY188" fmla="*/ 196103 h 322448"/>
              <a:gd name="connsiteX189" fmla="*/ 140912 w 311974"/>
              <a:gd name="connsiteY189" fmla="*/ 205829 h 322448"/>
              <a:gd name="connsiteX190" fmla="*/ 141660 w 311974"/>
              <a:gd name="connsiteY190" fmla="*/ 214059 h 322448"/>
              <a:gd name="connsiteX191" fmla="*/ 137920 w 311974"/>
              <a:gd name="connsiteY191" fmla="*/ 221540 h 322448"/>
              <a:gd name="connsiteX192" fmla="*/ 132683 w 311974"/>
              <a:gd name="connsiteY192" fmla="*/ 225281 h 322448"/>
              <a:gd name="connsiteX193" fmla="*/ 126698 w 311974"/>
              <a:gd name="connsiteY193" fmla="*/ 226777 h 322448"/>
              <a:gd name="connsiteX194" fmla="*/ 120713 w 311974"/>
              <a:gd name="connsiteY194" fmla="*/ 225281 h 322448"/>
              <a:gd name="connsiteX195" fmla="*/ 113979 w 311974"/>
              <a:gd name="connsiteY195" fmla="*/ 222288 h 322448"/>
              <a:gd name="connsiteX196" fmla="*/ 107246 w 311974"/>
              <a:gd name="connsiteY196" fmla="*/ 217800 h 322448"/>
              <a:gd name="connsiteX197" fmla="*/ 100513 w 311974"/>
              <a:gd name="connsiteY197" fmla="*/ 211814 h 322448"/>
              <a:gd name="connsiteX198" fmla="*/ 80313 w 311974"/>
              <a:gd name="connsiteY198" fmla="*/ 291117 h 322448"/>
              <a:gd name="connsiteX199" fmla="*/ 81061 w 311974"/>
              <a:gd name="connsiteY199" fmla="*/ 292614 h 322448"/>
              <a:gd name="connsiteX200" fmla="*/ 81809 w 311974"/>
              <a:gd name="connsiteY200" fmla="*/ 292614 h 322448"/>
              <a:gd name="connsiteX201" fmla="*/ 84054 w 311974"/>
              <a:gd name="connsiteY201" fmla="*/ 291865 h 322448"/>
              <a:gd name="connsiteX202" fmla="*/ 86298 w 311974"/>
              <a:gd name="connsiteY202" fmla="*/ 288873 h 322448"/>
              <a:gd name="connsiteX203" fmla="*/ 88543 w 311974"/>
              <a:gd name="connsiteY203" fmla="*/ 286628 h 322448"/>
              <a:gd name="connsiteX204" fmla="*/ 89291 w 311974"/>
              <a:gd name="connsiteY204" fmla="*/ 285132 h 322448"/>
              <a:gd name="connsiteX205" fmla="*/ 89291 w 311974"/>
              <a:gd name="connsiteY205" fmla="*/ 284384 h 322448"/>
              <a:gd name="connsiteX206" fmla="*/ 89291 w 311974"/>
              <a:gd name="connsiteY206" fmla="*/ 282888 h 322448"/>
              <a:gd name="connsiteX207" fmla="*/ 81809 w 311974"/>
              <a:gd name="connsiteY207" fmla="*/ 255955 h 322448"/>
              <a:gd name="connsiteX208" fmla="*/ 108742 w 311974"/>
              <a:gd name="connsiteY208" fmla="*/ 261940 h 322448"/>
              <a:gd name="connsiteX209" fmla="*/ 110239 w 311974"/>
              <a:gd name="connsiteY209" fmla="*/ 261940 h 322448"/>
              <a:gd name="connsiteX210" fmla="*/ 110987 w 311974"/>
              <a:gd name="connsiteY210" fmla="*/ 261940 h 322448"/>
              <a:gd name="connsiteX211" fmla="*/ 112483 w 311974"/>
              <a:gd name="connsiteY211" fmla="*/ 260444 h 322448"/>
              <a:gd name="connsiteX212" fmla="*/ 114727 w 311974"/>
              <a:gd name="connsiteY212" fmla="*/ 258947 h 322448"/>
              <a:gd name="connsiteX213" fmla="*/ 116972 w 311974"/>
              <a:gd name="connsiteY213" fmla="*/ 255955 h 322448"/>
              <a:gd name="connsiteX214" fmla="*/ 117720 w 311974"/>
              <a:gd name="connsiteY214" fmla="*/ 254458 h 322448"/>
              <a:gd name="connsiteX215" fmla="*/ 116972 w 311974"/>
              <a:gd name="connsiteY215" fmla="*/ 253710 h 322448"/>
              <a:gd name="connsiteX216" fmla="*/ 115476 w 311974"/>
              <a:gd name="connsiteY216" fmla="*/ 252962 h 322448"/>
              <a:gd name="connsiteX217" fmla="*/ 81809 w 311974"/>
              <a:gd name="connsiteY217" fmla="*/ 246229 h 322448"/>
              <a:gd name="connsiteX218" fmla="*/ 72832 w 311974"/>
              <a:gd name="connsiteY218" fmla="*/ 214059 h 322448"/>
              <a:gd name="connsiteX219" fmla="*/ 72083 w 311974"/>
              <a:gd name="connsiteY219" fmla="*/ 212563 h 322448"/>
              <a:gd name="connsiteX220" fmla="*/ 71335 w 311974"/>
              <a:gd name="connsiteY220" fmla="*/ 212563 h 322448"/>
              <a:gd name="connsiteX221" fmla="*/ 69839 w 311974"/>
              <a:gd name="connsiteY221" fmla="*/ 213311 h 322448"/>
              <a:gd name="connsiteX222" fmla="*/ 66846 w 311974"/>
              <a:gd name="connsiteY222" fmla="*/ 216303 h 322448"/>
              <a:gd name="connsiteX223" fmla="*/ 65350 w 311974"/>
              <a:gd name="connsiteY223" fmla="*/ 218548 h 322448"/>
              <a:gd name="connsiteX224" fmla="*/ 63854 w 311974"/>
              <a:gd name="connsiteY224" fmla="*/ 220044 h 322448"/>
              <a:gd name="connsiteX225" fmla="*/ 63854 w 311974"/>
              <a:gd name="connsiteY225" fmla="*/ 220792 h 322448"/>
              <a:gd name="connsiteX226" fmla="*/ 63854 w 311974"/>
              <a:gd name="connsiteY226" fmla="*/ 222288 h 322448"/>
              <a:gd name="connsiteX227" fmla="*/ 70587 w 311974"/>
              <a:gd name="connsiteY227" fmla="*/ 246977 h 322448"/>
              <a:gd name="connsiteX228" fmla="*/ 45150 w 311974"/>
              <a:gd name="connsiteY228" fmla="*/ 241740 h 322448"/>
              <a:gd name="connsiteX229" fmla="*/ 44402 w 311974"/>
              <a:gd name="connsiteY229" fmla="*/ 241740 h 322448"/>
              <a:gd name="connsiteX230" fmla="*/ 42906 w 311974"/>
              <a:gd name="connsiteY230" fmla="*/ 242488 h 322448"/>
              <a:gd name="connsiteX231" fmla="*/ 42158 w 311974"/>
              <a:gd name="connsiteY231" fmla="*/ 243236 h 322448"/>
              <a:gd name="connsiteX232" fmla="*/ 39913 w 311974"/>
              <a:gd name="connsiteY232" fmla="*/ 245481 h 322448"/>
              <a:gd name="connsiteX233" fmla="*/ 37669 w 311974"/>
              <a:gd name="connsiteY233" fmla="*/ 247725 h 322448"/>
              <a:gd name="connsiteX234" fmla="*/ 36921 w 311974"/>
              <a:gd name="connsiteY234" fmla="*/ 249221 h 322448"/>
              <a:gd name="connsiteX235" fmla="*/ 36921 w 311974"/>
              <a:gd name="connsiteY235" fmla="*/ 249970 h 322448"/>
              <a:gd name="connsiteX236" fmla="*/ 39165 w 311974"/>
              <a:gd name="connsiteY236" fmla="*/ 250718 h 322448"/>
              <a:gd name="connsiteX237" fmla="*/ 71335 w 311974"/>
              <a:gd name="connsiteY237" fmla="*/ 257451 h 322448"/>
              <a:gd name="connsiteX238" fmla="*/ 32432 w 311974"/>
              <a:gd name="connsiteY238" fmla="*/ 294110 h 322448"/>
              <a:gd name="connsiteX239" fmla="*/ 43654 w 311974"/>
              <a:gd name="connsiteY239" fmla="*/ 303836 h 322448"/>
              <a:gd name="connsiteX240" fmla="*/ 56372 w 311974"/>
              <a:gd name="connsiteY240" fmla="*/ 311317 h 322448"/>
              <a:gd name="connsiteX241" fmla="*/ 69839 w 311974"/>
              <a:gd name="connsiteY241" fmla="*/ 318050 h 322448"/>
              <a:gd name="connsiteX242" fmla="*/ 84054 w 311974"/>
              <a:gd name="connsiteY242" fmla="*/ 322539 h 322448"/>
              <a:gd name="connsiteX243" fmla="*/ 84802 w 311974"/>
              <a:gd name="connsiteY243" fmla="*/ 322539 h 322448"/>
              <a:gd name="connsiteX244" fmla="*/ 85550 w 311974"/>
              <a:gd name="connsiteY244" fmla="*/ 322539 h 322448"/>
              <a:gd name="connsiteX245" fmla="*/ 87046 w 311974"/>
              <a:gd name="connsiteY245" fmla="*/ 321043 h 322448"/>
              <a:gd name="connsiteX246" fmla="*/ 88543 w 311974"/>
              <a:gd name="connsiteY246" fmla="*/ 319547 h 322448"/>
              <a:gd name="connsiteX247" fmla="*/ 90039 w 311974"/>
              <a:gd name="connsiteY247" fmla="*/ 318050 h 322448"/>
              <a:gd name="connsiteX248" fmla="*/ 90787 w 311974"/>
              <a:gd name="connsiteY248" fmla="*/ 316554 h 322448"/>
              <a:gd name="connsiteX249" fmla="*/ 90039 w 311974"/>
              <a:gd name="connsiteY249" fmla="*/ 315806 h 322448"/>
              <a:gd name="connsiteX250" fmla="*/ 89291 w 311974"/>
              <a:gd name="connsiteY250" fmla="*/ 315058 h 322448"/>
              <a:gd name="connsiteX251" fmla="*/ 62358 w 311974"/>
              <a:gd name="connsiteY251" fmla="*/ 303088 h 322448"/>
              <a:gd name="connsiteX252" fmla="*/ 39913 w 311974"/>
              <a:gd name="connsiteY252" fmla="*/ 285880 h 322448"/>
              <a:gd name="connsiteX253" fmla="*/ 21210 w 311974"/>
              <a:gd name="connsiteY253" fmla="*/ 264184 h 322448"/>
              <a:gd name="connsiteX254" fmla="*/ 7743 w 311974"/>
              <a:gd name="connsiteY254" fmla="*/ 238748 h 322448"/>
              <a:gd name="connsiteX255" fmla="*/ 6995 w 311974"/>
              <a:gd name="connsiteY255" fmla="*/ 237251 h 322448"/>
              <a:gd name="connsiteX256" fmla="*/ 6247 w 311974"/>
              <a:gd name="connsiteY256" fmla="*/ 237251 h 322448"/>
              <a:gd name="connsiteX257" fmla="*/ 4751 w 311974"/>
              <a:gd name="connsiteY257" fmla="*/ 237999 h 322448"/>
              <a:gd name="connsiteX258" fmla="*/ 2506 w 311974"/>
              <a:gd name="connsiteY258" fmla="*/ 239496 h 322448"/>
              <a:gd name="connsiteX259" fmla="*/ 1010 w 311974"/>
              <a:gd name="connsiteY259" fmla="*/ 241740 h 322448"/>
              <a:gd name="connsiteX260" fmla="*/ 262 w 311974"/>
              <a:gd name="connsiteY260" fmla="*/ 242488 h 322448"/>
              <a:gd name="connsiteX261" fmla="*/ 262 w 311974"/>
              <a:gd name="connsiteY261" fmla="*/ 243984 h 322448"/>
              <a:gd name="connsiteX262" fmla="*/ 12980 w 311974"/>
              <a:gd name="connsiteY262" fmla="*/ 271666 h 322448"/>
              <a:gd name="connsiteX263" fmla="*/ 32432 w 311974"/>
              <a:gd name="connsiteY263" fmla="*/ 294110 h 32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311974" h="322448">
                <a:moveTo>
                  <a:pt x="223208" y="7572"/>
                </a:moveTo>
                <a:cubicBezTo>
                  <a:pt x="232934" y="10565"/>
                  <a:pt x="241911" y="15054"/>
                  <a:pt x="250141" y="19542"/>
                </a:cubicBezTo>
                <a:cubicBezTo>
                  <a:pt x="258370" y="24779"/>
                  <a:pt x="265852" y="30016"/>
                  <a:pt x="272585" y="36750"/>
                </a:cubicBezTo>
                <a:cubicBezTo>
                  <a:pt x="279318" y="43483"/>
                  <a:pt x="286052" y="50216"/>
                  <a:pt x="291289" y="58446"/>
                </a:cubicBezTo>
                <a:cubicBezTo>
                  <a:pt x="296525" y="65927"/>
                  <a:pt x="301014" y="74905"/>
                  <a:pt x="304755" y="83882"/>
                </a:cubicBezTo>
                <a:cubicBezTo>
                  <a:pt x="305503" y="84631"/>
                  <a:pt x="305503" y="84631"/>
                  <a:pt x="305503" y="85379"/>
                </a:cubicBezTo>
                <a:cubicBezTo>
                  <a:pt x="306251" y="85379"/>
                  <a:pt x="306251" y="85379"/>
                  <a:pt x="306999" y="85379"/>
                </a:cubicBezTo>
                <a:cubicBezTo>
                  <a:pt x="306999" y="85379"/>
                  <a:pt x="307748" y="85379"/>
                  <a:pt x="307748" y="84631"/>
                </a:cubicBezTo>
                <a:cubicBezTo>
                  <a:pt x="308496" y="84631"/>
                  <a:pt x="309244" y="83882"/>
                  <a:pt x="309992" y="83134"/>
                </a:cubicBezTo>
                <a:cubicBezTo>
                  <a:pt x="310740" y="82386"/>
                  <a:pt x="310740" y="81638"/>
                  <a:pt x="311488" y="81638"/>
                </a:cubicBezTo>
                <a:cubicBezTo>
                  <a:pt x="311488" y="80890"/>
                  <a:pt x="312236" y="80142"/>
                  <a:pt x="312236" y="80142"/>
                </a:cubicBezTo>
                <a:cubicBezTo>
                  <a:pt x="312236" y="79394"/>
                  <a:pt x="312236" y="79394"/>
                  <a:pt x="312236" y="78645"/>
                </a:cubicBezTo>
                <a:cubicBezTo>
                  <a:pt x="312236" y="78645"/>
                  <a:pt x="312236" y="78645"/>
                  <a:pt x="312236" y="77897"/>
                </a:cubicBezTo>
                <a:cubicBezTo>
                  <a:pt x="310740" y="73408"/>
                  <a:pt x="309244" y="68920"/>
                  <a:pt x="306999" y="64431"/>
                </a:cubicBezTo>
                <a:cubicBezTo>
                  <a:pt x="304755" y="59942"/>
                  <a:pt x="302511" y="55453"/>
                  <a:pt x="299518" y="50964"/>
                </a:cubicBezTo>
                <a:cubicBezTo>
                  <a:pt x="297274" y="47224"/>
                  <a:pt x="294281" y="42735"/>
                  <a:pt x="290540" y="38994"/>
                </a:cubicBezTo>
                <a:cubicBezTo>
                  <a:pt x="287548" y="35253"/>
                  <a:pt x="284555" y="31513"/>
                  <a:pt x="280815" y="28520"/>
                </a:cubicBezTo>
                <a:cubicBezTo>
                  <a:pt x="277074" y="24779"/>
                  <a:pt x="273333" y="21787"/>
                  <a:pt x="268844" y="18794"/>
                </a:cubicBezTo>
                <a:cubicBezTo>
                  <a:pt x="265104" y="15802"/>
                  <a:pt x="260615" y="13557"/>
                  <a:pt x="256874" y="11313"/>
                </a:cubicBezTo>
                <a:cubicBezTo>
                  <a:pt x="252385" y="9068"/>
                  <a:pt x="247896" y="6824"/>
                  <a:pt x="242659" y="4580"/>
                </a:cubicBezTo>
                <a:cubicBezTo>
                  <a:pt x="238171" y="3083"/>
                  <a:pt x="233682" y="1587"/>
                  <a:pt x="228445" y="91"/>
                </a:cubicBezTo>
                <a:cubicBezTo>
                  <a:pt x="227697" y="91"/>
                  <a:pt x="227697" y="91"/>
                  <a:pt x="226948" y="91"/>
                </a:cubicBezTo>
                <a:lnTo>
                  <a:pt x="226200" y="839"/>
                </a:lnTo>
                <a:cubicBezTo>
                  <a:pt x="225452" y="1587"/>
                  <a:pt x="224704" y="2335"/>
                  <a:pt x="224704" y="3083"/>
                </a:cubicBezTo>
                <a:cubicBezTo>
                  <a:pt x="223956" y="3831"/>
                  <a:pt x="223208" y="3831"/>
                  <a:pt x="222460" y="4580"/>
                </a:cubicBezTo>
                <a:cubicBezTo>
                  <a:pt x="222460" y="5328"/>
                  <a:pt x="222460" y="5328"/>
                  <a:pt x="222460" y="6076"/>
                </a:cubicBezTo>
                <a:cubicBezTo>
                  <a:pt x="222460" y="6824"/>
                  <a:pt x="222460" y="6824"/>
                  <a:pt x="222460" y="6824"/>
                </a:cubicBezTo>
                <a:cubicBezTo>
                  <a:pt x="222460" y="7572"/>
                  <a:pt x="223208" y="7572"/>
                  <a:pt x="223208" y="7572"/>
                </a:cubicBezTo>
                <a:close/>
                <a:moveTo>
                  <a:pt x="222460" y="101838"/>
                </a:moveTo>
                <a:cubicBezTo>
                  <a:pt x="226200" y="104830"/>
                  <a:pt x="229941" y="107075"/>
                  <a:pt x="233682" y="108571"/>
                </a:cubicBezTo>
                <a:cubicBezTo>
                  <a:pt x="237422" y="110067"/>
                  <a:pt x="240415" y="110815"/>
                  <a:pt x="244156" y="110067"/>
                </a:cubicBezTo>
                <a:cubicBezTo>
                  <a:pt x="247896" y="110067"/>
                  <a:pt x="251637" y="108571"/>
                  <a:pt x="255378" y="106327"/>
                </a:cubicBezTo>
                <a:cubicBezTo>
                  <a:pt x="259118" y="104830"/>
                  <a:pt x="262859" y="101838"/>
                  <a:pt x="265852" y="98097"/>
                </a:cubicBezTo>
                <a:cubicBezTo>
                  <a:pt x="267348" y="96601"/>
                  <a:pt x="269592" y="94356"/>
                  <a:pt x="270341" y="92112"/>
                </a:cubicBezTo>
                <a:cubicBezTo>
                  <a:pt x="271837" y="90616"/>
                  <a:pt x="273333" y="88371"/>
                  <a:pt x="274081" y="86875"/>
                </a:cubicBezTo>
                <a:cubicBezTo>
                  <a:pt x="274829" y="85379"/>
                  <a:pt x="275578" y="83882"/>
                  <a:pt x="275578" y="82386"/>
                </a:cubicBezTo>
                <a:cubicBezTo>
                  <a:pt x="276326" y="80890"/>
                  <a:pt x="276326" y="80142"/>
                  <a:pt x="276326" y="80142"/>
                </a:cubicBezTo>
                <a:cubicBezTo>
                  <a:pt x="276326" y="79394"/>
                  <a:pt x="276326" y="78645"/>
                  <a:pt x="276326" y="78645"/>
                </a:cubicBezTo>
                <a:cubicBezTo>
                  <a:pt x="276326" y="78645"/>
                  <a:pt x="276326" y="77897"/>
                  <a:pt x="275578" y="77897"/>
                </a:cubicBezTo>
                <a:cubicBezTo>
                  <a:pt x="275578" y="77149"/>
                  <a:pt x="275578" y="77149"/>
                  <a:pt x="274829" y="76401"/>
                </a:cubicBezTo>
                <a:cubicBezTo>
                  <a:pt x="274829" y="76401"/>
                  <a:pt x="274081" y="75653"/>
                  <a:pt x="273333" y="74905"/>
                </a:cubicBezTo>
                <a:cubicBezTo>
                  <a:pt x="273333" y="74905"/>
                  <a:pt x="272585" y="74157"/>
                  <a:pt x="271837" y="74157"/>
                </a:cubicBezTo>
                <a:cubicBezTo>
                  <a:pt x="271837" y="73408"/>
                  <a:pt x="271089" y="73408"/>
                  <a:pt x="271089" y="73408"/>
                </a:cubicBezTo>
                <a:cubicBezTo>
                  <a:pt x="270341" y="72660"/>
                  <a:pt x="270341" y="72660"/>
                  <a:pt x="269592" y="72660"/>
                </a:cubicBezTo>
                <a:cubicBezTo>
                  <a:pt x="269592" y="73408"/>
                  <a:pt x="268844" y="73408"/>
                  <a:pt x="268844" y="73408"/>
                </a:cubicBezTo>
                <a:cubicBezTo>
                  <a:pt x="268844" y="73408"/>
                  <a:pt x="268096" y="74157"/>
                  <a:pt x="268096" y="75653"/>
                </a:cubicBezTo>
                <a:cubicBezTo>
                  <a:pt x="268096" y="76401"/>
                  <a:pt x="267348" y="77897"/>
                  <a:pt x="266600" y="79394"/>
                </a:cubicBezTo>
                <a:cubicBezTo>
                  <a:pt x="266600" y="80890"/>
                  <a:pt x="265104" y="83134"/>
                  <a:pt x="264355" y="84631"/>
                </a:cubicBezTo>
                <a:cubicBezTo>
                  <a:pt x="262859" y="86875"/>
                  <a:pt x="261363" y="89119"/>
                  <a:pt x="259118" y="91364"/>
                </a:cubicBezTo>
                <a:cubicBezTo>
                  <a:pt x="256874" y="93608"/>
                  <a:pt x="255378" y="95853"/>
                  <a:pt x="253133" y="96601"/>
                </a:cubicBezTo>
                <a:cubicBezTo>
                  <a:pt x="250889" y="98097"/>
                  <a:pt x="248645" y="98845"/>
                  <a:pt x="245652" y="99593"/>
                </a:cubicBezTo>
                <a:cubicBezTo>
                  <a:pt x="243408" y="99593"/>
                  <a:pt x="241163" y="99593"/>
                  <a:pt x="238919" y="98845"/>
                </a:cubicBezTo>
                <a:cubicBezTo>
                  <a:pt x="236674" y="97349"/>
                  <a:pt x="234430" y="95853"/>
                  <a:pt x="232185" y="93608"/>
                </a:cubicBezTo>
                <a:cubicBezTo>
                  <a:pt x="229941" y="92112"/>
                  <a:pt x="228445" y="89868"/>
                  <a:pt x="227697" y="88371"/>
                </a:cubicBezTo>
                <a:cubicBezTo>
                  <a:pt x="226200" y="86127"/>
                  <a:pt x="226200" y="83882"/>
                  <a:pt x="226200" y="81638"/>
                </a:cubicBezTo>
                <a:cubicBezTo>
                  <a:pt x="226200" y="79394"/>
                  <a:pt x="226948" y="77149"/>
                  <a:pt x="228445" y="74157"/>
                </a:cubicBezTo>
                <a:cubicBezTo>
                  <a:pt x="229941" y="71912"/>
                  <a:pt x="232185" y="68920"/>
                  <a:pt x="234430" y="66675"/>
                </a:cubicBezTo>
                <a:cubicBezTo>
                  <a:pt x="236674" y="64431"/>
                  <a:pt x="238171" y="62935"/>
                  <a:pt x="239667" y="61438"/>
                </a:cubicBezTo>
                <a:cubicBezTo>
                  <a:pt x="241163" y="60690"/>
                  <a:pt x="242659" y="59194"/>
                  <a:pt x="243408" y="57698"/>
                </a:cubicBezTo>
                <a:cubicBezTo>
                  <a:pt x="244904" y="56949"/>
                  <a:pt x="244904" y="56201"/>
                  <a:pt x="244904" y="55453"/>
                </a:cubicBezTo>
                <a:cubicBezTo>
                  <a:pt x="244904" y="54705"/>
                  <a:pt x="244156" y="53957"/>
                  <a:pt x="242659" y="52461"/>
                </a:cubicBezTo>
                <a:lnTo>
                  <a:pt x="217223" y="28520"/>
                </a:lnTo>
                <a:cubicBezTo>
                  <a:pt x="216474" y="27772"/>
                  <a:pt x="214978" y="27024"/>
                  <a:pt x="214230" y="27024"/>
                </a:cubicBezTo>
                <a:cubicBezTo>
                  <a:pt x="213482" y="27024"/>
                  <a:pt x="212734" y="27772"/>
                  <a:pt x="211237" y="28520"/>
                </a:cubicBezTo>
                <a:lnTo>
                  <a:pt x="185801" y="56201"/>
                </a:lnTo>
                <a:cubicBezTo>
                  <a:pt x="185053" y="56949"/>
                  <a:pt x="185053" y="56949"/>
                  <a:pt x="185053" y="57698"/>
                </a:cubicBezTo>
                <a:lnTo>
                  <a:pt x="185053" y="58446"/>
                </a:lnTo>
                <a:cubicBezTo>
                  <a:pt x="185053" y="59194"/>
                  <a:pt x="185801" y="59194"/>
                  <a:pt x="185801" y="59942"/>
                </a:cubicBezTo>
                <a:cubicBezTo>
                  <a:pt x="186549" y="60690"/>
                  <a:pt x="186549" y="61438"/>
                  <a:pt x="187297" y="61438"/>
                </a:cubicBezTo>
                <a:cubicBezTo>
                  <a:pt x="188793" y="62935"/>
                  <a:pt x="189541" y="63683"/>
                  <a:pt x="190290" y="63683"/>
                </a:cubicBezTo>
                <a:cubicBezTo>
                  <a:pt x="191786" y="63683"/>
                  <a:pt x="192534" y="63683"/>
                  <a:pt x="192534" y="63683"/>
                </a:cubicBezTo>
                <a:lnTo>
                  <a:pt x="213482" y="40490"/>
                </a:lnTo>
                <a:lnTo>
                  <a:pt x="231437" y="57698"/>
                </a:lnTo>
                <a:cubicBezTo>
                  <a:pt x="229941" y="58446"/>
                  <a:pt x="229193" y="59194"/>
                  <a:pt x="227697" y="60690"/>
                </a:cubicBezTo>
                <a:cubicBezTo>
                  <a:pt x="226948" y="61438"/>
                  <a:pt x="225452" y="62935"/>
                  <a:pt x="223956" y="64431"/>
                </a:cubicBezTo>
                <a:cubicBezTo>
                  <a:pt x="220963" y="67423"/>
                  <a:pt x="218719" y="71164"/>
                  <a:pt x="217223" y="74905"/>
                </a:cubicBezTo>
                <a:cubicBezTo>
                  <a:pt x="215726" y="77897"/>
                  <a:pt x="214978" y="81638"/>
                  <a:pt x="214230" y="84631"/>
                </a:cubicBezTo>
                <a:cubicBezTo>
                  <a:pt x="214230" y="87623"/>
                  <a:pt x="214978" y="90616"/>
                  <a:pt x="216474" y="93608"/>
                </a:cubicBezTo>
                <a:cubicBezTo>
                  <a:pt x="217971" y="96601"/>
                  <a:pt x="220215" y="99593"/>
                  <a:pt x="222460" y="101838"/>
                </a:cubicBezTo>
                <a:close/>
                <a:moveTo>
                  <a:pt x="178319" y="154208"/>
                </a:moveTo>
                <a:cubicBezTo>
                  <a:pt x="181312" y="157200"/>
                  <a:pt x="184304" y="158696"/>
                  <a:pt x="187297" y="160193"/>
                </a:cubicBezTo>
                <a:cubicBezTo>
                  <a:pt x="190290" y="160941"/>
                  <a:pt x="194030" y="161689"/>
                  <a:pt x="197023" y="160941"/>
                </a:cubicBezTo>
                <a:cubicBezTo>
                  <a:pt x="200764" y="160941"/>
                  <a:pt x="204504" y="159445"/>
                  <a:pt x="207497" y="157948"/>
                </a:cubicBezTo>
                <a:cubicBezTo>
                  <a:pt x="211237" y="155704"/>
                  <a:pt x="214230" y="153459"/>
                  <a:pt x="217971" y="149719"/>
                </a:cubicBezTo>
                <a:cubicBezTo>
                  <a:pt x="219467" y="147474"/>
                  <a:pt x="221711" y="145230"/>
                  <a:pt x="222460" y="143734"/>
                </a:cubicBezTo>
                <a:cubicBezTo>
                  <a:pt x="223956" y="141489"/>
                  <a:pt x="225452" y="139245"/>
                  <a:pt x="226200" y="137749"/>
                </a:cubicBezTo>
                <a:cubicBezTo>
                  <a:pt x="226948" y="135504"/>
                  <a:pt x="227697" y="134008"/>
                  <a:pt x="227697" y="132512"/>
                </a:cubicBezTo>
                <a:cubicBezTo>
                  <a:pt x="228445" y="131015"/>
                  <a:pt x="228445" y="130267"/>
                  <a:pt x="228445" y="129519"/>
                </a:cubicBezTo>
                <a:lnTo>
                  <a:pt x="228445" y="128771"/>
                </a:lnTo>
                <a:cubicBezTo>
                  <a:pt x="228445" y="128023"/>
                  <a:pt x="228445" y="128023"/>
                  <a:pt x="227697" y="127275"/>
                </a:cubicBezTo>
                <a:cubicBezTo>
                  <a:pt x="227697" y="127275"/>
                  <a:pt x="226948" y="126526"/>
                  <a:pt x="226948" y="125778"/>
                </a:cubicBezTo>
                <a:cubicBezTo>
                  <a:pt x="226200" y="125778"/>
                  <a:pt x="226200" y="125030"/>
                  <a:pt x="225452" y="124282"/>
                </a:cubicBezTo>
                <a:cubicBezTo>
                  <a:pt x="223956" y="123534"/>
                  <a:pt x="223208" y="122786"/>
                  <a:pt x="222460" y="122786"/>
                </a:cubicBezTo>
                <a:cubicBezTo>
                  <a:pt x="221711" y="122038"/>
                  <a:pt x="220963" y="122038"/>
                  <a:pt x="220963" y="122786"/>
                </a:cubicBezTo>
                <a:cubicBezTo>
                  <a:pt x="220215" y="122786"/>
                  <a:pt x="220215" y="124282"/>
                  <a:pt x="220215" y="125030"/>
                </a:cubicBezTo>
                <a:cubicBezTo>
                  <a:pt x="219467" y="126526"/>
                  <a:pt x="219467" y="128023"/>
                  <a:pt x="218719" y="130267"/>
                </a:cubicBezTo>
                <a:cubicBezTo>
                  <a:pt x="217971" y="132512"/>
                  <a:pt x="217223" y="134008"/>
                  <a:pt x="215726" y="137000"/>
                </a:cubicBezTo>
                <a:cubicBezTo>
                  <a:pt x="214230" y="139245"/>
                  <a:pt x="212734" y="141489"/>
                  <a:pt x="210489" y="143734"/>
                </a:cubicBezTo>
                <a:cubicBezTo>
                  <a:pt x="208993" y="145978"/>
                  <a:pt x="206749" y="147474"/>
                  <a:pt x="204504" y="148223"/>
                </a:cubicBezTo>
                <a:cubicBezTo>
                  <a:pt x="202260" y="149719"/>
                  <a:pt x="200015" y="150467"/>
                  <a:pt x="198519" y="150467"/>
                </a:cubicBezTo>
                <a:cubicBezTo>
                  <a:pt x="196275" y="150467"/>
                  <a:pt x="194030" y="150467"/>
                  <a:pt x="192534" y="149719"/>
                </a:cubicBezTo>
                <a:cubicBezTo>
                  <a:pt x="190290" y="148971"/>
                  <a:pt x="188793" y="148223"/>
                  <a:pt x="187297" y="146726"/>
                </a:cubicBezTo>
                <a:cubicBezTo>
                  <a:pt x="185053" y="144482"/>
                  <a:pt x="183556" y="142986"/>
                  <a:pt x="182808" y="140741"/>
                </a:cubicBezTo>
                <a:cubicBezTo>
                  <a:pt x="182060" y="138497"/>
                  <a:pt x="182060" y="136252"/>
                  <a:pt x="182808" y="134008"/>
                </a:cubicBezTo>
                <a:cubicBezTo>
                  <a:pt x="182808" y="131763"/>
                  <a:pt x="183556" y="129519"/>
                  <a:pt x="185053" y="126526"/>
                </a:cubicBezTo>
                <a:cubicBezTo>
                  <a:pt x="186549" y="124282"/>
                  <a:pt x="188045" y="122038"/>
                  <a:pt x="190290" y="119045"/>
                </a:cubicBezTo>
                <a:lnTo>
                  <a:pt x="197023" y="112312"/>
                </a:lnTo>
                <a:cubicBezTo>
                  <a:pt x="197023" y="111564"/>
                  <a:pt x="197023" y="111564"/>
                  <a:pt x="197023" y="110815"/>
                </a:cubicBezTo>
                <a:cubicBezTo>
                  <a:pt x="197023" y="110815"/>
                  <a:pt x="196275" y="110067"/>
                  <a:pt x="196275" y="109319"/>
                </a:cubicBezTo>
                <a:cubicBezTo>
                  <a:pt x="196275" y="109319"/>
                  <a:pt x="195527" y="108571"/>
                  <a:pt x="194778" y="107823"/>
                </a:cubicBezTo>
                <a:cubicBezTo>
                  <a:pt x="194030" y="107075"/>
                  <a:pt x="193282" y="107075"/>
                  <a:pt x="193282" y="106327"/>
                </a:cubicBezTo>
                <a:cubicBezTo>
                  <a:pt x="192534" y="106327"/>
                  <a:pt x="191786" y="106327"/>
                  <a:pt x="191786" y="106327"/>
                </a:cubicBezTo>
                <a:cubicBezTo>
                  <a:pt x="191038" y="106327"/>
                  <a:pt x="191038" y="106327"/>
                  <a:pt x="190290" y="106327"/>
                </a:cubicBezTo>
                <a:cubicBezTo>
                  <a:pt x="190290" y="106327"/>
                  <a:pt x="190290" y="106327"/>
                  <a:pt x="189541" y="107075"/>
                </a:cubicBezTo>
                <a:lnTo>
                  <a:pt x="184304" y="112312"/>
                </a:lnTo>
                <a:cubicBezTo>
                  <a:pt x="182808" y="114556"/>
                  <a:pt x="180564" y="116052"/>
                  <a:pt x="178319" y="117549"/>
                </a:cubicBezTo>
                <a:cubicBezTo>
                  <a:pt x="176075" y="118297"/>
                  <a:pt x="173830" y="119045"/>
                  <a:pt x="172334" y="119045"/>
                </a:cubicBezTo>
                <a:cubicBezTo>
                  <a:pt x="170090" y="119793"/>
                  <a:pt x="167845" y="119045"/>
                  <a:pt x="165601" y="118297"/>
                </a:cubicBezTo>
                <a:cubicBezTo>
                  <a:pt x="163357" y="117549"/>
                  <a:pt x="161860" y="116801"/>
                  <a:pt x="160364" y="115304"/>
                </a:cubicBezTo>
                <a:cubicBezTo>
                  <a:pt x="158868" y="113808"/>
                  <a:pt x="157371" y="112312"/>
                  <a:pt x="156623" y="110815"/>
                </a:cubicBezTo>
                <a:cubicBezTo>
                  <a:pt x="155875" y="109319"/>
                  <a:pt x="155875" y="107823"/>
                  <a:pt x="155875" y="106327"/>
                </a:cubicBezTo>
                <a:cubicBezTo>
                  <a:pt x="155127" y="104082"/>
                  <a:pt x="155875" y="102586"/>
                  <a:pt x="156623" y="101090"/>
                </a:cubicBezTo>
                <a:cubicBezTo>
                  <a:pt x="157371" y="98845"/>
                  <a:pt x="158120" y="97349"/>
                  <a:pt x="160364" y="95853"/>
                </a:cubicBezTo>
                <a:cubicBezTo>
                  <a:pt x="161860" y="93608"/>
                  <a:pt x="163357" y="92112"/>
                  <a:pt x="165601" y="91364"/>
                </a:cubicBezTo>
                <a:cubicBezTo>
                  <a:pt x="167845" y="90616"/>
                  <a:pt x="169342" y="89119"/>
                  <a:pt x="171586" y="89119"/>
                </a:cubicBezTo>
                <a:cubicBezTo>
                  <a:pt x="173082" y="88371"/>
                  <a:pt x="174579" y="87623"/>
                  <a:pt x="176075" y="87623"/>
                </a:cubicBezTo>
                <a:cubicBezTo>
                  <a:pt x="177571" y="86875"/>
                  <a:pt x="178319" y="86875"/>
                  <a:pt x="178319" y="86875"/>
                </a:cubicBezTo>
                <a:cubicBezTo>
                  <a:pt x="179067" y="86127"/>
                  <a:pt x="179067" y="86127"/>
                  <a:pt x="179067" y="86127"/>
                </a:cubicBezTo>
                <a:cubicBezTo>
                  <a:pt x="179067" y="85379"/>
                  <a:pt x="179067" y="85379"/>
                  <a:pt x="179067" y="84631"/>
                </a:cubicBezTo>
                <a:lnTo>
                  <a:pt x="178319" y="83882"/>
                </a:lnTo>
                <a:cubicBezTo>
                  <a:pt x="177571" y="83134"/>
                  <a:pt x="177571" y="82386"/>
                  <a:pt x="176823" y="82386"/>
                </a:cubicBezTo>
                <a:cubicBezTo>
                  <a:pt x="176075" y="81638"/>
                  <a:pt x="175327" y="80890"/>
                  <a:pt x="175327" y="80890"/>
                </a:cubicBezTo>
                <a:cubicBezTo>
                  <a:pt x="174579" y="80890"/>
                  <a:pt x="174579" y="80142"/>
                  <a:pt x="173830" y="80142"/>
                </a:cubicBezTo>
                <a:lnTo>
                  <a:pt x="173082" y="80142"/>
                </a:lnTo>
                <a:cubicBezTo>
                  <a:pt x="172334" y="79394"/>
                  <a:pt x="172334" y="79394"/>
                  <a:pt x="171586" y="79394"/>
                </a:cubicBezTo>
                <a:cubicBezTo>
                  <a:pt x="170838" y="79394"/>
                  <a:pt x="170090" y="80142"/>
                  <a:pt x="168594" y="80142"/>
                </a:cubicBezTo>
                <a:cubicBezTo>
                  <a:pt x="167097" y="80890"/>
                  <a:pt x="165601" y="81638"/>
                  <a:pt x="163357" y="82386"/>
                </a:cubicBezTo>
                <a:cubicBezTo>
                  <a:pt x="161860" y="83134"/>
                  <a:pt x="159616" y="83882"/>
                  <a:pt x="157371" y="85379"/>
                </a:cubicBezTo>
                <a:cubicBezTo>
                  <a:pt x="155875" y="86875"/>
                  <a:pt x="153631" y="89119"/>
                  <a:pt x="151386" y="90616"/>
                </a:cubicBezTo>
                <a:cubicBezTo>
                  <a:pt x="149142" y="93608"/>
                  <a:pt x="146897" y="96601"/>
                  <a:pt x="145401" y="99593"/>
                </a:cubicBezTo>
                <a:cubicBezTo>
                  <a:pt x="143905" y="102586"/>
                  <a:pt x="143905" y="105579"/>
                  <a:pt x="143157" y="107823"/>
                </a:cubicBezTo>
                <a:cubicBezTo>
                  <a:pt x="143157" y="110815"/>
                  <a:pt x="143905" y="113808"/>
                  <a:pt x="145401" y="116052"/>
                </a:cubicBezTo>
                <a:cubicBezTo>
                  <a:pt x="146149" y="118297"/>
                  <a:pt x="148394" y="120541"/>
                  <a:pt x="150638" y="122786"/>
                </a:cubicBezTo>
                <a:cubicBezTo>
                  <a:pt x="152883" y="125030"/>
                  <a:pt x="154379" y="126526"/>
                  <a:pt x="156623" y="127275"/>
                </a:cubicBezTo>
                <a:cubicBezTo>
                  <a:pt x="158868" y="128023"/>
                  <a:pt x="161112" y="128771"/>
                  <a:pt x="163357" y="129519"/>
                </a:cubicBezTo>
                <a:cubicBezTo>
                  <a:pt x="165601" y="129519"/>
                  <a:pt x="167845" y="129519"/>
                  <a:pt x="170090" y="128771"/>
                </a:cubicBezTo>
                <a:cubicBezTo>
                  <a:pt x="172334" y="128023"/>
                  <a:pt x="174579" y="127275"/>
                  <a:pt x="176823" y="125778"/>
                </a:cubicBezTo>
                <a:cubicBezTo>
                  <a:pt x="175327" y="128023"/>
                  <a:pt x="173830" y="130267"/>
                  <a:pt x="173082" y="133260"/>
                </a:cubicBezTo>
                <a:cubicBezTo>
                  <a:pt x="172334" y="135504"/>
                  <a:pt x="171586" y="138497"/>
                  <a:pt x="172334" y="140741"/>
                </a:cubicBezTo>
                <a:cubicBezTo>
                  <a:pt x="172334" y="142986"/>
                  <a:pt x="172334" y="145230"/>
                  <a:pt x="173830" y="148223"/>
                </a:cubicBezTo>
                <a:cubicBezTo>
                  <a:pt x="174579" y="150467"/>
                  <a:pt x="176075" y="152711"/>
                  <a:pt x="178319" y="154208"/>
                </a:cubicBezTo>
                <a:close/>
                <a:moveTo>
                  <a:pt x="168594" y="189370"/>
                </a:moveTo>
                <a:cubicBezTo>
                  <a:pt x="170838" y="191615"/>
                  <a:pt x="173082" y="193111"/>
                  <a:pt x="174579" y="193111"/>
                </a:cubicBezTo>
                <a:cubicBezTo>
                  <a:pt x="176075" y="193111"/>
                  <a:pt x="177571" y="191615"/>
                  <a:pt x="179067" y="190118"/>
                </a:cubicBezTo>
                <a:cubicBezTo>
                  <a:pt x="181312" y="187874"/>
                  <a:pt x="182060" y="186378"/>
                  <a:pt x="182060" y="184881"/>
                </a:cubicBezTo>
                <a:cubicBezTo>
                  <a:pt x="182060" y="183385"/>
                  <a:pt x="180564" y="181141"/>
                  <a:pt x="178319" y="179644"/>
                </a:cubicBezTo>
                <a:cubicBezTo>
                  <a:pt x="176075" y="177400"/>
                  <a:pt x="174579" y="175904"/>
                  <a:pt x="173082" y="175904"/>
                </a:cubicBezTo>
                <a:cubicBezTo>
                  <a:pt x="171586" y="176652"/>
                  <a:pt x="170090" y="177400"/>
                  <a:pt x="167845" y="179644"/>
                </a:cubicBezTo>
                <a:cubicBezTo>
                  <a:pt x="166349" y="181141"/>
                  <a:pt x="165601" y="182637"/>
                  <a:pt x="165601" y="184133"/>
                </a:cubicBezTo>
                <a:cubicBezTo>
                  <a:pt x="165601" y="185630"/>
                  <a:pt x="166349" y="187874"/>
                  <a:pt x="168594" y="189370"/>
                </a:cubicBezTo>
                <a:close/>
                <a:moveTo>
                  <a:pt x="91535" y="219296"/>
                </a:moveTo>
                <a:cubicBezTo>
                  <a:pt x="96772" y="223785"/>
                  <a:pt x="101261" y="227525"/>
                  <a:pt x="105750" y="230518"/>
                </a:cubicBezTo>
                <a:cubicBezTo>
                  <a:pt x="110987" y="233511"/>
                  <a:pt x="115476" y="235755"/>
                  <a:pt x="119964" y="236503"/>
                </a:cubicBezTo>
                <a:cubicBezTo>
                  <a:pt x="124453" y="237251"/>
                  <a:pt x="128942" y="237251"/>
                  <a:pt x="132683" y="235755"/>
                </a:cubicBezTo>
                <a:cubicBezTo>
                  <a:pt x="137172" y="234259"/>
                  <a:pt x="140912" y="232014"/>
                  <a:pt x="145401" y="227525"/>
                </a:cubicBezTo>
                <a:cubicBezTo>
                  <a:pt x="149142" y="223785"/>
                  <a:pt x="151386" y="219296"/>
                  <a:pt x="152134" y="215555"/>
                </a:cubicBezTo>
                <a:cubicBezTo>
                  <a:pt x="153631" y="211814"/>
                  <a:pt x="153631" y="207326"/>
                  <a:pt x="152134" y="202837"/>
                </a:cubicBezTo>
                <a:cubicBezTo>
                  <a:pt x="151386" y="199096"/>
                  <a:pt x="148394" y="194607"/>
                  <a:pt x="145401" y="190118"/>
                </a:cubicBezTo>
                <a:cubicBezTo>
                  <a:pt x="142409" y="185630"/>
                  <a:pt x="137920" y="181141"/>
                  <a:pt x="132683" y="176652"/>
                </a:cubicBezTo>
                <a:cubicBezTo>
                  <a:pt x="128194" y="172163"/>
                  <a:pt x="122957" y="168422"/>
                  <a:pt x="118468" y="165430"/>
                </a:cubicBezTo>
                <a:cubicBezTo>
                  <a:pt x="113979" y="162437"/>
                  <a:pt x="108742" y="160193"/>
                  <a:pt x="104253" y="159445"/>
                </a:cubicBezTo>
                <a:cubicBezTo>
                  <a:pt x="99765" y="158696"/>
                  <a:pt x="95276" y="158696"/>
                  <a:pt x="91535" y="160193"/>
                </a:cubicBezTo>
                <a:cubicBezTo>
                  <a:pt x="87046" y="161689"/>
                  <a:pt x="83306" y="163933"/>
                  <a:pt x="79565" y="168422"/>
                </a:cubicBezTo>
                <a:cubicBezTo>
                  <a:pt x="75824" y="172163"/>
                  <a:pt x="72832" y="175904"/>
                  <a:pt x="72083" y="180393"/>
                </a:cubicBezTo>
                <a:cubicBezTo>
                  <a:pt x="70587" y="184133"/>
                  <a:pt x="70587" y="188622"/>
                  <a:pt x="72083" y="192363"/>
                </a:cubicBezTo>
                <a:cubicBezTo>
                  <a:pt x="73580" y="196852"/>
                  <a:pt x="75824" y="201340"/>
                  <a:pt x="78817" y="205829"/>
                </a:cubicBezTo>
                <a:cubicBezTo>
                  <a:pt x="82557" y="210318"/>
                  <a:pt x="86298" y="214807"/>
                  <a:pt x="91535" y="219296"/>
                </a:cubicBezTo>
                <a:close/>
                <a:moveTo>
                  <a:pt x="100513" y="211814"/>
                </a:moveTo>
                <a:cubicBezTo>
                  <a:pt x="96772" y="208822"/>
                  <a:pt x="94528" y="205829"/>
                  <a:pt x="92283" y="203585"/>
                </a:cubicBezTo>
                <a:cubicBezTo>
                  <a:pt x="90039" y="200592"/>
                  <a:pt x="87794" y="198348"/>
                  <a:pt x="86298" y="196103"/>
                </a:cubicBezTo>
                <a:cubicBezTo>
                  <a:pt x="84802" y="193859"/>
                  <a:pt x="84054" y="191615"/>
                  <a:pt x="83306" y="190118"/>
                </a:cubicBezTo>
                <a:cubicBezTo>
                  <a:pt x="82557" y="187874"/>
                  <a:pt x="81809" y="185630"/>
                  <a:pt x="81809" y="184133"/>
                </a:cubicBezTo>
                <a:cubicBezTo>
                  <a:pt x="81809" y="182637"/>
                  <a:pt x="82557" y="180393"/>
                  <a:pt x="83306" y="178896"/>
                </a:cubicBezTo>
                <a:cubicBezTo>
                  <a:pt x="84054" y="177400"/>
                  <a:pt x="84802" y="175904"/>
                  <a:pt x="86298" y="174407"/>
                </a:cubicBezTo>
                <a:cubicBezTo>
                  <a:pt x="89291" y="171415"/>
                  <a:pt x="91535" y="169919"/>
                  <a:pt x="94528" y="169170"/>
                </a:cubicBezTo>
                <a:cubicBezTo>
                  <a:pt x="97520" y="168422"/>
                  <a:pt x="100513" y="169170"/>
                  <a:pt x="104253" y="169919"/>
                </a:cubicBezTo>
                <a:cubicBezTo>
                  <a:pt x="107246" y="171415"/>
                  <a:pt x="110239" y="172911"/>
                  <a:pt x="113979" y="175904"/>
                </a:cubicBezTo>
                <a:cubicBezTo>
                  <a:pt x="116972" y="178148"/>
                  <a:pt x="120713" y="181141"/>
                  <a:pt x="123705" y="184133"/>
                </a:cubicBezTo>
                <a:cubicBezTo>
                  <a:pt x="128942" y="188622"/>
                  <a:pt x="132683" y="192363"/>
                  <a:pt x="135675" y="196103"/>
                </a:cubicBezTo>
                <a:cubicBezTo>
                  <a:pt x="137920" y="199844"/>
                  <a:pt x="140164" y="202837"/>
                  <a:pt x="140912" y="205829"/>
                </a:cubicBezTo>
                <a:cubicBezTo>
                  <a:pt x="142409" y="208822"/>
                  <a:pt x="142409" y="211814"/>
                  <a:pt x="141660" y="214059"/>
                </a:cubicBezTo>
                <a:cubicBezTo>
                  <a:pt x="141660" y="217051"/>
                  <a:pt x="140164" y="219296"/>
                  <a:pt x="137920" y="221540"/>
                </a:cubicBezTo>
                <a:cubicBezTo>
                  <a:pt x="136423" y="223037"/>
                  <a:pt x="134179" y="224533"/>
                  <a:pt x="132683" y="225281"/>
                </a:cubicBezTo>
                <a:cubicBezTo>
                  <a:pt x="130438" y="226029"/>
                  <a:pt x="128942" y="226777"/>
                  <a:pt x="126698" y="226777"/>
                </a:cubicBezTo>
                <a:cubicBezTo>
                  <a:pt x="124453" y="226777"/>
                  <a:pt x="122209" y="226029"/>
                  <a:pt x="120713" y="225281"/>
                </a:cubicBezTo>
                <a:cubicBezTo>
                  <a:pt x="118468" y="224533"/>
                  <a:pt x="116224" y="223785"/>
                  <a:pt x="113979" y="222288"/>
                </a:cubicBezTo>
                <a:cubicBezTo>
                  <a:pt x="111735" y="220792"/>
                  <a:pt x="109490" y="219296"/>
                  <a:pt x="107246" y="217800"/>
                </a:cubicBezTo>
                <a:cubicBezTo>
                  <a:pt x="105002" y="215555"/>
                  <a:pt x="102757" y="213311"/>
                  <a:pt x="100513" y="211814"/>
                </a:cubicBezTo>
                <a:close/>
                <a:moveTo>
                  <a:pt x="80313" y="291117"/>
                </a:moveTo>
                <a:cubicBezTo>
                  <a:pt x="80313" y="291865"/>
                  <a:pt x="80313" y="291865"/>
                  <a:pt x="81061" y="292614"/>
                </a:cubicBezTo>
                <a:lnTo>
                  <a:pt x="81809" y="292614"/>
                </a:lnTo>
                <a:cubicBezTo>
                  <a:pt x="82557" y="292614"/>
                  <a:pt x="83306" y="291865"/>
                  <a:pt x="84054" y="291865"/>
                </a:cubicBezTo>
                <a:cubicBezTo>
                  <a:pt x="84802" y="291117"/>
                  <a:pt x="85550" y="290369"/>
                  <a:pt x="86298" y="288873"/>
                </a:cubicBezTo>
                <a:cubicBezTo>
                  <a:pt x="87046" y="288125"/>
                  <a:pt x="87794" y="287377"/>
                  <a:pt x="88543" y="286628"/>
                </a:cubicBezTo>
                <a:cubicBezTo>
                  <a:pt x="88543" y="285880"/>
                  <a:pt x="89291" y="285880"/>
                  <a:pt x="89291" y="285132"/>
                </a:cubicBezTo>
                <a:lnTo>
                  <a:pt x="89291" y="284384"/>
                </a:lnTo>
                <a:cubicBezTo>
                  <a:pt x="89291" y="283636"/>
                  <a:pt x="89291" y="283636"/>
                  <a:pt x="89291" y="282888"/>
                </a:cubicBezTo>
                <a:lnTo>
                  <a:pt x="81809" y="255955"/>
                </a:lnTo>
                <a:lnTo>
                  <a:pt x="108742" y="261940"/>
                </a:lnTo>
                <a:cubicBezTo>
                  <a:pt x="109490" y="261940"/>
                  <a:pt x="109490" y="261940"/>
                  <a:pt x="110239" y="261940"/>
                </a:cubicBezTo>
                <a:lnTo>
                  <a:pt x="110987" y="261940"/>
                </a:lnTo>
                <a:cubicBezTo>
                  <a:pt x="111735" y="261940"/>
                  <a:pt x="112483" y="261192"/>
                  <a:pt x="112483" y="260444"/>
                </a:cubicBezTo>
                <a:cubicBezTo>
                  <a:pt x="113231" y="260444"/>
                  <a:pt x="113979" y="259695"/>
                  <a:pt x="114727" y="258947"/>
                </a:cubicBezTo>
                <a:cubicBezTo>
                  <a:pt x="115476" y="257451"/>
                  <a:pt x="116224" y="256703"/>
                  <a:pt x="116972" y="255955"/>
                </a:cubicBezTo>
                <a:cubicBezTo>
                  <a:pt x="116972" y="255207"/>
                  <a:pt x="117720" y="255207"/>
                  <a:pt x="117720" y="254458"/>
                </a:cubicBezTo>
                <a:cubicBezTo>
                  <a:pt x="117720" y="253710"/>
                  <a:pt x="117720" y="253710"/>
                  <a:pt x="116972" y="253710"/>
                </a:cubicBezTo>
                <a:cubicBezTo>
                  <a:pt x="116972" y="252962"/>
                  <a:pt x="116224" y="252962"/>
                  <a:pt x="115476" y="252962"/>
                </a:cubicBezTo>
                <a:lnTo>
                  <a:pt x="81809" y="246229"/>
                </a:lnTo>
                <a:lnTo>
                  <a:pt x="72832" y="214059"/>
                </a:lnTo>
                <a:cubicBezTo>
                  <a:pt x="72832" y="214059"/>
                  <a:pt x="72832" y="213311"/>
                  <a:pt x="72083" y="212563"/>
                </a:cubicBezTo>
                <a:cubicBezTo>
                  <a:pt x="72083" y="212563"/>
                  <a:pt x="72083" y="212563"/>
                  <a:pt x="71335" y="212563"/>
                </a:cubicBezTo>
                <a:cubicBezTo>
                  <a:pt x="70587" y="212563"/>
                  <a:pt x="69839" y="213311"/>
                  <a:pt x="69839" y="213311"/>
                </a:cubicBezTo>
                <a:cubicBezTo>
                  <a:pt x="69091" y="214059"/>
                  <a:pt x="68343" y="214807"/>
                  <a:pt x="66846" y="216303"/>
                </a:cubicBezTo>
                <a:cubicBezTo>
                  <a:pt x="66098" y="217051"/>
                  <a:pt x="65350" y="217800"/>
                  <a:pt x="65350" y="218548"/>
                </a:cubicBezTo>
                <a:cubicBezTo>
                  <a:pt x="64602" y="219296"/>
                  <a:pt x="63854" y="219296"/>
                  <a:pt x="63854" y="220044"/>
                </a:cubicBezTo>
                <a:lnTo>
                  <a:pt x="63854" y="220792"/>
                </a:lnTo>
                <a:cubicBezTo>
                  <a:pt x="63854" y="221540"/>
                  <a:pt x="63854" y="221540"/>
                  <a:pt x="63854" y="222288"/>
                </a:cubicBezTo>
                <a:lnTo>
                  <a:pt x="70587" y="246977"/>
                </a:lnTo>
                <a:lnTo>
                  <a:pt x="45150" y="241740"/>
                </a:lnTo>
                <a:lnTo>
                  <a:pt x="44402" y="241740"/>
                </a:lnTo>
                <a:cubicBezTo>
                  <a:pt x="43654" y="241740"/>
                  <a:pt x="43654" y="241740"/>
                  <a:pt x="42906" y="242488"/>
                </a:cubicBezTo>
                <a:cubicBezTo>
                  <a:pt x="42906" y="242488"/>
                  <a:pt x="42158" y="242488"/>
                  <a:pt x="42158" y="243236"/>
                </a:cubicBezTo>
                <a:cubicBezTo>
                  <a:pt x="41410" y="243984"/>
                  <a:pt x="40662" y="243984"/>
                  <a:pt x="39913" y="245481"/>
                </a:cubicBezTo>
                <a:cubicBezTo>
                  <a:pt x="39165" y="246229"/>
                  <a:pt x="38417" y="246977"/>
                  <a:pt x="37669" y="247725"/>
                </a:cubicBezTo>
                <a:cubicBezTo>
                  <a:pt x="36921" y="248473"/>
                  <a:pt x="36921" y="248473"/>
                  <a:pt x="36921" y="249221"/>
                </a:cubicBezTo>
                <a:cubicBezTo>
                  <a:pt x="36921" y="249970"/>
                  <a:pt x="36921" y="249970"/>
                  <a:pt x="36921" y="249970"/>
                </a:cubicBezTo>
                <a:cubicBezTo>
                  <a:pt x="37669" y="250718"/>
                  <a:pt x="38417" y="250718"/>
                  <a:pt x="39165" y="250718"/>
                </a:cubicBezTo>
                <a:lnTo>
                  <a:pt x="71335" y="257451"/>
                </a:lnTo>
                <a:close/>
                <a:moveTo>
                  <a:pt x="32432" y="294110"/>
                </a:moveTo>
                <a:cubicBezTo>
                  <a:pt x="35425" y="297851"/>
                  <a:pt x="39913" y="300843"/>
                  <a:pt x="43654" y="303836"/>
                </a:cubicBezTo>
                <a:cubicBezTo>
                  <a:pt x="47395" y="306828"/>
                  <a:pt x="51884" y="309073"/>
                  <a:pt x="56372" y="311317"/>
                </a:cubicBezTo>
                <a:cubicBezTo>
                  <a:pt x="60113" y="313562"/>
                  <a:pt x="64602" y="315806"/>
                  <a:pt x="69839" y="318050"/>
                </a:cubicBezTo>
                <a:cubicBezTo>
                  <a:pt x="74328" y="319547"/>
                  <a:pt x="78817" y="321043"/>
                  <a:pt x="84054" y="322539"/>
                </a:cubicBezTo>
                <a:cubicBezTo>
                  <a:pt x="84054" y="322539"/>
                  <a:pt x="84054" y="322539"/>
                  <a:pt x="84802" y="322539"/>
                </a:cubicBezTo>
                <a:lnTo>
                  <a:pt x="85550" y="322539"/>
                </a:lnTo>
                <a:cubicBezTo>
                  <a:pt x="86298" y="321791"/>
                  <a:pt x="86298" y="321791"/>
                  <a:pt x="87046" y="321043"/>
                </a:cubicBezTo>
                <a:cubicBezTo>
                  <a:pt x="87046" y="321043"/>
                  <a:pt x="87794" y="320295"/>
                  <a:pt x="88543" y="319547"/>
                </a:cubicBezTo>
                <a:cubicBezTo>
                  <a:pt x="89291" y="318799"/>
                  <a:pt x="90039" y="318050"/>
                  <a:pt x="90039" y="318050"/>
                </a:cubicBezTo>
                <a:cubicBezTo>
                  <a:pt x="90787" y="317302"/>
                  <a:pt x="90787" y="316554"/>
                  <a:pt x="90787" y="316554"/>
                </a:cubicBezTo>
                <a:cubicBezTo>
                  <a:pt x="90787" y="315806"/>
                  <a:pt x="90787" y="315806"/>
                  <a:pt x="90039" y="315806"/>
                </a:cubicBezTo>
                <a:cubicBezTo>
                  <a:pt x="90039" y="315058"/>
                  <a:pt x="89291" y="315058"/>
                  <a:pt x="89291" y="315058"/>
                </a:cubicBezTo>
                <a:cubicBezTo>
                  <a:pt x="79565" y="311317"/>
                  <a:pt x="70587" y="307576"/>
                  <a:pt x="62358" y="303088"/>
                </a:cubicBezTo>
                <a:cubicBezTo>
                  <a:pt x="54128" y="297851"/>
                  <a:pt x="46647" y="291865"/>
                  <a:pt x="39913" y="285880"/>
                </a:cubicBezTo>
                <a:cubicBezTo>
                  <a:pt x="33180" y="279147"/>
                  <a:pt x="26447" y="271666"/>
                  <a:pt x="21210" y="264184"/>
                </a:cubicBezTo>
                <a:cubicBezTo>
                  <a:pt x="15973" y="255955"/>
                  <a:pt x="11484" y="247725"/>
                  <a:pt x="7743" y="238748"/>
                </a:cubicBezTo>
                <a:cubicBezTo>
                  <a:pt x="7743" y="237999"/>
                  <a:pt x="6995" y="237999"/>
                  <a:pt x="6995" y="237251"/>
                </a:cubicBezTo>
                <a:lnTo>
                  <a:pt x="6247" y="237251"/>
                </a:lnTo>
                <a:cubicBezTo>
                  <a:pt x="5499" y="237251"/>
                  <a:pt x="4751" y="237999"/>
                  <a:pt x="4751" y="237999"/>
                </a:cubicBezTo>
                <a:cubicBezTo>
                  <a:pt x="4003" y="238748"/>
                  <a:pt x="3255" y="238748"/>
                  <a:pt x="2506" y="239496"/>
                </a:cubicBezTo>
                <a:cubicBezTo>
                  <a:pt x="1758" y="240244"/>
                  <a:pt x="1758" y="240992"/>
                  <a:pt x="1010" y="241740"/>
                </a:cubicBezTo>
                <a:lnTo>
                  <a:pt x="262" y="242488"/>
                </a:lnTo>
                <a:cubicBezTo>
                  <a:pt x="262" y="243236"/>
                  <a:pt x="262" y="243236"/>
                  <a:pt x="262" y="243984"/>
                </a:cubicBezTo>
                <a:cubicBezTo>
                  <a:pt x="4003" y="253710"/>
                  <a:pt x="7743" y="262688"/>
                  <a:pt x="12980" y="271666"/>
                </a:cubicBezTo>
                <a:cubicBezTo>
                  <a:pt x="18217" y="279895"/>
                  <a:pt x="24951" y="287377"/>
                  <a:pt x="32432" y="294110"/>
                </a:cubicBezTo>
              </a:path>
            </a:pathLst>
          </a:custGeom>
          <a:solidFill>
            <a:srgbClr val="000000"/>
          </a:solidFill>
          <a:ln w="1246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87A634C-6A33-4CC1-96DF-FF9487FA58FA}"/>
              </a:ext>
            </a:extLst>
          </p:cNvPr>
          <p:cNvSpPr/>
          <p:nvPr/>
        </p:nvSpPr>
        <p:spPr>
          <a:xfrm rot="5400000" flipV="1">
            <a:off x="7280905" y="1684495"/>
            <a:ext cx="365597" cy="1242668"/>
          </a:xfrm>
          <a:custGeom>
            <a:avLst/>
            <a:gdLst>
              <a:gd name="connsiteX0" fmla="*/ 107 w 148131"/>
              <a:gd name="connsiteY0" fmla="*/ -123 h 503498"/>
              <a:gd name="connsiteX1" fmla="*/ 148238 w 148131"/>
              <a:gd name="connsiteY1" fmla="*/ -123 h 503498"/>
              <a:gd name="connsiteX2" fmla="*/ 148238 w 148131"/>
              <a:gd name="connsiteY2" fmla="*/ 503376 h 503498"/>
              <a:gd name="connsiteX3" fmla="*/ 107 w 148131"/>
              <a:gd name="connsiteY3" fmla="*/ 503376 h 503498"/>
            </a:gdLst>
            <a:ahLst/>
            <a:cxnLst>
              <a:cxn ang="0">
                <a:pos x="connsiteX0" y="connsiteY0"/>
              </a:cxn>
              <a:cxn ang="0">
                <a:pos x="connsiteX1" y="connsiteY1"/>
              </a:cxn>
              <a:cxn ang="0">
                <a:pos x="connsiteX2" y="connsiteY2"/>
              </a:cxn>
              <a:cxn ang="0">
                <a:pos x="connsiteX3" y="connsiteY3"/>
              </a:cxn>
            </a:cxnLst>
            <a:rect l="l" t="t" r="r" b="b"/>
            <a:pathLst>
              <a:path w="148131" h="503498">
                <a:moveTo>
                  <a:pt x="107" y="-123"/>
                </a:moveTo>
                <a:lnTo>
                  <a:pt x="148238" y="-123"/>
                </a:lnTo>
                <a:lnTo>
                  <a:pt x="148238" y="503376"/>
                </a:lnTo>
                <a:lnTo>
                  <a:pt x="107" y="503376"/>
                </a:lnTo>
                <a:close/>
              </a:path>
            </a:pathLst>
          </a:custGeom>
          <a:solidFill>
            <a:srgbClr val="595959"/>
          </a:solidFill>
          <a:ln w="1246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6D2B08C-C06E-43F2-94CF-70EAFBA5ABCE}"/>
              </a:ext>
            </a:extLst>
          </p:cNvPr>
          <p:cNvSpPr/>
          <p:nvPr/>
        </p:nvSpPr>
        <p:spPr>
          <a:xfrm rot="5400000" flipV="1">
            <a:off x="3193298" y="4244258"/>
            <a:ext cx="299125" cy="240040"/>
          </a:xfrm>
          <a:custGeom>
            <a:avLst/>
            <a:gdLst>
              <a:gd name="connsiteX0" fmla="*/ 58 w 121198"/>
              <a:gd name="connsiteY0" fmla="*/ 143 h 97258"/>
              <a:gd name="connsiteX1" fmla="*/ 60658 w 121198"/>
              <a:gd name="connsiteY1" fmla="*/ 97401 h 97258"/>
              <a:gd name="connsiteX2" fmla="*/ 121257 w 121198"/>
              <a:gd name="connsiteY2" fmla="*/ 143 h 97258"/>
            </a:gdLst>
            <a:ahLst/>
            <a:cxnLst>
              <a:cxn ang="0">
                <a:pos x="connsiteX0" y="connsiteY0"/>
              </a:cxn>
              <a:cxn ang="0">
                <a:pos x="connsiteX1" y="connsiteY1"/>
              </a:cxn>
              <a:cxn ang="0">
                <a:pos x="connsiteX2" y="connsiteY2"/>
              </a:cxn>
            </a:cxnLst>
            <a:rect l="l" t="t" r="r" b="b"/>
            <a:pathLst>
              <a:path w="121198" h="97258">
                <a:moveTo>
                  <a:pt x="58" y="143"/>
                </a:moveTo>
                <a:lnTo>
                  <a:pt x="60658" y="97401"/>
                </a:lnTo>
                <a:lnTo>
                  <a:pt x="121257" y="143"/>
                </a:lnTo>
              </a:path>
            </a:pathLst>
          </a:custGeom>
          <a:solidFill>
            <a:srgbClr val="548235"/>
          </a:solidFill>
          <a:ln w="12460" cap="flat">
            <a:noFill/>
            <a:prstDash val="solid"/>
            <a:miter/>
          </a:ln>
        </p:spPr>
        <p:txBody>
          <a:bodyPr rtlCol="0" anchor="ctr"/>
          <a:lstStyle/>
          <a:p>
            <a:endParaRPr lang="en-US"/>
          </a:p>
        </p:txBody>
      </p:sp>
      <p:sp>
        <p:nvSpPr>
          <p:cNvPr id="40" name="TextBox 39">
            <a:extLst>
              <a:ext uri="{FF2B5EF4-FFF2-40B4-BE49-F238E27FC236}">
                <a16:creationId xmlns:a16="http://schemas.microsoft.com/office/drawing/2014/main" id="{41C7560D-B436-4677-A915-A667D238031B}"/>
              </a:ext>
            </a:extLst>
          </p:cNvPr>
          <p:cNvSpPr txBox="1"/>
          <p:nvPr/>
        </p:nvSpPr>
        <p:spPr>
          <a:xfrm>
            <a:off x="7060857" y="2044219"/>
            <a:ext cx="1138422" cy="523220"/>
          </a:xfrm>
          <a:prstGeom prst="rect">
            <a:avLst/>
          </a:prstGeom>
          <a:noFill/>
        </p:spPr>
        <p:txBody>
          <a:bodyPr wrap="square" rtlCol="0">
            <a:spAutoFit/>
          </a:bodyPr>
          <a:lstStyle/>
          <a:p>
            <a:pPr algn="l"/>
            <a:r>
              <a:rPr lang="en-US" sz="2800" dirty="0">
                <a:solidFill>
                  <a:schemeClr val="bg1"/>
                </a:solidFill>
                <a:latin typeface="Corbel" panose="020B0503020204020204" pitchFamily="34" charset="0"/>
                <a:cs typeface="Calibri"/>
                <a:sym typeface="Calibri"/>
                <a:rtl val="0"/>
              </a:rPr>
              <a:t>GIN</a:t>
            </a:r>
            <a:endParaRPr lang="en-US" sz="2800" spc="0" baseline="0" dirty="0">
              <a:solidFill>
                <a:schemeClr val="bg1"/>
              </a:solidFill>
              <a:latin typeface="Corbel" panose="020B0503020204020204" pitchFamily="34" charset="0"/>
              <a:cs typeface="Calibri"/>
              <a:sym typeface="Calibri"/>
              <a:rtl val="0"/>
            </a:endParaRPr>
          </a:p>
        </p:txBody>
      </p:sp>
      <p:sp>
        <p:nvSpPr>
          <p:cNvPr id="424" name="TextBox 423">
            <a:extLst>
              <a:ext uri="{FF2B5EF4-FFF2-40B4-BE49-F238E27FC236}">
                <a16:creationId xmlns:a16="http://schemas.microsoft.com/office/drawing/2014/main" id="{4ACC86C8-88B8-4257-BB46-532844302829}"/>
              </a:ext>
            </a:extLst>
          </p:cNvPr>
          <p:cNvSpPr txBox="1"/>
          <p:nvPr/>
        </p:nvSpPr>
        <p:spPr>
          <a:xfrm>
            <a:off x="3583787" y="4305697"/>
            <a:ext cx="2597175" cy="461665"/>
          </a:xfrm>
          <a:prstGeom prst="rect">
            <a:avLst/>
          </a:prstGeom>
          <a:noFill/>
        </p:spPr>
        <p:txBody>
          <a:bodyPr wrap="square" rtlCol="0">
            <a:spAutoFit/>
          </a:bodyPr>
          <a:lstStyle/>
          <a:p>
            <a:pPr algn="l"/>
            <a:r>
              <a:rPr lang="en-US" sz="2400" b="1" dirty="0" err="1">
                <a:latin typeface="Corbel" panose="020B0503020204020204" pitchFamily="34" charset="0"/>
                <a:cs typeface="Calibri"/>
                <a:sym typeface="Calibri"/>
                <a:rtl val="0"/>
              </a:rPr>
              <a:t>FlowGNN</a:t>
            </a:r>
            <a:r>
              <a:rPr lang="en-US" sz="2400" b="1" dirty="0">
                <a:latin typeface="Corbel" panose="020B0503020204020204" pitchFamily="34" charset="0"/>
                <a:cs typeface="Calibri"/>
                <a:sym typeface="Calibri"/>
                <a:rtl val="0"/>
              </a:rPr>
              <a:t>: 0.05ms</a:t>
            </a:r>
            <a:endParaRPr lang="en-US" sz="2400" b="1" spc="0" baseline="0" dirty="0">
              <a:latin typeface="Corbel" panose="020B0503020204020204" pitchFamily="34" charset="0"/>
              <a:cs typeface="Calibri"/>
              <a:sym typeface="Calibri"/>
              <a:rtl val="0"/>
            </a:endParaRPr>
          </a:p>
        </p:txBody>
      </p:sp>
      <p:sp>
        <p:nvSpPr>
          <p:cNvPr id="425" name="Rectangle: Rounded Corners 424">
            <a:extLst>
              <a:ext uri="{FF2B5EF4-FFF2-40B4-BE49-F238E27FC236}">
                <a16:creationId xmlns:a16="http://schemas.microsoft.com/office/drawing/2014/main" id="{3090DBA4-9C25-4C95-96F4-620BC0C47011}"/>
              </a:ext>
            </a:extLst>
          </p:cNvPr>
          <p:cNvSpPr/>
          <p:nvPr/>
        </p:nvSpPr>
        <p:spPr>
          <a:xfrm>
            <a:off x="3583787" y="5535637"/>
            <a:ext cx="3861914" cy="392425"/>
          </a:xfrm>
          <a:prstGeom prst="roundRect">
            <a:avLst>
              <a:gd name="adj" fmla="val 32798"/>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extBox 425">
            <a:extLst>
              <a:ext uri="{FF2B5EF4-FFF2-40B4-BE49-F238E27FC236}">
                <a16:creationId xmlns:a16="http://schemas.microsoft.com/office/drawing/2014/main" id="{8A6E10AF-7C11-4F69-A7CC-BEE2EE748A2E}"/>
              </a:ext>
            </a:extLst>
          </p:cNvPr>
          <p:cNvSpPr txBox="1"/>
          <p:nvPr/>
        </p:nvSpPr>
        <p:spPr>
          <a:xfrm>
            <a:off x="3350870" y="5962605"/>
            <a:ext cx="4734167" cy="461665"/>
          </a:xfrm>
          <a:prstGeom prst="rect">
            <a:avLst/>
          </a:prstGeom>
          <a:noFill/>
        </p:spPr>
        <p:txBody>
          <a:bodyPr wrap="square" rtlCol="0">
            <a:spAutoFit/>
          </a:bodyPr>
          <a:lstStyle/>
          <a:p>
            <a:pPr algn="l"/>
            <a:r>
              <a:rPr lang="en-US" sz="2400" b="1" dirty="0">
                <a:solidFill>
                  <a:schemeClr val="accent5">
                    <a:lumMod val="75000"/>
                  </a:schemeClr>
                </a:solidFill>
                <a:latin typeface="Corbel" panose="020B0503020204020204" pitchFamily="34" charset="0"/>
                <a:cs typeface="Calibri"/>
                <a:sym typeface="Calibri"/>
                <a:rtl val="0"/>
              </a:rPr>
              <a:t>On GPU: batch size from 1 to 1024</a:t>
            </a:r>
            <a:endParaRPr lang="en-US" sz="2400" b="1" spc="0" baseline="0" dirty="0">
              <a:solidFill>
                <a:schemeClr val="accent5">
                  <a:lumMod val="75000"/>
                </a:schemeClr>
              </a:solidFill>
              <a:latin typeface="Corbel" panose="020B0503020204020204" pitchFamily="34" charset="0"/>
              <a:cs typeface="Calibri"/>
              <a:sym typeface="Calibri"/>
              <a:rtl val="0"/>
            </a:endParaRPr>
          </a:p>
        </p:txBody>
      </p:sp>
    </p:spTree>
    <p:extLst>
      <p:ext uri="{BB962C8B-B14F-4D97-AF65-F5344CB8AC3E}">
        <p14:creationId xmlns:p14="http://schemas.microsoft.com/office/powerpoint/2010/main" val="281302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2547F-97EC-49A8-A8AF-20D74BE0C1D7}"/>
              </a:ext>
            </a:extLst>
          </p:cNvPr>
          <p:cNvSpPr/>
          <p:nvPr/>
        </p:nvSpPr>
        <p:spPr>
          <a:xfrm flipV="1">
            <a:off x="3738312" y="6548700"/>
            <a:ext cx="4075883" cy="28937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AE48AE5-A2E8-4760-BCB1-62640CBABEA2}"/>
              </a:ext>
            </a:extLst>
          </p:cNvPr>
          <p:cNvSpPr>
            <a:spLocks noGrp="1"/>
          </p:cNvSpPr>
          <p:nvPr>
            <p:ph type="sldNum" sz="quarter" idx="12"/>
          </p:nvPr>
        </p:nvSpPr>
        <p:spPr/>
        <p:txBody>
          <a:bodyPr/>
          <a:lstStyle/>
          <a:p>
            <a:fld id="{48F63A3B-78C7-47BE-AE5E-E10140E04643}" type="slidenum">
              <a:rPr lang="en-US" smtClean="0"/>
              <a:pPr/>
              <a:t>33</a:t>
            </a:fld>
            <a:endParaRPr lang="en-US" dirty="0"/>
          </a:p>
        </p:txBody>
      </p:sp>
      <p:sp>
        <p:nvSpPr>
          <p:cNvPr id="4" name="Title 3">
            <a:extLst>
              <a:ext uri="{FF2B5EF4-FFF2-40B4-BE49-F238E27FC236}">
                <a16:creationId xmlns:a16="http://schemas.microsoft.com/office/drawing/2014/main" id="{67E3BEAB-47CC-4AE6-BDC4-F997398FA36A}"/>
              </a:ext>
            </a:extLst>
          </p:cNvPr>
          <p:cNvSpPr>
            <a:spLocks noGrp="1"/>
          </p:cNvSpPr>
          <p:nvPr>
            <p:ph type="title"/>
          </p:nvPr>
        </p:nvSpPr>
        <p:spPr/>
        <p:txBody>
          <a:bodyPr>
            <a:normAutofit fontScale="90000"/>
          </a:bodyPr>
          <a:lstStyle/>
          <a:p>
            <a:r>
              <a:rPr lang="en-US" dirty="0"/>
              <a:t>Evaluation – End-to-end Latency</a:t>
            </a:r>
          </a:p>
        </p:txBody>
      </p:sp>
      <p:pic>
        <p:nvPicPr>
          <p:cNvPr id="5" name="Graphic 4">
            <a:extLst>
              <a:ext uri="{FF2B5EF4-FFF2-40B4-BE49-F238E27FC236}">
                <a16:creationId xmlns:a16="http://schemas.microsoft.com/office/drawing/2014/main" id="{B03D4B92-CBBB-C7E0-476F-788CC21735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975" y="1440180"/>
            <a:ext cx="9875475" cy="5349217"/>
          </a:xfrm>
          <a:prstGeom prst="rect">
            <a:avLst/>
          </a:prstGeom>
        </p:spPr>
      </p:pic>
    </p:spTree>
    <p:extLst>
      <p:ext uri="{BB962C8B-B14F-4D97-AF65-F5344CB8AC3E}">
        <p14:creationId xmlns:p14="http://schemas.microsoft.com/office/powerpoint/2010/main" val="2174036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F2547F-97EC-49A8-A8AF-20D74BE0C1D7}"/>
              </a:ext>
            </a:extLst>
          </p:cNvPr>
          <p:cNvSpPr/>
          <p:nvPr/>
        </p:nvSpPr>
        <p:spPr>
          <a:xfrm flipV="1">
            <a:off x="3738312" y="6548700"/>
            <a:ext cx="4075883" cy="28937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AE48AE5-A2E8-4760-BCB1-62640CBABEA2}"/>
              </a:ext>
            </a:extLst>
          </p:cNvPr>
          <p:cNvSpPr>
            <a:spLocks noGrp="1"/>
          </p:cNvSpPr>
          <p:nvPr>
            <p:ph type="sldNum" sz="quarter" idx="12"/>
          </p:nvPr>
        </p:nvSpPr>
        <p:spPr/>
        <p:txBody>
          <a:bodyPr/>
          <a:lstStyle/>
          <a:p>
            <a:fld id="{48F63A3B-78C7-47BE-AE5E-E10140E04643}" type="slidenum">
              <a:rPr lang="en-US" smtClean="0"/>
              <a:pPr/>
              <a:t>34</a:t>
            </a:fld>
            <a:endParaRPr lang="en-US" dirty="0"/>
          </a:p>
        </p:txBody>
      </p:sp>
      <p:sp>
        <p:nvSpPr>
          <p:cNvPr id="4" name="Title 3">
            <a:extLst>
              <a:ext uri="{FF2B5EF4-FFF2-40B4-BE49-F238E27FC236}">
                <a16:creationId xmlns:a16="http://schemas.microsoft.com/office/drawing/2014/main" id="{67E3BEAB-47CC-4AE6-BDC4-F997398FA36A}"/>
              </a:ext>
            </a:extLst>
          </p:cNvPr>
          <p:cNvSpPr>
            <a:spLocks noGrp="1"/>
          </p:cNvSpPr>
          <p:nvPr>
            <p:ph type="title"/>
          </p:nvPr>
        </p:nvSpPr>
        <p:spPr/>
        <p:txBody>
          <a:bodyPr>
            <a:normAutofit fontScale="90000"/>
          </a:bodyPr>
          <a:lstStyle/>
          <a:p>
            <a:r>
              <a:rPr lang="en-US" dirty="0"/>
              <a:t>Evaluation – End-to-end Latency</a:t>
            </a:r>
          </a:p>
        </p:txBody>
      </p:sp>
      <p:pic>
        <p:nvPicPr>
          <p:cNvPr id="5" name="Graphic 4">
            <a:extLst>
              <a:ext uri="{FF2B5EF4-FFF2-40B4-BE49-F238E27FC236}">
                <a16:creationId xmlns:a16="http://schemas.microsoft.com/office/drawing/2014/main" id="{B03D4B92-CBBB-C7E0-476F-788CC21735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975" y="1440180"/>
            <a:ext cx="9875475" cy="5349217"/>
          </a:xfrm>
          <a:prstGeom prst="rect">
            <a:avLst/>
          </a:prstGeom>
        </p:spPr>
      </p:pic>
      <p:sp>
        <p:nvSpPr>
          <p:cNvPr id="2" name="Rectangle 1">
            <a:extLst>
              <a:ext uri="{FF2B5EF4-FFF2-40B4-BE49-F238E27FC236}">
                <a16:creationId xmlns:a16="http://schemas.microsoft.com/office/drawing/2014/main" id="{6947728C-5849-43E4-8422-D998B083FC4D}"/>
              </a:ext>
            </a:extLst>
          </p:cNvPr>
          <p:cNvSpPr/>
          <p:nvPr/>
        </p:nvSpPr>
        <p:spPr>
          <a:xfrm>
            <a:off x="5999871" y="1440180"/>
            <a:ext cx="5014644" cy="5349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29DA33-B871-4BA2-A05A-406FEAE2CCC5}"/>
              </a:ext>
            </a:extLst>
          </p:cNvPr>
          <p:cNvSpPr txBox="1"/>
          <p:nvPr/>
        </p:nvSpPr>
        <p:spPr>
          <a:xfrm>
            <a:off x="6613727" y="2529738"/>
            <a:ext cx="5014644" cy="31700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l"/>
            <a:r>
              <a:rPr lang="en-US" sz="2800" b="1" dirty="0">
                <a:solidFill>
                  <a:schemeClr val="accent5">
                    <a:lumMod val="75000"/>
                  </a:schemeClr>
                </a:solidFill>
                <a:latin typeface="Corbel" panose="020B0503020204020204" pitchFamily="34" charset="0"/>
                <a:cs typeface="Calibri"/>
                <a:sym typeface="Calibri"/>
                <a:rtl val="0"/>
              </a:rPr>
              <a:t>Observations:</a:t>
            </a:r>
          </a:p>
          <a:p>
            <a:pPr marL="342900" indent="-342900" algn="l">
              <a:buFont typeface="Arial" panose="020B0604020202020204" pitchFamily="34" charset="0"/>
              <a:buChar char="•"/>
            </a:pPr>
            <a:r>
              <a:rPr lang="en-US" sz="2400" dirty="0" err="1">
                <a:latin typeface="Corbel" panose="020B0503020204020204" pitchFamily="34" charset="0"/>
                <a:cs typeface="Calibri"/>
                <a:sym typeface="Calibri"/>
                <a:rtl val="0"/>
              </a:rPr>
              <a:t>FlowGNN</a:t>
            </a:r>
            <a:r>
              <a:rPr lang="en-US" sz="2400" dirty="0">
                <a:latin typeface="Corbel" panose="020B0503020204020204" pitchFamily="34" charset="0"/>
                <a:cs typeface="Calibri"/>
                <a:sym typeface="Calibri"/>
                <a:rtl val="0"/>
              </a:rPr>
              <a:t> is 50~250x over CPU, 50~480x over GPU at bs=1</a:t>
            </a:r>
          </a:p>
          <a:p>
            <a:pPr marL="342900" indent="-342900" algn="l">
              <a:buFont typeface="Arial" panose="020B0604020202020204" pitchFamily="34" charset="0"/>
              <a:buChar char="•"/>
            </a:pPr>
            <a:r>
              <a:rPr lang="en-US" sz="2400" dirty="0">
                <a:latin typeface="Corbel" panose="020B0503020204020204" pitchFamily="34" charset="0"/>
                <a:cs typeface="Calibri"/>
                <a:sym typeface="Calibri"/>
                <a:rtl val="0"/>
              </a:rPr>
              <a:t>For all models, </a:t>
            </a:r>
            <a:r>
              <a:rPr lang="en-US" sz="2400" dirty="0" err="1">
                <a:latin typeface="Corbel" panose="020B0503020204020204" pitchFamily="34" charset="0"/>
                <a:cs typeface="Calibri"/>
                <a:sym typeface="Calibri"/>
                <a:rtl val="0"/>
              </a:rPr>
              <a:t>FlowGNN</a:t>
            </a:r>
            <a:r>
              <a:rPr lang="en-US" sz="2400" dirty="0">
                <a:latin typeface="Corbel" panose="020B0503020204020204" pitchFamily="34" charset="0"/>
                <a:cs typeface="Calibri"/>
                <a:sym typeface="Calibri"/>
                <a:rtl val="0"/>
              </a:rPr>
              <a:t> outperform GPU for bs&lt;=64</a:t>
            </a:r>
          </a:p>
          <a:p>
            <a:pPr marL="342900" indent="-342900" algn="l">
              <a:buFont typeface="Arial" panose="020B0604020202020204" pitchFamily="34" charset="0"/>
              <a:buChar char="•"/>
            </a:pPr>
            <a:r>
              <a:rPr lang="en-US" sz="2400" dirty="0">
                <a:latin typeface="Corbel" panose="020B0503020204020204" pitchFamily="34" charset="0"/>
                <a:cs typeface="Calibri"/>
                <a:sym typeface="Calibri"/>
                <a:rtl val="0"/>
              </a:rPr>
              <a:t>For GAT and DGN, </a:t>
            </a:r>
            <a:r>
              <a:rPr lang="en-US" sz="2400" dirty="0" err="1">
                <a:latin typeface="Corbel" panose="020B0503020204020204" pitchFamily="34" charset="0"/>
                <a:cs typeface="Calibri"/>
                <a:sym typeface="Calibri"/>
                <a:rtl val="0"/>
              </a:rPr>
              <a:t>FlowGNN</a:t>
            </a:r>
            <a:r>
              <a:rPr lang="en-US" sz="2400" dirty="0">
                <a:latin typeface="Corbel" panose="020B0503020204020204" pitchFamily="34" charset="0"/>
                <a:cs typeface="Calibri"/>
                <a:sym typeface="Calibri"/>
                <a:rtl val="0"/>
              </a:rPr>
              <a:t> beats GPU at bs=1024</a:t>
            </a:r>
          </a:p>
          <a:p>
            <a:pPr algn="l"/>
            <a:endParaRPr lang="en-US" sz="2800" b="1" spc="0" baseline="0" dirty="0">
              <a:solidFill>
                <a:schemeClr val="accent5">
                  <a:lumMod val="75000"/>
                </a:schemeClr>
              </a:solidFill>
              <a:latin typeface="Corbel" panose="020B0503020204020204" pitchFamily="34" charset="0"/>
              <a:cs typeface="Calibri"/>
              <a:sym typeface="Calibri"/>
              <a:rtl val="0"/>
            </a:endParaRPr>
          </a:p>
        </p:txBody>
      </p:sp>
    </p:spTree>
    <p:extLst>
      <p:ext uri="{BB962C8B-B14F-4D97-AF65-F5344CB8AC3E}">
        <p14:creationId xmlns:p14="http://schemas.microsoft.com/office/powerpoint/2010/main" val="125722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3270FB-CF2E-98F2-AE2B-5AB0EE259F86}"/>
              </a:ext>
            </a:extLst>
          </p:cNvPr>
          <p:cNvSpPr>
            <a:spLocks noGrp="1"/>
          </p:cNvSpPr>
          <p:nvPr>
            <p:ph type="sldNum" sz="quarter" idx="12"/>
          </p:nvPr>
        </p:nvSpPr>
        <p:spPr/>
        <p:txBody>
          <a:bodyPr/>
          <a:lstStyle/>
          <a:p>
            <a:fld id="{48F63A3B-78C7-47BE-AE5E-E10140E04643}" type="slidenum">
              <a:rPr lang="en-US" smtClean="0"/>
              <a:pPr/>
              <a:t>35</a:t>
            </a:fld>
            <a:endParaRPr lang="en-US" dirty="0"/>
          </a:p>
        </p:txBody>
      </p:sp>
      <p:sp>
        <p:nvSpPr>
          <p:cNvPr id="4" name="Title 3">
            <a:extLst>
              <a:ext uri="{FF2B5EF4-FFF2-40B4-BE49-F238E27FC236}">
                <a16:creationId xmlns:a16="http://schemas.microsoft.com/office/drawing/2014/main" id="{AE0164B6-92FC-9839-EFA1-928373D18D75}"/>
              </a:ext>
            </a:extLst>
          </p:cNvPr>
          <p:cNvSpPr>
            <a:spLocks noGrp="1"/>
          </p:cNvSpPr>
          <p:nvPr>
            <p:ph type="title"/>
          </p:nvPr>
        </p:nvSpPr>
        <p:spPr/>
        <p:txBody>
          <a:bodyPr>
            <a:normAutofit fontScale="90000"/>
          </a:bodyPr>
          <a:lstStyle/>
          <a:p>
            <a:r>
              <a:rPr lang="en-US" dirty="0"/>
              <a:t>Design Space Exploration</a:t>
            </a:r>
          </a:p>
        </p:txBody>
      </p:sp>
      <p:sp>
        <p:nvSpPr>
          <p:cNvPr id="10" name="Content Placeholder 9">
            <a:extLst>
              <a:ext uri="{FF2B5EF4-FFF2-40B4-BE49-F238E27FC236}">
                <a16:creationId xmlns:a16="http://schemas.microsoft.com/office/drawing/2014/main" id="{C4FEC2D8-C6EC-AF41-4A9C-ECA97A469F29}"/>
              </a:ext>
            </a:extLst>
          </p:cNvPr>
          <p:cNvSpPr>
            <a:spLocks noGrp="1"/>
          </p:cNvSpPr>
          <p:nvPr>
            <p:ph idx="1"/>
          </p:nvPr>
        </p:nvSpPr>
        <p:spPr>
          <a:xfrm>
            <a:off x="342902" y="1507318"/>
            <a:ext cx="7105862" cy="4669645"/>
          </a:xfrm>
        </p:spPr>
        <p:txBody>
          <a:bodyPr/>
          <a:lstStyle/>
          <a:p>
            <a:r>
              <a:rPr lang="en-US" dirty="0"/>
              <a:t>Four reconfigurable parameters</a:t>
            </a:r>
          </a:p>
          <a:p>
            <a:pPr lvl="1"/>
            <a:r>
              <a:rPr lang="en-US" dirty="0"/>
              <a:t># of nodes in parallel: </a:t>
            </a:r>
            <a:r>
              <a:rPr lang="en-US" dirty="0" err="1"/>
              <a:t>P</a:t>
            </a:r>
            <a:r>
              <a:rPr lang="en-US" baseline="-25000" dirty="0" err="1"/>
              <a:t>node</a:t>
            </a:r>
            <a:endParaRPr lang="en-US" baseline="-25000" dirty="0"/>
          </a:p>
          <a:p>
            <a:pPr lvl="1"/>
            <a:r>
              <a:rPr lang="en-US" dirty="0"/>
              <a:t># of edges in parallel: </a:t>
            </a:r>
            <a:r>
              <a:rPr lang="en-US" dirty="0" err="1"/>
              <a:t>P</a:t>
            </a:r>
            <a:r>
              <a:rPr lang="en-US" baseline="-25000" dirty="0" err="1"/>
              <a:t>edge</a:t>
            </a:r>
            <a:endParaRPr lang="en-US" baseline="-25000" dirty="0"/>
          </a:p>
          <a:p>
            <a:pPr lvl="1"/>
            <a:r>
              <a:rPr lang="en-US" dirty="0"/>
              <a:t># of elements in NT: </a:t>
            </a:r>
            <a:r>
              <a:rPr lang="en-US" dirty="0" err="1"/>
              <a:t>P</a:t>
            </a:r>
            <a:r>
              <a:rPr lang="en-US" baseline="-25000" dirty="0" err="1"/>
              <a:t>apply</a:t>
            </a:r>
            <a:endParaRPr lang="en-US" baseline="-25000" dirty="0"/>
          </a:p>
          <a:p>
            <a:pPr lvl="1"/>
            <a:r>
              <a:rPr lang="en-US" dirty="0"/>
              <a:t># of elements in MP: </a:t>
            </a:r>
            <a:r>
              <a:rPr lang="en-US" dirty="0" err="1"/>
              <a:t>P</a:t>
            </a:r>
            <a:r>
              <a:rPr lang="en-US" baseline="-25000" dirty="0" err="1"/>
              <a:t>scatter</a:t>
            </a:r>
            <a:endParaRPr lang="en-US" baseline="-25000" dirty="0"/>
          </a:p>
          <a:p>
            <a:pPr lvl="1"/>
            <a:endParaRPr lang="en-US" baseline="-25000" dirty="0"/>
          </a:p>
          <a:p>
            <a:r>
              <a:rPr lang="en-US" dirty="0"/>
              <a:t>Speedup is </a:t>
            </a:r>
            <a:r>
              <a:rPr lang="en-US" dirty="0">
                <a:solidFill>
                  <a:schemeClr val="accent4">
                    <a:lumMod val="75000"/>
                  </a:schemeClr>
                </a:solidFill>
              </a:rPr>
              <a:t>non-linear</a:t>
            </a:r>
            <a:r>
              <a:rPr lang="en-US" dirty="0"/>
              <a:t> with respect to different parallelism factors</a:t>
            </a:r>
          </a:p>
          <a:p>
            <a:pPr lvl="1"/>
            <a:r>
              <a:rPr lang="en-US" dirty="0"/>
              <a:t>An increase in one parameter does not guarantee speedup</a:t>
            </a:r>
          </a:p>
          <a:p>
            <a:pPr lvl="1"/>
            <a:r>
              <a:rPr lang="en-US" dirty="0"/>
              <a:t>Future work</a:t>
            </a:r>
          </a:p>
        </p:txBody>
      </p:sp>
      <p:pic>
        <p:nvPicPr>
          <p:cNvPr id="11" name="Content Placeholder 7">
            <a:extLst>
              <a:ext uri="{FF2B5EF4-FFF2-40B4-BE49-F238E27FC236}">
                <a16:creationId xmlns:a16="http://schemas.microsoft.com/office/drawing/2014/main" id="{B41A5EAE-D0C2-96D3-9BE5-BAECDA0CB2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2999" y="390434"/>
            <a:ext cx="4846319" cy="6077132"/>
          </a:xfrm>
          <a:prstGeom prst="rect">
            <a:avLst/>
          </a:prstGeom>
        </p:spPr>
      </p:pic>
    </p:spTree>
    <p:extLst>
      <p:ext uri="{BB962C8B-B14F-4D97-AF65-F5344CB8AC3E}">
        <p14:creationId xmlns:p14="http://schemas.microsoft.com/office/powerpoint/2010/main" val="2595654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36</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err="1"/>
              <a:t>GNNBuilder</a:t>
            </a:r>
            <a:r>
              <a:rPr lang="en-US" dirty="0"/>
              <a:t> – An automated GNN builder</a:t>
            </a:r>
          </a:p>
        </p:txBody>
      </p:sp>
      <p:sp>
        <p:nvSpPr>
          <p:cNvPr id="18" name="TextBox 17">
            <a:extLst>
              <a:ext uri="{FF2B5EF4-FFF2-40B4-BE49-F238E27FC236}">
                <a16:creationId xmlns:a16="http://schemas.microsoft.com/office/drawing/2014/main" id="{E918AF08-752D-742A-E7A2-CB5BD45EFB48}"/>
              </a:ext>
            </a:extLst>
          </p:cNvPr>
          <p:cNvSpPr txBox="1"/>
          <p:nvPr/>
        </p:nvSpPr>
        <p:spPr>
          <a:xfrm>
            <a:off x="269594" y="3984434"/>
            <a:ext cx="4441346" cy="1015663"/>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LightningSim</a:t>
            </a:r>
            <a:r>
              <a:rPr lang="en-US" sz="2000" dirty="0">
                <a:solidFill>
                  <a:schemeClr val="bg1">
                    <a:lumMod val="85000"/>
                  </a:schemeClr>
                </a:solidFill>
                <a:latin typeface="Corbel" panose="020B0503020204020204" pitchFamily="34" charset="0"/>
              </a:rPr>
              <a:t>: Fast and Accurate Trace-Based Simulation for High-Level Synthesis </a:t>
            </a:r>
          </a:p>
        </p:txBody>
      </p:sp>
      <p:sp>
        <p:nvSpPr>
          <p:cNvPr id="17" name="TextBox 16">
            <a:extLst>
              <a:ext uri="{FF2B5EF4-FFF2-40B4-BE49-F238E27FC236}">
                <a16:creationId xmlns:a16="http://schemas.microsoft.com/office/drawing/2014/main" id="{956C6768-5D1F-2D24-FFCA-73815E37EA46}"/>
              </a:ext>
            </a:extLst>
          </p:cNvPr>
          <p:cNvSpPr txBox="1"/>
          <p:nvPr/>
        </p:nvSpPr>
        <p:spPr>
          <a:xfrm>
            <a:off x="7413944" y="2261939"/>
            <a:ext cx="4510623" cy="707886"/>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FlowGNN</a:t>
            </a:r>
            <a:r>
              <a:rPr lang="en-US" sz="2000" dirty="0">
                <a:solidFill>
                  <a:schemeClr val="bg1">
                    <a:lumMod val="85000"/>
                  </a:schemeClr>
                </a:solidFill>
                <a:latin typeface="Corbel" panose="020B0503020204020204" pitchFamily="34" charset="0"/>
              </a:rPr>
              <a:t>: A generic Graph Neural Network (GNN) accelerator </a:t>
            </a:r>
            <a:r>
              <a:rPr lang="en-US" altLang="zh-CN" sz="2000" dirty="0">
                <a:solidFill>
                  <a:schemeClr val="bg1">
                    <a:lumMod val="85000"/>
                  </a:schemeClr>
                </a:solidFill>
                <a:latin typeface="Corbel" panose="020B0503020204020204" pitchFamily="34" charset="0"/>
              </a:rPr>
              <a:t>on FPGA</a:t>
            </a:r>
          </a:p>
        </p:txBody>
      </p:sp>
      <p:sp>
        <p:nvSpPr>
          <p:cNvPr id="22" name="TextBox 21">
            <a:extLst>
              <a:ext uri="{FF2B5EF4-FFF2-40B4-BE49-F238E27FC236}">
                <a16:creationId xmlns:a16="http://schemas.microsoft.com/office/drawing/2014/main" id="{56980756-3DAA-28F3-1B3B-0B692718C996}"/>
              </a:ext>
            </a:extLst>
          </p:cNvPr>
          <p:cNvSpPr txBox="1"/>
          <p:nvPr/>
        </p:nvSpPr>
        <p:spPr>
          <a:xfrm>
            <a:off x="996928" y="2891122"/>
            <a:ext cx="3714012" cy="707886"/>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GNNBuilder</a:t>
            </a:r>
            <a:r>
              <a:rPr lang="en-US" sz="2000" dirty="0">
                <a:latin typeface="Corbel" panose="020B0503020204020204" pitchFamily="34" charset="0"/>
              </a:rPr>
              <a:t>: An automated GNN accelerator generator</a:t>
            </a: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3" name="TextBox 42">
            <a:extLst>
              <a:ext uri="{FF2B5EF4-FFF2-40B4-BE49-F238E27FC236}">
                <a16:creationId xmlns:a16="http://schemas.microsoft.com/office/drawing/2014/main" id="{D4147B60-5DA1-B9D7-F62B-488204AC056D}"/>
              </a:ext>
            </a:extLst>
          </p:cNvPr>
          <p:cNvSpPr txBox="1"/>
          <p:nvPr/>
        </p:nvSpPr>
        <p:spPr>
          <a:xfrm>
            <a:off x="7413944" y="3086075"/>
            <a:ext cx="3789600" cy="707886"/>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Edge-</a:t>
            </a:r>
            <a:r>
              <a:rPr lang="en-US" sz="2000" b="1" dirty="0" err="1">
                <a:solidFill>
                  <a:schemeClr val="bg1">
                    <a:lumMod val="85000"/>
                  </a:schemeClr>
                </a:solidFill>
                <a:latin typeface="Corbel" panose="020B0503020204020204" pitchFamily="34" charset="0"/>
              </a:rPr>
              <a:t>MoE</a:t>
            </a:r>
            <a:r>
              <a:rPr lang="en-US" sz="2000" dirty="0">
                <a:solidFill>
                  <a:schemeClr val="bg1">
                    <a:lumMod val="85000"/>
                  </a:schemeClr>
                </a:solidFill>
                <a:latin typeface="Corbel" panose="020B0503020204020204" pitchFamily="34" charset="0"/>
              </a:rPr>
              <a:t>: Multi-task Vision Transformer (HW)</a:t>
            </a:r>
          </a:p>
        </p:txBody>
      </p:sp>
      <p:sp>
        <p:nvSpPr>
          <p:cNvPr id="44" name="TextBox 43">
            <a:extLst>
              <a:ext uri="{FF2B5EF4-FFF2-40B4-BE49-F238E27FC236}">
                <a16:creationId xmlns:a16="http://schemas.microsoft.com/office/drawing/2014/main" id="{F944F5AD-6E4E-68D3-DE9C-C848BF60DEFF}"/>
              </a:ext>
            </a:extLst>
          </p:cNvPr>
          <p:cNvSpPr txBox="1"/>
          <p:nvPr/>
        </p:nvSpPr>
        <p:spPr>
          <a:xfrm>
            <a:off x="7413944" y="3910211"/>
            <a:ext cx="4240718" cy="1323439"/>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DGNN-Booster</a:t>
            </a:r>
            <a:r>
              <a:rPr lang="en-US" sz="2000" dirty="0">
                <a:solidFill>
                  <a:schemeClr val="bg1">
                    <a:lumMod val="85000"/>
                  </a:schemeClr>
                </a:solidFill>
                <a:latin typeface="Corbel" panose="020B0503020204020204" pitchFamily="34" charset="0"/>
              </a:rPr>
              <a:t>: A Generic FPGA Accelerator Framework For Dynamic Graph Neural Network Inference</a:t>
            </a:r>
          </a:p>
        </p:txBody>
      </p:sp>
      <p:sp>
        <p:nvSpPr>
          <p:cNvPr id="45" name="TextBox 44">
            <a:extLst>
              <a:ext uri="{FF2B5EF4-FFF2-40B4-BE49-F238E27FC236}">
                <a16:creationId xmlns:a16="http://schemas.microsoft.com/office/drawing/2014/main" id="{D65A1CD6-4C25-726D-D6BC-684FDFB54A2B}"/>
              </a:ext>
            </a:extLst>
          </p:cNvPr>
          <p:cNvSpPr txBox="1"/>
          <p:nvPr/>
        </p:nvSpPr>
        <p:spPr>
          <a:xfrm>
            <a:off x="7413944" y="5349901"/>
            <a:ext cx="4510623" cy="1015663"/>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INR-Arch: </a:t>
            </a:r>
            <a:r>
              <a:rPr lang="en-US" sz="2000" dirty="0">
                <a:solidFill>
                  <a:schemeClr val="bg1">
                    <a:lumMod val="85000"/>
                  </a:schemeClr>
                </a:solidFill>
                <a:latin typeface="Corbel" panose="020B0503020204020204" pitchFamily="34" charset="0"/>
              </a:rPr>
              <a:t>A Dataflow Architecture and Compiler for Arbitrary-Order Gradient Computations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E34BE0C-CA2E-545C-E3BF-1FE37435FDCF}"/>
              </a:ext>
            </a:extLst>
          </p:cNvPr>
          <p:cNvSpPr/>
          <p:nvPr/>
        </p:nvSpPr>
        <p:spPr>
          <a:xfrm>
            <a:off x="4942888" y="2768405"/>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ining tools with solid fill">
            <a:extLst>
              <a:ext uri="{FF2B5EF4-FFF2-40B4-BE49-F238E27FC236}">
                <a16:creationId xmlns:a16="http://schemas.microsoft.com/office/drawing/2014/main" id="{C0E2FE1B-E835-1978-8163-75283DE99D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490" y="2708392"/>
            <a:ext cx="781088" cy="781088"/>
          </a:xfrm>
          <a:prstGeom prst="rect">
            <a:avLst/>
          </a:prstGeom>
        </p:spPr>
      </p:pic>
    </p:spTree>
    <p:extLst>
      <p:ext uri="{BB962C8B-B14F-4D97-AF65-F5344CB8AC3E}">
        <p14:creationId xmlns:p14="http://schemas.microsoft.com/office/powerpoint/2010/main" val="2139618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256D7D-5C18-40EF-A322-1755A782EE6B}"/>
              </a:ext>
            </a:extLst>
          </p:cNvPr>
          <p:cNvSpPr>
            <a:spLocks noGrp="1"/>
          </p:cNvSpPr>
          <p:nvPr>
            <p:ph type="sldNum" sz="quarter" idx="12"/>
          </p:nvPr>
        </p:nvSpPr>
        <p:spPr/>
        <p:txBody>
          <a:bodyPr/>
          <a:lstStyle/>
          <a:p>
            <a:fld id="{48F63A3B-78C7-47BE-AE5E-E10140E04643}" type="slidenum">
              <a:rPr lang="en-US" smtClean="0"/>
              <a:pPr/>
              <a:t>37</a:t>
            </a:fld>
            <a:endParaRPr lang="en-US" dirty="0"/>
          </a:p>
        </p:txBody>
      </p:sp>
      <p:sp>
        <p:nvSpPr>
          <p:cNvPr id="4" name="Title 3">
            <a:extLst>
              <a:ext uri="{FF2B5EF4-FFF2-40B4-BE49-F238E27FC236}">
                <a16:creationId xmlns:a16="http://schemas.microsoft.com/office/drawing/2014/main" id="{5923DCC1-2F3A-4DE5-AC18-3ED7578BEA3D}"/>
              </a:ext>
            </a:extLst>
          </p:cNvPr>
          <p:cNvSpPr>
            <a:spLocks noGrp="1"/>
          </p:cNvSpPr>
          <p:nvPr>
            <p:ph type="title"/>
          </p:nvPr>
        </p:nvSpPr>
        <p:spPr/>
        <p:txBody>
          <a:bodyPr>
            <a:normAutofit fontScale="90000"/>
          </a:bodyPr>
          <a:lstStyle/>
          <a:p>
            <a:r>
              <a:rPr lang="en-US" dirty="0"/>
              <a:t>GNN Builder Workflow</a:t>
            </a:r>
          </a:p>
        </p:txBody>
      </p:sp>
      <p:pic>
        <p:nvPicPr>
          <p:cNvPr id="5" name="Picture 4">
            <a:extLst>
              <a:ext uri="{FF2B5EF4-FFF2-40B4-BE49-F238E27FC236}">
                <a16:creationId xmlns:a16="http://schemas.microsoft.com/office/drawing/2014/main" id="{440103F8-D61E-4C9D-92A3-EBFED8815E89}"/>
              </a:ext>
            </a:extLst>
          </p:cNvPr>
          <p:cNvPicPr>
            <a:picLocks noChangeAspect="1"/>
          </p:cNvPicPr>
          <p:nvPr/>
        </p:nvPicPr>
        <p:blipFill rotWithShape="1">
          <a:blip r:embed="rId2"/>
          <a:srcRect b="1135"/>
          <a:stretch/>
        </p:blipFill>
        <p:spPr>
          <a:xfrm>
            <a:off x="51143" y="2977075"/>
            <a:ext cx="12089714" cy="3096936"/>
          </a:xfrm>
          <a:prstGeom prst="rect">
            <a:avLst/>
          </a:prstGeom>
        </p:spPr>
      </p:pic>
      <p:sp>
        <p:nvSpPr>
          <p:cNvPr id="6" name="Content Placeholder 9">
            <a:extLst>
              <a:ext uri="{FF2B5EF4-FFF2-40B4-BE49-F238E27FC236}">
                <a16:creationId xmlns:a16="http://schemas.microsoft.com/office/drawing/2014/main" id="{EDFC242A-F375-4609-9FE5-D0462AD01074}"/>
              </a:ext>
            </a:extLst>
          </p:cNvPr>
          <p:cNvSpPr>
            <a:spLocks noGrp="1"/>
          </p:cNvSpPr>
          <p:nvPr>
            <p:ph idx="1"/>
          </p:nvPr>
        </p:nvSpPr>
        <p:spPr>
          <a:xfrm>
            <a:off x="342902" y="1507318"/>
            <a:ext cx="11431756" cy="4669645"/>
          </a:xfrm>
        </p:spPr>
        <p:txBody>
          <a:bodyPr/>
          <a:lstStyle/>
          <a:p>
            <a:r>
              <a:rPr lang="en-US" dirty="0"/>
              <a:t>A fully-automated, end-to-end GNN accelerator generation on FPGA</a:t>
            </a:r>
          </a:p>
          <a:p>
            <a:pPr lvl="1"/>
            <a:r>
              <a:rPr lang="en-US" dirty="0"/>
              <a:t>Standard </a:t>
            </a:r>
            <a:r>
              <a:rPr lang="en-US" dirty="0" err="1"/>
              <a:t>PyTorch</a:t>
            </a:r>
            <a:r>
              <a:rPr lang="en-US" dirty="0"/>
              <a:t> input, </a:t>
            </a:r>
            <a:r>
              <a:rPr lang="en-US" altLang="zh-CN" dirty="0"/>
              <a:t>FPGA bitstream + </a:t>
            </a:r>
            <a:r>
              <a:rPr lang="en-US" altLang="zh-CN" dirty="0" err="1"/>
              <a:t>hostcode</a:t>
            </a:r>
            <a:r>
              <a:rPr lang="en-US" altLang="zh-CN" dirty="0"/>
              <a:t> output</a:t>
            </a:r>
            <a:endParaRPr lang="en-US" dirty="0"/>
          </a:p>
        </p:txBody>
      </p:sp>
    </p:spTree>
    <p:extLst>
      <p:ext uri="{BB962C8B-B14F-4D97-AF65-F5344CB8AC3E}">
        <p14:creationId xmlns:p14="http://schemas.microsoft.com/office/powerpoint/2010/main" val="2692529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5E860-B449-4A76-8202-5C4E94ECA2AC}"/>
              </a:ext>
            </a:extLst>
          </p:cNvPr>
          <p:cNvSpPr>
            <a:spLocks noGrp="1"/>
          </p:cNvSpPr>
          <p:nvPr>
            <p:ph idx="1"/>
          </p:nvPr>
        </p:nvSpPr>
        <p:spPr>
          <a:xfrm>
            <a:off x="381001" y="1561458"/>
            <a:ext cx="11384279" cy="4526922"/>
          </a:xfrm>
        </p:spPr>
        <p:txBody>
          <a:bodyPr>
            <a:normAutofit/>
          </a:bodyPr>
          <a:lstStyle/>
          <a:p>
            <a:r>
              <a:rPr lang="en-US" b="1" dirty="0">
                <a:solidFill>
                  <a:schemeClr val="accent6">
                    <a:lumMod val="75000"/>
                  </a:schemeClr>
                </a:solidFill>
              </a:rPr>
              <a:t>Generic</a:t>
            </a:r>
            <a:r>
              <a:rPr lang="en-US" b="1" dirty="0"/>
              <a:t>: </a:t>
            </a:r>
            <a:r>
              <a:rPr lang="en-US" b="0" dirty="0"/>
              <a:t>Wide range of GNN model types (follows </a:t>
            </a:r>
            <a:r>
              <a:rPr lang="en-US" b="0" dirty="0" err="1"/>
              <a:t>FlowGNN</a:t>
            </a:r>
            <a:r>
              <a:rPr lang="en-US" b="0" dirty="0"/>
              <a:t> principle)</a:t>
            </a:r>
          </a:p>
          <a:p>
            <a:r>
              <a:rPr lang="en-US" b="1" dirty="0">
                <a:solidFill>
                  <a:schemeClr val="accent5">
                    <a:lumMod val="75000"/>
                  </a:schemeClr>
                </a:solidFill>
              </a:rPr>
              <a:t>Flexible</a:t>
            </a:r>
            <a:r>
              <a:rPr lang="en-US" b="1" dirty="0"/>
              <a:t>:</a:t>
            </a:r>
            <a:r>
              <a:rPr lang="en-US" dirty="0"/>
              <a:t> </a:t>
            </a:r>
            <a:r>
              <a:rPr lang="en-US" b="0" dirty="0"/>
              <a:t>Highly customizable GNN models</a:t>
            </a:r>
          </a:p>
          <a:p>
            <a:r>
              <a:rPr lang="en-US" b="1" dirty="0">
                <a:solidFill>
                  <a:schemeClr val="accent4">
                    <a:lumMod val="75000"/>
                  </a:schemeClr>
                </a:solidFill>
              </a:rPr>
              <a:t>Standard and Extensible API</a:t>
            </a:r>
            <a:r>
              <a:rPr lang="en-US" b="1" dirty="0"/>
              <a:t>: </a:t>
            </a:r>
            <a:r>
              <a:rPr lang="en-US" b="0" dirty="0"/>
              <a:t>Standard </a:t>
            </a:r>
            <a:r>
              <a:rPr lang="en-US" b="0" dirty="0" err="1"/>
              <a:t>PyTorch</a:t>
            </a:r>
            <a:r>
              <a:rPr lang="en-US" b="0" dirty="0"/>
              <a:t> as inputs</a:t>
            </a:r>
            <a:endParaRPr lang="en-US" b="1" dirty="0"/>
          </a:p>
          <a:p>
            <a:r>
              <a:rPr lang="en-US" b="1" dirty="0"/>
              <a:t>Completeness: </a:t>
            </a:r>
            <a:r>
              <a:rPr lang="en-US" b="0" dirty="0"/>
              <a:t>Multi-level tasks (node, link, graph) with end-to-end workflow </a:t>
            </a:r>
          </a:p>
          <a:p>
            <a:endParaRPr lang="en-US" b="0" dirty="0"/>
          </a:p>
          <a:p>
            <a:r>
              <a:rPr lang="en-US" b="1" dirty="0"/>
              <a:t>DSE: </a:t>
            </a:r>
            <a:r>
              <a:rPr lang="en-US" b="0" dirty="0"/>
              <a:t>Accelerator design space exploration (DSE) and optimization</a:t>
            </a:r>
          </a:p>
          <a:p>
            <a:r>
              <a:rPr lang="en-US" dirty="0"/>
              <a:t>Deployment:</a:t>
            </a:r>
            <a:r>
              <a:rPr lang="en-US" b="0" dirty="0"/>
              <a:t> End-to-end with host code</a:t>
            </a:r>
          </a:p>
          <a:p>
            <a:r>
              <a:rPr lang="en-US" b="1" dirty="0"/>
              <a:t>Performance:</a:t>
            </a:r>
            <a:r>
              <a:rPr lang="en-US" dirty="0"/>
              <a:t> </a:t>
            </a:r>
            <a:r>
              <a:rPr lang="en-US" b="0" dirty="0"/>
              <a:t>Better than CPU and GPU</a:t>
            </a:r>
          </a:p>
          <a:p>
            <a:endParaRPr lang="en-US" dirty="0"/>
          </a:p>
        </p:txBody>
      </p:sp>
      <p:sp>
        <p:nvSpPr>
          <p:cNvPr id="3" name="Slide Number Placeholder 2">
            <a:extLst>
              <a:ext uri="{FF2B5EF4-FFF2-40B4-BE49-F238E27FC236}">
                <a16:creationId xmlns:a16="http://schemas.microsoft.com/office/drawing/2014/main" id="{75BB09E3-532B-47E3-A07B-47B9365D93C1}"/>
              </a:ext>
            </a:extLst>
          </p:cNvPr>
          <p:cNvSpPr>
            <a:spLocks noGrp="1"/>
          </p:cNvSpPr>
          <p:nvPr>
            <p:ph type="sldNum" sz="quarter" idx="12"/>
          </p:nvPr>
        </p:nvSpPr>
        <p:spPr/>
        <p:txBody>
          <a:bodyPr/>
          <a:lstStyle/>
          <a:p>
            <a:fld id="{48F63A3B-78C7-47BE-AE5E-E10140E04643}" type="slidenum">
              <a:rPr lang="en-US" smtClean="0"/>
              <a:pPr/>
              <a:t>38</a:t>
            </a:fld>
            <a:endParaRPr lang="en-US" dirty="0"/>
          </a:p>
        </p:txBody>
      </p:sp>
      <p:sp>
        <p:nvSpPr>
          <p:cNvPr id="4" name="Title 3">
            <a:extLst>
              <a:ext uri="{FF2B5EF4-FFF2-40B4-BE49-F238E27FC236}">
                <a16:creationId xmlns:a16="http://schemas.microsoft.com/office/drawing/2014/main" id="{6075EAC5-0C69-4635-AE8F-B6105F4D700F}"/>
              </a:ext>
            </a:extLst>
          </p:cNvPr>
          <p:cNvSpPr>
            <a:spLocks noGrp="1"/>
          </p:cNvSpPr>
          <p:nvPr>
            <p:ph type="title"/>
          </p:nvPr>
        </p:nvSpPr>
        <p:spPr/>
        <p:txBody>
          <a:bodyPr>
            <a:normAutofit fontScale="90000"/>
          </a:bodyPr>
          <a:lstStyle/>
          <a:p>
            <a:r>
              <a:rPr lang="en-US" dirty="0"/>
              <a:t>GNN Builder Features</a:t>
            </a:r>
          </a:p>
        </p:txBody>
      </p:sp>
    </p:spTree>
    <p:extLst>
      <p:ext uri="{BB962C8B-B14F-4D97-AF65-F5344CB8AC3E}">
        <p14:creationId xmlns:p14="http://schemas.microsoft.com/office/powerpoint/2010/main" val="36505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72E5AE-C33B-4C36-9A1F-0D56EEF4757B}"/>
              </a:ext>
            </a:extLst>
          </p:cNvPr>
          <p:cNvSpPr>
            <a:spLocks noGrp="1"/>
          </p:cNvSpPr>
          <p:nvPr>
            <p:ph idx="1"/>
          </p:nvPr>
        </p:nvSpPr>
        <p:spPr/>
        <p:txBody>
          <a:bodyPr/>
          <a:lstStyle/>
          <a:p>
            <a:r>
              <a:rPr lang="en-US" altLang="zh-CN" dirty="0"/>
              <a:t>General / </a:t>
            </a:r>
            <a:r>
              <a:rPr lang="en-US" dirty="0"/>
              <a:t>Sparse Matrix Multiplication (</a:t>
            </a:r>
            <a:r>
              <a:rPr lang="en-US" dirty="0" err="1"/>
              <a:t>SpMM</a:t>
            </a:r>
            <a:r>
              <a:rPr lang="en-US" dirty="0"/>
              <a:t>) is </a:t>
            </a:r>
            <a:r>
              <a:rPr lang="en-US" dirty="0">
                <a:solidFill>
                  <a:schemeClr val="accent2">
                    <a:lumMod val="75000"/>
                  </a:schemeClr>
                </a:solidFill>
              </a:rPr>
              <a:t>NOT</a:t>
            </a:r>
            <a:r>
              <a:rPr lang="en-US" dirty="0"/>
              <a:t> all we need!</a:t>
            </a:r>
          </a:p>
          <a:p>
            <a:endParaRPr lang="en-US" dirty="0"/>
          </a:p>
          <a:p>
            <a:r>
              <a:rPr lang="en-US" dirty="0"/>
              <a:t>Supported GNNs:</a:t>
            </a:r>
          </a:p>
          <a:p>
            <a:pPr lvl="1"/>
            <a:r>
              <a:rPr lang="en-US" b="1" dirty="0"/>
              <a:t>GCN</a:t>
            </a:r>
            <a:r>
              <a:rPr lang="en-US" dirty="0"/>
              <a:t>: </a:t>
            </a:r>
            <a:r>
              <a:rPr lang="en-US" b="1" i="1" dirty="0"/>
              <a:t>can</a:t>
            </a:r>
            <a:r>
              <a:rPr lang="en-US" dirty="0"/>
              <a:t> be represented as </a:t>
            </a:r>
            <a:r>
              <a:rPr lang="en-US" dirty="0" err="1"/>
              <a:t>SpMM</a:t>
            </a:r>
            <a:endParaRPr lang="en-US" dirty="0"/>
          </a:p>
          <a:p>
            <a:pPr lvl="1"/>
            <a:r>
              <a:rPr lang="en-US" b="1" dirty="0" err="1"/>
              <a:t>GraphSage</a:t>
            </a:r>
            <a:r>
              <a:rPr lang="en-US" dirty="0"/>
              <a:t> with flexible non-sum aggregation – </a:t>
            </a:r>
            <a:r>
              <a:rPr lang="en-US" b="1" i="1" dirty="0"/>
              <a:t>not</a:t>
            </a:r>
            <a:r>
              <a:rPr lang="en-US" dirty="0"/>
              <a:t> </a:t>
            </a:r>
            <a:r>
              <a:rPr lang="en-US" dirty="0" err="1"/>
              <a:t>SpMM</a:t>
            </a:r>
            <a:endParaRPr lang="en-US" dirty="0"/>
          </a:p>
          <a:p>
            <a:pPr lvl="1"/>
            <a:r>
              <a:rPr lang="en-US" b="1" dirty="0"/>
              <a:t>GIN</a:t>
            </a:r>
            <a:r>
              <a:rPr lang="en-US" dirty="0"/>
              <a:t> with </a:t>
            </a:r>
            <a:r>
              <a:rPr lang="en-US" dirty="0">
                <a:solidFill>
                  <a:schemeClr val="accent6">
                    <a:lumMod val="75000"/>
                  </a:schemeClr>
                </a:solidFill>
              </a:rPr>
              <a:t>edge embedding </a:t>
            </a:r>
            <a:r>
              <a:rPr lang="en-US" dirty="0"/>
              <a:t>– </a:t>
            </a:r>
            <a:r>
              <a:rPr lang="en-US" b="1" i="1" dirty="0"/>
              <a:t>not</a:t>
            </a:r>
            <a:r>
              <a:rPr lang="en-US" dirty="0"/>
              <a:t> </a:t>
            </a:r>
            <a:r>
              <a:rPr lang="en-US" dirty="0" err="1"/>
              <a:t>SpMM</a:t>
            </a:r>
            <a:endParaRPr lang="en-US" dirty="0"/>
          </a:p>
          <a:p>
            <a:pPr lvl="1"/>
            <a:r>
              <a:rPr lang="en-US" b="1" dirty="0"/>
              <a:t>PNA</a:t>
            </a:r>
            <a:r>
              <a:rPr lang="en-US" dirty="0"/>
              <a:t> with </a:t>
            </a:r>
            <a:r>
              <a:rPr lang="en-US" dirty="0">
                <a:solidFill>
                  <a:schemeClr val="accent6">
                    <a:lumMod val="75000"/>
                  </a:schemeClr>
                </a:solidFill>
              </a:rPr>
              <a:t>multiple aggregation </a:t>
            </a:r>
            <a:r>
              <a:rPr lang="en-US" dirty="0"/>
              <a:t>– </a:t>
            </a:r>
            <a:r>
              <a:rPr lang="en-US" b="1" i="1" dirty="0"/>
              <a:t>not</a:t>
            </a:r>
            <a:r>
              <a:rPr lang="en-US" dirty="0"/>
              <a:t> </a:t>
            </a:r>
            <a:r>
              <a:rPr lang="en-US" dirty="0" err="1"/>
              <a:t>SpMM</a:t>
            </a:r>
            <a:endParaRPr lang="en-US" dirty="0"/>
          </a:p>
          <a:p>
            <a:pPr lvl="1"/>
            <a:r>
              <a:rPr lang="en-US" b="1" dirty="0"/>
              <a:t>GAT</a:t>
            </a:r>
            <a:r>
              <a:rPr lang="en-US" dirty="0"/>
              <a:t> with </a:t>
            </a:r>
            <a:r>
              <a:rPr lang="en-US" dirty="0">
                <a:solidFill>
                  <a:schemeClr val="accent6">
                    <a:lumMod val="75000"/>
                  </a:schemeClr>
                </a:solidFill>
              </a:rPr>
              <a:t>attention</a:t>
            </a:r>
            <a:r>
              <a:rPr lang="en-US" dirty="0"/>
              <a:t> – </a:t>
            </a:r>
            <a:r>
              <a:rPr lang="en-US" b="1" i="1" dirty="0"/>
              <a:t>not</a:t>
            </a:r>
            <a:r>
              <a:rPr lang="en-US" dirty="0"/>
              <a:t> </a:t>
            </a:r>
            <a:r>
              <a:rPr lang="en-US" dirty="0" err="1"/>
              <a:t>SpMM</a:t>
            </a:r>
            <a:endParaRPr lang="en-US" dirty="0"/>
          </a:p>
        </p:txBody>
      </p:sp>
      <p:sp>
        <p:nvSpPr>
          <p:cNvPr id="3" name="Slide Number Placeholder 2">
            <a:extLst>
              <a:ext uri="{FF2B5EF4-FFF2-40B4-BE49-F238E27FC236}">
                <a16:creationId xmlns:a16="http://schemas.microsoft.com/office/drawing/2014/main" id="{E32D0859-10D2-486A-A2AA-40B0A2CC97EB}"/>
              </a:ext>
            </a:extLst>
          </p:cNvPr>
          <p:cNvSpPr>
            <a:spLocks noGrp="1"/>
          </p:cNvSpPr>
          <p:nvPr>
            <p:ph type="sldNum" sz="quarter" idx="12"/>
          </p:nvPr>
        </p:nvSpPr>
        <p:spPr/>
        <p:txBody>
          <a:bodyPr/>
          <a:lstStyle/>
          <a:p>
            <a:fld id="{48F63A3B-78C7-47BE-AE5E-E10140E04643}" type="slidenum">
              <a:rPr lang="en-US" smtClean="0"/>
              <a:pPr/>
              <a:t>39</a:t>
            </a:fld>
            <a:endParaRPr lang="en-US" dirty="0"/>
          </a:p>
        </p:txBody>
      </p:sp>
      <p:sp>
        <p:nvSpPr>
          <p:cNvPr id="4" name="Title 3">
            <a:extLst>
              <a:ext uri="{FF2B5EF4-FFF2-40B4-BE49-F238E27FC236}">
                <a16:creationId xmlns:a16="http://schemas.microsoft.com/office/drawing/2014/main" id="{C9053799-CFE0-46DB-9DEE-064708318E77}"/>
              </a:ext>
            </a:extLst>
          </p:cNvPr>
          <p:cNvSpPr>
            <a:spLocks noGrp="1"/>
          </p:cNvSpPr>
          <p:nvPr>
            <p:ph type="title"/>
          </p:nvPr>
        </p:nvSpPr>
        <p:spPr/>
        <p:txBody>
          <a:bodyPr>
            <a:normAutofit fontScale="90000"/>
          </a:bodyPr>
          <a:lstStyle/>
          <a:p>
            <a:r>
              <a:rPr lang="en-US" dirty="0"/>
              <a:t>Feature 1 – Generic </a:t>
            </a:r>
          </a:p>
        </p:txBody>
      </p:sp>
    </p:spTree>
    <p:extLst>
      <p:ext uri="{BB962C8B-B14F-4D97-AF65-F5344CB8AC3E}">
        <p14:creationId xmlns:p14="http://schemas.microsoft.com/office/powerpoint/2010/main" val="302594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4</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a:t>Our ROAD4NN</a:t>
            </a: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grpSp>
        <p:nvGrpSpPr>
          <p:cNvPr id="49" name="Group 48">
            <a:extLst>
              <a:ext uri="{FF2B5EF4-FFF2-40B4-BE49-F238E27FC236}">
                <a16:creationId xmlns:a16="http://schemas.microsoft.com/office/drawing/2014/main" id="{1ACA0C38-FA31-4A49-DBF8-699E19267F11}"/>
              </a:ext>
            </a:extLst>
          </p:cNvPr>
          <p:cNvGrpSpPr/>
          <p:nvPr/>
        </p:nvGrpSpPr>
        <p:grpSpPr>
          <a:xfrm>
            <a:off x="269594" y="2261939"/>
            <a:ext cx="11654973" cy="4103625"/>
            <a:chOff x="269594" y="2261939"/>
            <a:chExt cx="11654973" cy="4103625"/>
          </a:xfrm>
        </p:grpSpPr>
        <p:sp>
          <p:nvSpPr>
            <p:cNvPr id="18" name="TextBox 17">
              <a:extLst>
                <a:ext uri="{FF2B5EF4-FFF2-40B4-BE49-F238E27FC236}">
                  <a16:creationId xmlns:a16="http://schemas.microsoft.com/office/drawing/2014/main" id="{E918AF08-752D-742A-E7A2-CB5BD45EFB48}"/>
                </a:ext>
              </a:extLst>
            </p:cNvPr>
            <p:cNvSpPr txBox="1"/>
            <p:nvPr/>
          </p:nvSpPr>
          <p:spPr>
            <a:xfrm>
              <a:off x="269594" y="3984434"/>
              <a:ext cx="4441346" cy="1015663"/>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LightningSim</a:t>
              </a:r>
              <a:r>
                <a:rPr lang="en-US" sz="2000" dirty="0">
                  <a:latin typeface="Corbel" panose="020B0503020204020204" pitchFamily="34" charset="0"/>
                </a:rPr>
                <a:t>: Fast and Accurate Trace-Based Simulation for High-Level Synthesis </a:t>
              </a:r>
            </a:p>
          </p:txBody>
        </p:sp>
        <p:sp>
          <p:nvSpPr>
            <p:cNvPr id="17" name="TextBox 16">
              <a:extLst>
                <a:ext uri="{FF2B5EF4-FFF2-40B4-BE49-F238E27FC236}">
                  <a16:creationId xmlns:a16="http://schemas.microsoft.com/office/drawing/2014/main" id="{956C6768-5D1F-2D24-FFCA-73815E37EA46}"/>
                </a:ext>
              </a:extLst>
            </p:cNvPr>
            <p:cNvSpPr txBox="1"/>
            <p:nvPr/>
          </p:nvSpPr>
          <p:spPr>
            <a:xfrm>
              <a:off x="7413944" y="2261939"/>
              <a:ext cx="4510623" cy="707886"/>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accent5">
                      <a:lumMod val="75000"/>
                    </a:schemeClr>
                  </a:solidFill>
                  <a:latin typeface="Corbel" panose="020B0503020204020204" pitchFamily="34" charset="0"/>
                </a:rPr>
                <a:t>FlowGNN</a:t>
              </a:r>
              <a:r>
                <a:rPr lang="en-US" sz="2000" dirty="0">
                  <a:latin typeface="Corbel" panose="020B0503020204020204" pitchFamily="34" charset="0"/>
                </a:rPr>
                <a:t>: A generic Graph Neural Network (GNN) accelerator </a:t>
              </a:r>
              <a:r>
                <a:rPr lang="en-US" altLang="zh-CN" sz="2000" dirty="0">
                  <a:latin typeface="Corbel" panose="020B0503020204020204" pitchFamily="34" charset="0"/>
                </a:rPr>
                <a:t>on FPGA</a:t>
              </a:r>
            </a:p>
          </p:txBody>
        </p:sp>
        <p:sp>
          <p:nvSpPr>
            <p:cNvPr id="22" name="TextBox 21">
              <a:extLst>
                <a:ext uri="{FF2B5EF4-FFF2-40B4-BE49-F238E27FC236}">
                  <a16:creationId xmlns:a16="http://schemas.microsoft.com/office/drawing/2014/main" id="{56980756-3DAA-28F3-1B3B-0B692718C996}"/>
                </a:ext>
              </a:extLst>
            </p:cNvPr>
            <p:cNvSpPr txBox="1"/>
            <p:nvPr/>
          </p:nvSpPr>
          <p:spPr>
            <a:xfrm>
              <a:off x="996928" y="2891122"/>
              <a:ext cx="3714012" cy="707886"/>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GNNBuilder</a:t>
              </a:r>
              <a:r>
                <a:rPr lang="en-US" sz="2000" dirty="0">
                  <a:latin typeface="Corbel" panose="020B0503020204020204" pitchFamily="34" charset="0"/>
                </a:rPr>
                <a:t>: An automated GNN accelerator generator</a:t>
              </a:r>
            </a:p>
          </p:txBody>
        </p:sp>
        <p:sp>
          <p:nvSpPr>
            <p:cNvPr id="43" name="TextBox 42">
              <a:extLst>
                <a:ext uri="{FF2B5EF4-FFF2-40B4-BE49-F238E27FC236}">
                  <a16:creationId xmlns:a16="http://schemas.microsoft.com/office/drawing/2014/main" id="{D4147B60-5DA1-B9D7-F62B-488204AC056D}"/>
                </a:ext>
              </a:extLst>
            </p:cNvPr>
            <p:cNvSpPr txBox="1"/>
            <p:nvPr/>
          </p:nvSpPr>
          <p:spPr>
            <a:xfrm>
              <a:off x="7413944" y="3086075"/>
              <a:ext cx="3789600" cy="707886"/>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Edge-</a:t>
              </a:r>
              <a:r>
                <a:rPr lang="en-US" sz="2000" b="1" dirty="0" err="1">
                  <a:solidFill>
                    <a:schemeClr val="accent5">
                      <a:lumMod val="75000"/>
                    </a:schemeClr>
                  </a:solidFill>
                  <a:latin typeface="Corbel" panose="020B0503020204020204" pitchFamily="34" charset="0"/>
                </a:rPr>
                <a:t>MoE</a:t>
              </a:r>
              <a:r>
                <a:rPr lang="en-US" sz="2000" dirty="0">
                  <a:latin typeface="Corbel" panose="020B0503020204020204" pitchFamily="34" charset="0"/>
                </a:rPr>
                <a:t>:</a:t>
              </a:r>
              <a:r>
                <a:rPr lang="en-US" sz="2000" dirty="0">
                  <a:solidFill>
                    <a:schemeClr val="accent6">
                      <a:lumMod val="75000"/>
                    </a:schemeClr>
                  </a:solidFill>
                  <a:latin typeface="Corbel" panose="020B0503020204020204" pitchFamily="34" charset="0"/>
                </a:rPr>
                <a:t> </a:t>
              </a:r>
              <a:r>
                <a:rPr lang="en-US" sz="2000" dirty="0">
                  <a:latin typeface="Corbel" panose="020B0503020204020204" pitchFamily="34" charset="0"/>
                </a:rPr>
                <a:t>Multi-task Vision Transformer (HW)</a:t>
              </a:r>
            </a:p>
          </p:txBody>
        </p:sp>
        <p:sp>
          <p:nvSpPr>
            <p:cNvPr id="44" name="TextBox 43">
              <a:extLst>
                <a:ext uri="{FF2B5EF4-FFF2-40B4-BE49-F238E27FC236}">
                  <a16:creationId xmlns:a16="http://schemas.microsoft.com/office/drawing/2014/main" id="{F944F5AD-6E4E-68D3-DE9C-C848BF60DEFF}"/>
                </a:ext>
              </a:extLst>
            </p:cNvPr>
            <p:cNvSpPr txBox="1"/>
            <p:nvPr/>
          </p:nvSpPr>
          <p:spPr>
            <a:xfrm>
              <a:off x="7413944" y="3910211"/>
              <a:ext cx="4240718" cy="1323439"/>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DGNN-Booster</a:t>
              </a:r>
              <a:r>
                <a:rPr lang="en-US" sz="2000" dirty="0">
                  <a:latin typeface="Corbel" panose="020B0503020204020204" pitchFamily="34" charset="0"/>
                </a:rPr>
                <a:t>: A Generic FPGA Accelerator Framework For Dynamic Graph Neural Network Inference</a:t>
              </a:r>
            </a:p>
          </p:txBody>
        </p:sp>
        <p:sp>
          <p:nvSpPr>
            <p:cNvPr id="45" name="TextBox 44">
              <a:extLst>
                <a:ext uri="{FF2B5EF4-FFF2-40B4-BE49-F238E27FC236}">
                  <a16:creationId xmlns:a16="http://schemas.microsoft.com/office/drawing/2014/main" id="{D65A1CD6-4C25-726D-D6BC-684FDFB54A2B}"/>
                </a:ext>
              </a:extLst>
            </p:cNvPr>
            <p:cNvSpPr txBox="1"/>
            <p:nvPr/>
          </p:nvSpPr>
          <p:spPr>
            <a:xfrm>
              <a:off x="7413944" y="5349901"/>
              <a:ext cx="4510623" cy="1015663"/>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INR-Arch: </a:t>
              </a:r>
              <a:r>
                <a:rPr lang="en-US" sz="2000" dirty="0">
                  <a:latin typeface="Corbel" panose="020B0503020204020204" pitchFamily="34" charset="0"/>
                </a:rPr>
                <a:t>A Dataflow Architecture and Compiler for Arbitrary-Order Gradient Computations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404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77F64D-95B6-412C-9C9A-BC4AB5B8E189}"/>
              </a:ext>
            </a:extLst>
          </p:cNvPr>
          <p:cNvSpPr>
            <a:spLocks noGrp="1"/>
          </p:cNvSpPr>
          <p:nvPr>
            <p:ph type="sldNum" sz="quarter" idx="12"/>
          </p:nvPr>
        </p:nvSpPr>
        <p:spPr/>
        <p:txBody>
          <a:bodyPr/>
          <a:lstStyle/>
          <a:p>
            <a:fld id="{48F63A3B-78C7-47BE-AE5E-E10140E04643}" type="slidenum">
              <a:rPr lang="en-US" smtClean="0"/>
              <a:pPr/>
              <a:t>40</a:t>
            </a:fld>
            <a:endParaRPr lang="en-US" dirty="0"/>
          </a:p>
        </p:txBody>
      </p:sp>
      <p:sp>
        <p:nvSpPr>
          <p:cNvPr id="4" name="Title 3">
            <a:extLst>
              <a:ext uri="{FF2B5EF4-FFF2-40B4-BE49-F238E27FC236}">
                <a16:creationId xmlns:a16="http://schemas.microsoft.com/office/drawing/2014/main" id="{1CC92E61-A7A1-4D97-B490-6A1FCFB2C041}"/>
              </a:ext>
            </a:extLst>
          </p:cNvPr>
          <p:cNvSpPr>
            <a:spLocks noGrp="1"/>
          </p:cNvSpPr>
          <p:nvPr>
            <p:ph type="title"/>
          </p:nvPr>
        </p:nvSpPr>
        <p:spPr/>
        <p:txBody>
          <a:bodyPr>
            <a:normAutofit fontScale="90000"/>
          </a:bodyPr>
          <a:lstStyle/>
          <a:p>
            <a:r>
              <a:rPr lang="en-US" dirty="0"/>
              <a:t>Feature 2 – Flexible</a:t>
            </a:r>
          </a:p>
        </p:txBody>
      </p:sp>
      <p:pic>
        <p:nvPicPr>
          <p:cNvPr id="5" name="Picture 4">
            <a:extLst>
              <a:ext uri="{FF2B5EF4-FFF2-40B4-BE49-F238E27FC236}">
                <a16:creationId xmlns:a16="http://schemas.microsoft.com/office/drawing/2014/main" id="{C56F1DB4-E2FE-4911-AD4A-4FD1228FB20F}"/>
              </a:ext>
            </a:extLst>
          </p:cNvPr>
          <p:cNvPicPr>
            <a:picLocks noChangeAspect="1"/>
          </p:cNvPicPr>
          <p:nvPr/>
        </p:nvPicPr>
        <p:blipFill>
          <a:blip r:embed="rId2"/>
          <a:stretch>
            <a:fillRect/>
          </a:stretch>
        </p:blipFill>
        <p:spPr>
          <a:xfrm>
            <a:off x="487679" y="1579134"/>
            <a:ext cx="10925653" cy="4852145"/>
          </a:xfrm>
          <a:prstGeom prst="rect">
            <a:avLst/>
          </a:prstGeom>
        </p:spPr>
      </p:pic>
      <p:sp>
        <p:nvSpPr>
          <p:cNvPr id="6" name="Rectangle: Rounded Corners 5">
            <a:extLst>
              <a:ext uri="{FF2B5EF4-FFF2-40B4-BE49-F238E27FC236}">
                <a16:creationId xmlns:a16="http://schemas.microsoft.com/office/drawing/2014/main" id="{94CB469D-617D-48AE-94D2-5E31CFDED9D1}"/>
              </a:ext>
            </a:extLst>
          </p:cNvPr>
          <p:cNvSpPr/>
          <p:nvPr/>
        </p:nvSpPr>
        <p:spPr>
          <a:xfrm>
            <a:off x="9403080" y="1638300"/>
            <a:ext cx="1813560" cy="46863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003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41413-3183-4757-BC38-E262BECCC286}"/>
              </a:ext>
            </a:extLst>
          </p:cNvPr>
          <p:cNvSpPr>
            <a:spLocks noGrp="1"/>
          </p:cNvSpPr>
          <p:nvPr>
            <p:ph idx="1"/>
          </p:nvPr>
        </p:nvSpPr>
        <p:spPr>
          <a:xfrm>
            <a:off x="381001" y="1561458"/>
            <a:ext cx="5714999" cy="4176401"/>
          </a:xfrm>
        </p:spPr>
        <p:txBody>
          <a:bodyPr/>
          <a:lstStyle/>
          <a:p>
            <a:r>
              <a:rPr lang="en-US" dirty="0"/>
              <a:t>Create a fully parameterized GNN model using native </a:t>
            </a:r>
            <a:r>
              <a:rPr lang="en-US" dirty="0" err="1"/>
              <a:t>PyTorch</a:t>
            </a:r>
            <a:r>
              <a:rPr lang="en-US" dirty="0"/>
              <a:t> Geometric layers</a:t>
            </a:r>
          </a:p>
          <a:p>
            <a:pPr lvl="1"/>
            <a:endParaRPr lang="en-US" dirty="0"/>
          </a:p>
          <a:p>
            <a:r>
              <a:rPr lang="en-US" dirty="0"/>
              <a:t>Behaves as a standard </a:t>
            </a:r>
            <a:r>
              <a:rPr lang="en-US" b="1" dirty="0" err="1"/>
              <a:t>nn.Module</a:t>
            </a:r>
            <a:endParaRPr lang="en-US" b="1" dirty="0"/>
          </a:p>
          <a:p>
            <a:pPr lvl="1"/>
            <a:r>
              <a:rPr lang="en-US" dirty="0"/>
              <a:t>Zero gap from training to deployment</a:t>
            </a:r>
          </a:p>
        </p:txBody>
      </p:sp>
      <p:sp>
        <p:nvSpPr>
          <p:cNvPr id="3" name="Slide Number Placeholder 2">
            <a:extLst>
              <a:ext uri="{FF2B5EF4-FFF2-40B4-BE49-F238E27FC236}">
                <a16:creationId xmlns:a16="http://schemas.microsoft.com/office/drawing/2014/main" id="{E0A764AF-A9FE-4BAC-A798-B2792E48BF8F}"/>
              </a:ext>
            </a:extLst>
          </p:cNvPr>
          <p:cNvSpPr>
            <a:spLocks noGrp="1"/>
          </p:cNvSpPr>
          <p:nvPr>
            <p:ph type="sldNum" sz="quarter" idx="12"/>
          </p:nvPr>
        </p:nvSpPr>
        <p:spPr/>
        <p:txBody>
          <a:bodyPr/>
          <a:lstStyle/>
          <a:p>
            <a:fld id="{48F63A3B-78C7-47BE-AE5E-E10140E04643}" type="slidenum">
              <a:rPr lang="en-US" smtClean="0"/>
              <a:pPr/>
              <a:t>41</a:t>
            </a:fld>
            <a:endParaRPr lang="en-US" dirty="0"/>
          </a:p>
        </p:txBody>
      </p:sp>
      <p:sp>
        <p:nvSpPr>
          <p:cNvPr id="4" name="Title 3">
            <a:extLst>
              <a:ext uri="{FF2B5EF4-FFF2-40B4-BE49-F238E27FC236}">
                <a16:creationId xmlns:a16="http://schemas.microsoft.com/office/drawing/2014/main" id="{74724F05-EC71-470F-8A8F-F5DB1CE122CE}"/>
              </a:ext>
            </a:extLst>
          </p:cNvPr>
          <p:cNvSpPr>
            <a:spLocks noGrp="1"/>
          </p:cNvSpPr>
          <p:nvPr>
            <p:ph type="title"/>
          </p:nvPr>
        </p:nvSpPr>
        <p:spPr/>
        <p:txBody>
          <a:bodyPr>
            <a:normAutofit fontScale="90000"/>
          </a:bodyPr>
          <a:lstStyle/>
          <a:p>
            <a:r>
              <a:rPr lang="en-US" dirty="0"/>
              <a:t>Feature 3 – Standard </a:t>
            </a:r>
            <a:r>
              <a:rPr lang="en-US" dirty="0" err="1"/>
              <a:t>PyTorch</a:t>
            </a:r>
            <a:r>
              <a:rPr lang="en-US" dirty="0"/>
              <a:t> API</a:t>
            </a:r>
          </a:p>
        </p:txBody>
      </p:sp>
      <p:pic>
        <p:nvPicPr>
          <p:cNvPr id="5" name="Picture 4" descr="Text&#10;&#10;Description automatically generated">
            <a:extLst>
              <a:ext uri="{FF2B5EF4-FFF2-40B4-BE49-F238E27FC236}">
                <a16:creationId xmlns:a16="http://schemas.microsoft.com/office/drawing/2014/main" id="{8325EE5B-1C57-4ABD-AE42-D8E726F162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2" t="11400" r="7501" b="7880"/>
          <a:stretch/>
        </p:blipFill>
        <p:spPr>
          <a:xfrm>
            <a:off x="6487697" y="1246829"/>
            <a:ext cx="5341621" cy="5242560"/>
          </a:xfrm>
          <a:prstGeom prst="rect">
            <a:avLst/>
          </a:prstGeom>
        </p:spPr>
      </p:pic>
    </p:spTree>
    <p:extLst>
      <p:ext uri="{BB962C8B-B14F-4D97-AF65-F5344CB8AC3E}">
        <p14:creationId xmlns:p14="http://schemas.microsoft.com/office/powerpoint/2010/main" val="1276179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F39A29-E1B9-41DF-8DA8-CD65FA59BB77}"/>
              </a:ext>
            </a:extLst>
          </p:cNvPr>
          <p:cNvSpPr>
            <a:spLocks noGrp="1"/>
          </p:cNvSpPr>
          <p:nvPr>
            <p:ph type="sldNum" sz="quarter" idx="12"/>
          </p:nvPr>
        </p:nvSpPr>
        <p:spPr/>
        <p:txBody>
          <a:bodyPr/>
          <a:lstStyle/>
          <a:p>
            <a:fld id="{48F63A3B-78C7-47BE-AE5E-E10140E04643}" type="slidenum">
              <a:rPr lang="en-US" smtClean="0"/>
              <a:pPr/>
              <a:t>42</a:t>
            </a:fld>
            <a:endParaRPr lang="en-US" dirty="0"/>
          </a:p>
        </p:txBody>
      </p:sp>
      <p:sp>
        <p:nvSpPr>
          <p:cNvPr id="4" name="Title 3">
            <a:extLst>
              <a:ext uri="{FF2B5EF4-FFF2-40B4-BE49-F238E27FC236}">
                <a16:creationId xmlns:a16="http://schemas.microsoft.com/office/drawing/2014/main" id="{89E889F7-BF60-4505-A920-66C08E301B25}"/>
              </a:ext>
            </a:extLst>
          </p:cNvPr>
          <p:cNvSpPr>
            <a:spLocks noGrp="1"/>
          </p:cNvSpPr>
          <p:nvPr>
            <p:ph type="title"/>
          </p:nvPr>
        </p:nvSpPr>
        <p:spPr/>
        <p:txBody>
          <a:bodyPr>
            <a:normAutofit fontScale="90000"/>
          </a:bodyPr>
          <a:lstStyle/>
          <a:p>
            <a:r>
              <a:rPr lang="en-US" dirty="0"/>
              <a:t>Feature 3 – Standard </a:t>
            </a:r>
            <a:r>
              <a:rPr lang="en-US" dirty="0" err="1"/>
              <a:t>PyTorch</a:t>
            </a:r>
            <a:r>
              <a:rPr lang="en-US" dirty="0"/>
              <a:t> API (cont.)</a:t>
            </a:r>
          </a:p>
        </p:txBody>
      </p:sp>
      <p:pic>
        <p:nvPicPr>
          <p:cNvPr id="5" name="Content Placeholder 4">
            <a:extLst>
              <a:ext uri="{FF2B5EF4-FFF2-40B4-BE49-F238E27FC236}">
                <a16:creationId xmlns:a16="http://schemas.microsoft.com/office/drawing/2014/main" id="{02CFECF2-129E-42EA-9875-9ADE436CC054}"/>
              </a:ext>
            </a:extLst>
          </p:cNvPr>
          <p:cNvPicPr>
            <a:picLocks noGrp="1" noChangeAspect="1"/>
          </p:cNvPicPr>
          <p:nvPr>
            <p:ph idx="1"/>
          </p:nvPr>
        </p:nvPicPr>
        <p:blipFill rotWithShape="1">
          <a:blip r:embed="rId2"/>
          <a:srcRect b="7286"/>
          <a:stretch/>
        </p:blipFill>
        <p:spPr>
          <a:xfrm>
            <a:off x="3722419" y="1347499"/>
            <a:ext cx="8106899" cy="5225234"/>
          </a:xfrm>
          <a:prstGeom prst="rect">
            <a:avLst/>
          </a:prstGeom>
        </p:spPr>
      </p:pic>
      <p:sp>
        <p:nvSpPr>
          <p:cNvPr id="6" name="Content Placeholder 1">
            <a:extLst>
              <a:ext uri="{FF2B5EF4-FFF2-40B4-BE49-F238E27FC236}">
                <a16:creationId xmlns:a16="http://schemas.microsoft.com/office/drawing/2014/main" id="{3420284F-8E5A-44DC-AF84-30F9C8149577}"/>
              </a:ext>
            </a:extLst>
          </p:cNvPr>
          <p:cNvSpPr txBox="1">
            <a:spLocks/>
          </p:cNvSpPr>
          <p:nvPr/>
        </p:nvSpPr>
        <p:spPr>
          <a:xfrm>
            <a:off x="36952" y="3024522"/>
            <a:ext cx="3797838" cy="1160306"/>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8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4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dirty="0"/>
              <a:t>(SW)</a:t>
            </a:r>
          </a:p>
          <a:p>
            <a:pPr marL="0" indent="0" algn="r">
              <a:buNone/>
            </a:pPr>
            <a:r>
              <a:rPr lang="en-US" sz="2400" dirty="0"/>
              <a:t>Model and layer definition</a:t>
            </a:r>
          </a:p>
        </p:txBody>
      </p:sp>
      <p:sp>
        <p:nvSpPr>
          <p:cNvPr id="7" name="Rectangle: Rounded Corners 6">
            <a:extLst>
              <a:ext uri="{FF2B5EF4-FFF2-40B4-BE49-F238E27FC236}">
                <a16:creationId xmlns:a16="http://schemas.microsoft.com/office/drawing/2014/main" id="{B15B2D76-1CD2-4C6E-8029-5DD3ED3BD0C8}"/>
              </a:ext>
            </a:extLst>
          </p:cNvPr>
          <p:cNvSpPr/>
          <p:nvPr/>
        </p:nvSpPr>
        <p:spPr>
          <a:xfrm>
            <a:off x="3947160" y="2545080"/>
            <a:ext cx="3749040" cy="1889760"/>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A49C60E-4756-4E42-B5B6-9C255C3F2BBD}"/>
              </a:ext>
            </a:extLst>
          </p:cNvPr>
          <p:cNvSpPr/>
          <p:nvPr/>
        </p:nvSpPr>
        <p:spPr>
          <a:xfrm>
            <a:off x="3947160" y="4848276"/>
            <a:ext cx="3749040" cy="1641113"/>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87B53C86-9BDB-4E83-AD52-3CF54CD298C7}"/>
              </a:ext>
            </a:extLst>
          </p:cNvPr>
          <p:cNvSpPr txBox="1">
            <a:spLocks/>
          </p:cNvSpPr>
          <p:nvPr/>
        </p:nvSpPr>
        <p:spPr>
          <a:xfrm>
            <a:off x="36952" y="5041589"/>
            <a:ext cx="3797838" cy="1474953"/>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8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4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dirty="0"/>
              <a:t>(HW)</a:t>
            </a:r>
          </a:p>
          <a:p>
            <a:pPr marL="0" indent="0" algn="r">
              <a:buNone/>
            </a:pPr>
            <a:r>
              <a:rPr lang="en-US" sz="2400" dirty="0"/>
              <a:t>HLS code generation and deployment on FPGA</a:t>
            </a:r>
          </a:p>
        </p:txBody>
      </p:sp>
    </p:spTree>
    <p:extLst>
      <p:ext uri="{BB962C8B-B14F-4D97-AF65-F5344CB8AC3E}">
        <p14:creationId xmlns:p14="http://schemas.microsoft.com/office/powerpoint/2010/main" val="1891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031ADE-A67F-4E60-8EFE-F1718B87D73B}"/>
              </a:ext>
            </a:extLst>
          </p:cNvPr>
          <p:cNvSpPr>
            <a:spLocks noGrp="1"/>
          </p:cNvSpPr>
          <p:nvPr>
            <p:ph type="sldNum" sz="quarter" idx="12"/>
          </p:nvPr>
        </p:nvSpPr>
        <p:spPr/>
        <p:txBody>
          <a:bodyPr/>
          <a:lstStyle/>
          <a:p>
            <a:fld id="{48F63A3B-78C7-47BE-AE5E-E10140E04643}" type="slidenum">
              <a:rPr lang="en-US" smtClean="0"/>
              <a:pPr/>
              <a:t>43</a:t>
            </a:fld>
            <a:endParaRPr lang="en-US" dirty="0"/>
          </a:p>
        </p:txBody>
      </p:sp>
      <p:sp>
        <p:nvSpPr>
          <p:cNvPr id="4" name="Title 3">
            <a:extLst>
              <a:ext uri="{FF2B5EF4-FFF2-40B4-BE49-F238E27FC236}">
                <a16:creationId xmlns:a16="http://schemas.microsoft.com/office/drawing/2014/main" id="{13184698-2BA3-4523-B911-52352DECF71C}"/>
              </a:ext>
            </a:extLst>
          </p:cNvPr>
          <p:cNvSpPr>
            <a:spLocks noGrp="1"/>
          </p:cNvSpPr>
          <p:nvPr>
            <p:ph type="title"/>
          </p:nvPr>
        </p:nvSpPr>
        <p:spPr/>
        <p:txBody>
          <a:bodyPr>
            <a:normAutofit fontScale="90000"/>
          </a:bodyPr>
          <a:lstStyle/>
          <a:p>
            <a:r>
              <a:rPr lang="en-US" dirty="0"/>
              <a:t>A Working Example using </a:t>
            </a:r>
            <a:r>
              <a:rPr lang="en-US" dirty="0" err="1"/>
              <a:t>GNNBuilder</a:t>
            </a:r>
            <a:endParaRPr lang="en-US" dirty="0"/>
          </a:p>
        </p:txBody>
      </p:sp>
      <p:pic>
        <p:nvPicPr>
          <p:cNvPr id="5" name="Picture 4">
            <a:extLst>
              <a:ext uri="{FF2B5EF4-FFF2-40B4-BE49-F238E27FC236}">
                <a16:creationId xmlns:a16="http://schemas.microsoft.com/office/drawing/2014/main" id="{EA07E4AF-AC0D-4846-91A5-7558B800BB52}"/>
              </a:ext>
            </a:extLst>
          </p:cNvPr>
          <p:cNvPicPr>
            <a:picLocks noChangeAspect="1"/>
          </p:cNvPicPr>
          <p:nvPr/>
        </p:nvPicPr>
        <p:blipFill>
          <a:blip r:embed="rId2"/>
          <a:stretch>
            <a:fillRect/>
          </a:stretch>
        </p:blipFill>
        <p:spPr>
          <a:xfrm>
            <a:off x="786559" y="1374130"/>
            <a:ext cx="4846320" cy="5461010"/>
          </a:xfrm>
          <a:prstGeom prst="rect">
            <a:avLst/>
          </a:prstGeom>
        </p:spPr>
      </p:pic>
      <p:grpSp>
        <p:nvGrpSpPr>
          <p:cNvPr id="6" name="Group 5">
            <a:extLst>
              <a:ext uri="{FF2B5EF4-FFF2-40B4-BE49-F238E27FC236}">
                <a16:creationId xmlns:a16="http://schemas.microsoft.com/office/drawing/2014/main" id="{F584A12E-7E00-4EED-A0F0-0EC9B305A3D8}"/>
              </a:ext>
            </a:extLst>
          </p:cNvPr>
          <p:cNvGrpSpPr>
            <a:grpSpLocks noChangeAspect="1"/>
          </p:cNvGrpSpPr>
          <p:nvPr/>
        </p:nvGrpSpPr>
        <p:grpSpPr>
          <a:xfrm>
            <a:off x="5688291" y="1430925"/>
            <a:ext cx="4950000" cy="3996149"/>
            <a:chOff x="5559378" y="671217"/>
            <a:chExt cx="6277022" cy="5067458"/>
          </a:xfrm>
        </p:grpSpPr>
        <p:pic>
          <p:nvPicPr>
            <p:cNvPr id="7" name="Picture 6">
              <a:extLst>
                <a:ext uri="{FF2B5EF4-FFF2-40B4-BE49-F238E27FC236}">
                  <a16:creationId xmlns:a16="http://schemas.microsoft.com/office/drawing/2014/main" id="{7708A6F1-7D1B-4BAC-AE6D-5AC014C7ABE8}"/>
                </a:ext>
              </a:extLst>
            </p:cNvPr>
            <p:cNvPicPr>
              <a:picLocks noChangeAspect="1"/>
            </p:cNvPicPr>
            <p:nvPr/>
          </p:nvPicPr>
          <p:blipFill rotWithShape="1">
            <a:blip r:embed="rId3"/>
            <a:srcRect t="9161"/>
            <a:stretch/>
          </p:blipFill>
          <p:spPr>
            <a:xfrm>
              <a:off x="5559378" y="4229101"/>
              <a:ext cx="6277022" cy="1509574"/>
            </a:xfrm>
            <a:prstGeom prst="rect">
              <a:avLst/>
            </a:prstGeom>
          </p:spPr>
        </p:pic>
        <p:pic>
          <p:nvPicPr>
            <p:cNvPr id="8" name="Picture 7">
              <a:extLst>
                <a:ext uri="{FF2B5EF4-FFF2-40B4-BE49-F238E27FC236}">
                  <a16:creationId xmlns:a16="http://schemas.microsoft.com/office/drawing/2014/main" id="{63335B67-FCAF-40BE-8E9E-0AB9A3D35842}"/>
                </a:ext>
              </a:extLst>
            </p:cNvPr>
            <p:cNvPicPr>
              <a:picLocks noChangeAspect="1"/>
            </p:cNvPicPr>
            <p:nvPr/>
          </p:nvPicPr>
          <p:blipFill rotWithShape="1">
            <a:blip r:embed="rId4"/>
            <a:srcRect b="2860"/>
            <a:stretch/>
          </p:blipFill>
          <p:spPr>
            <a:xfrm>
              <a:off x="5603829" y="671217"/>
              <a:ext cx="6230635" cy="3557884"/>
            </a:xfrm>
            <a:prstGeom prst="rect">
              <a:avLst/>
            </a:prstGeom>
          </p:spPr>
        </p:pic>
      </p:grpSp>
      <p:sp>
        <p:nvSpPr>
          <p:cNvPr id="9" name="Rectangle 8">
            <a:extLst>
              <a:ext uri="{FF2B5EF4-FFF2-40B4-BE49-F238E27FC236}">
                <a16:creationId xmlns:a16="http://schemas.microsoft.com/office/drawing/2014/main" id="{B322125D-910C-4872-B695-E36D507CA822}"/>
              </a:ext>
            </a:extLst>
          </p:cNvPr>
          <p:cNvSpPr/>
          <p:nvPr/>
        </p:nvSpPr>
        <p:spPr>
          <a:xfrm>
            <a:off x="8893212" y="3370185"/>
            <a:ext cx="2951347" cy="292334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p>
            <a:pPr defTabSz="914377"/>
            <a:r>
              <a:rPr lang="en-US" altLang="zh-CN" sz="2400" b="1" dirty="0">
                <a:solidFill>
                  <a:schemeClr val="tx1"/>
                </a:solidFill>
                <a:latin typeface="Corbel" panose="020B0503020204020204" pitchFamily="34" charset="0"/>
              </a:rPr>
              <a:t>A </a:t>
            </a:r>
            <a:r>
              <a:rPr lang="en-US" sz="2400" b="1" dirty="0">
                <a:solidFill>
                  <a:schemeClr val="tx1"/>
                </a:solidFill>
                <a:latin typeface="Corbel" panose="020B0503020204020204" pitchFamily="34" charset="0"/>
              </a:rPr>
              <a:t>minimum working example with:</a:t>
            </a:r>
          </a:p>
          <a:p>
            <a:pPr marL="342900" indent="-342900" defTabSz="914377">
              <a:buFont typeface="Arial" panose="020B0604020202020204" pitchFamily="34" charset="0"/>
              <a:buChar char="•"/>
            </a:pPr>
            <a:r>
              <a:rPr lang="en-US" sz="2000" dirty="0">
                <a:solidFill>
                  <a:schemeClr val="tx1"/>
                </a:solidFill>
                <a:latin typeface="Corbel" panose="020B0503020204020204" pitchFamily="34" charset="0"/>
              </a:rPr>
              <a:t>GNN model definition</a:t>
            </a:r>
          </a:p>
          <a:p>
            <a:pPr marL="342900" indent="-342900" defTabSz="914377">
              <a:buFont typeface="Arial" panose="020B0604020202020204" pitchFamily="34" charset="0"/>
              <a:buChar char="•"/>
            </a:pPr>
            <a:r>
              <a:rPr lang="en-US" sz="2000" dirty="0">
                <a:solidFill>
                  <a:schemeClr val="tx1"/>
                </a:solidFill>
                <a:latin typeface="Corbel" panose="020B0503020204020204" pitchFamily="34" charset="0"/>
              </a:rPr>
              <a:t>Training (omitted)</a:t>
            </a:r>
          </a:p>
          <a:p>
            <a:pPr marL="342900" indent="-342900" defTabSz="914377">
              <a:buFont typeface="Arial" panose="020B0604020202020204" pitchFamily="34" charset="0"/>
              <a:buChar char="•"/>
            </a:pPr>
            <a:r>
              <a:rPr lang="en-US" sz="2000" dirty="0">
                <a:solidFill>
                  <a:schemeClr val="tx1"/>
                </a:solidFill>
                <a:latin typeface="Corbel" panose="020B0503020204020204" pitchFamily="34" charset="0"/>
              </a:rPr>
              <a:t>Code generation</a:t>
            </a:r>
          </a:p>
          <a:p>
            <a:pPr marL="342900" indent="-342900" defTabSz="914377">
              <a:buFont typeface="Arial" panose="020B0604020202020204" pitchFamily="34" charset="0"/>
              <a:buChar char="•"/>
            </a:pPr>
            <a:r>
              <a:rPr lang="en-US" sz="2000" dirty="0">
                <a:solidFill>
                  <a:schemeClr val="tx1"/>
                </a:solidFill>
                <a:latin typeface="Corbel" panose="020B0503020204020204" pitchFamily="34" charset="0"/>
              </a:rPr>
              <a:t>Testbench</a:t>
            </a:r>
            <a:r>
              <a:rPr lang="en-US" sz="2000" dirty="0">
                <a:latin typeface="Corbel" panose="020B0503020204020204" pitchFamily="34" charset="0"/>
              </a:rPr>
              <a:t> generation</a:t>
            </a:r>
          </a:p>
          <a:p>
            <a:pPr marL="342900" indent="-342900" defTabSz="914377">
              <a:buFont typeface="Arial" panose="020B0604020202020204" pitchFamily="34" charset="0"/>
              <a:buChar char="•"/>
            </a:pPr>
            <a:r>
              <a:rPr lang="en-US" sz="2000" dirty="0">
                <a:solidFill>
                  <a:schemeClr val="tx1"/>
                </a:solidFill>
                <a:latin typeface="Corbel" panose="020B0503020204020204" pitchFamily="34" charset="0"/>
              </a:rPr>
              <a:t>Synthesis and implementation</a:t>
            </a:r>
          </a:p>
        </p:txBody>
      </p:sp>
    </p:spTree>
    <p:extLst>
      <p:ext uri="{BB962C8B-B14F-4D97-AF65-F5344CB8AC3E}">
        <p14:creationId xmlns:p14="http://schemas.microsoft.com/office/powerpoint/2010/main" val="143588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29F347-282F-404B-A513-B735B441F1BC}"/>
              </a:ext>
            </a:extLst>
          </p:cNvPr>
          <p:cNvSpPr>
            <a:spLocks noGrp="1"/>
          </p:cNvSpPr>
          <p:nvPr>
            <p:ph type="sldNum" sz="quarter" idx="12"/>
          </p:nvPr>
        </p:nvSpPr>
        <p:spPr/>
        <p:txBody>
          <a:bodyPr/>
          <a:lstStyle/>
          <a:p>
            <a:fld id="{48F63A3B-78C7-47BE-AE5E-E10140E04643}" type="slidenum">
              <a:rPr lang="en-US" smtClean="0"/>
              <a:pPr/>
              <a:t>44</a:t>
            </a:fld>
            <a:endParaRPr lang="en-US" dirty="0"/>
          </a:p>
        </p:txBody>
      </p:sp>
      <p:sp>
        <p:nvSpPr>
          <p:cNvPr id="4" name="Title 3">
            <a:extLst>
              <a:ext uri="{FF2B5EF4-FFF2-40B4-BE49-F238E27FC236}">
                <a16:creationId xmlns:a16="http://schemas.microsoft.com/office/drawing/2014/main" id="{FD8882FE-1F94-40F9-9C40-7493EB1BDCBB}"/>
              </a:ext>
            </a:extLst>
          </p:cNvPr>
          <p:cNvSpPr>
            <a:spLocks noGrp="1"/>
          </p:cNvSpPr>
          <p:nvPr>
            <p:ph type="title"/>
          </p:nvPr>
        </p:nvSpPr>
        <p:spPr/>
        <p:txBody>
          <a:bodyPr>
            <a:normAutofit fontScale="90000"/>
          </a:bodyPr>
          <a:lstStyle/>
          <a:p>
            <a:r>
              <a:rPr lang="en-US" dirty="0"/>
              <a:t>Underneath of </a:t>
            </a:r>
            <a:r>
              <a:rPr lang="en-US" dirty="0" err="1"/>
              <a:t>GNNBuilder</a:t>
            </a:r>
            <a:r>
              <a:rPr lang="en-US" dirty="0"/>
              <a:t> – Templates</a:t>
            </a:r>
          </a:p>
        </p:txBody>
      </p:sp>
      <p:pic>
        <p:nvPicPr>
          <p:cNvPr id="5" name="Picture 4">
            <a:extLst>
              <a:ext uri="{FF2B5EF4-FFF2-40B4-BE49-F238E27FC236}">
                <a16:creationId xmlns:a16="http://schemas.microsoft.com/office/drawing/2014/main" id="{20D5BF69-6D0F-4AA5-886D-D1EB11E12BEF}"/>
              </a:ext>
            </a:extLst>
          </p:cNvPr>
          <p:cNvPicPr>
            <a:picLocks noChangeAspect="1"/>
          </p:cNvPicPr>
          <p:nvPr/>
        </p:nvPicPr>
        <p:blipFill>
          <a:blip r:embed="rId2"/>
          <a:stretch>
            <a:fillRect/>
          </a:stretch>
        </p:blipFill>
        <p:spPr>
          <a:xfrm>
            <a:off x="5963952" y="1416132"/>
            <a:ext cx="5509497" cy="5148906"/>
          </a:xfrm>
          <a:prstGeom prst="rect">
            <a:avLst/>
          </a:prstGeom>
        </p:spPr>
      </p:pic>
      <p:grpSp>
        <p:nvGrpSpPr>
          <p:cNvPr id="2" name="Group 1">
            <a:extLst>
              <a:ext uri="{FF2B5EF4-FFF2-40B4-BE49-F238E27FC236}">
                <a16:creationId xmlns:a16="http://schemas.microsoft.com/office/drawing/2014/main" id="{663B3363-5CE8-42D6-9D3F-711E3665735D}"/>
              </a:ext>
            </a:extLst>
          </p:cNvPr>
          <p:cNvGrpSpPr/>
          <p:nvPr/>
        </p:nvGrpSpPr>
        <p:grpSpPr>
          <a:xfrm>
            <a:off x="643887" y="1416132"/>
            <a:ext cx="9614929" cy="932498"/>
            <a:chOff x="643887" y="1416132"/>
            <a:chExt cx="9614929" cy="932498"/>
          </a:xfrm>
        </p:grpSpPr>
        <p:sp>
          <p:nvSpPr>
            <p:cNvPr id="6" name="Rectangle 5">
              <a:extLst>
                <a:ext uri="{FF2B5EF4-FFF2-40B4-BE49-F238E27FC236}">
                  <a16:creationId xmlns:a16="http://schemas.microsoft.com/office/drawing/2014/main" id="{3CFCBEA5-993C-4D9C-8BA1-2C3B0DD4F0F7}"/>
                </a:ext>
              </a:extLst>
            </p:cNvPr>
            <p:cNvSpPr/>
            <p:nvPr/>
          </p:nvSpPr>
          <p:spPr>
            <a:xfrm>
              <a:off x="643887" y="1619576"/>
              <a:ext cx="4518661" cy="528125"/>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p>
              <a:pPr defTabSz="914377"/>
              <a:r>
                <a:rPr lang="en-US" sz="2400" b="1" dirty="0">
                  <a:solidFill>
                    <a:schemeClr val="tx1"/>
                  </a:solidFill>
                  <a:latin typeface="Corbel" panose="020B0503020204020204" pitchFamily="34" charset="0"/>
                </a:rPr>
                <a:t>Pre-defined static array size</a:t>
              </a:r>
            </a:p>
          </p:txBody>
        </p:sp>
        <p:cxnSp>
          <p:nvCxnSpPr>
            <p:cNvPr id="7" name="Straight Arrow Connector 6">
              <a:extLst>
                <a:ext uri="{FF2B5EF4-FFF2-40B4-BE49-F238E27FC236}">
                  <a16:creationId xmlns:a16="http://schemas.microsoft.com/office/drawing/2014/main" id="{288B998E-379B-43D6-B675-8B313D3A6CB4}"/>
                </a:ext>
              </a:extLst>
            </p:cNvPr>
            <p:cNvCxnSpPr>
              <a:cxnSpLocks/>
              <a:stCxn id="6" idx="3"/>
              <a:endCxn id="44" idx="1"/>
            </p:cNvCxnSpPr>
            <p:nvPr/>
          </p:nvCxnSpPr>
          <p:spPr>
            <a:xfrm flipV="1">
              <a:off x="5162548" y="1882381"/>
              <a:ext cx="1745556" cy="1258"/>
            </a:xfrm>
            <a:prstGeom prst="straightConnector1">
              <a:avLst/>
            </a:prstGeom>
            <a:noFill/>
            <a:ln w="28575">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44" name="Rectangle: Rounded Corners 43">
              <a:extLst>
                <a:ext uri="{FF2B5EF4-FFF2-40B4-BE49-F238E27FC236}">
                  <a16:creationId xmlns:a16="http://schemas.microsoft.com/office/drawing/2014/main" id="{817C1D97-3853-4060-B64F-6D5574652B91}"/>
                </a:ext>
              </a:extLst>
            </p:cNvPr>
            <p:cNvSpPr/>
            <p:nvPr/>
          </p:nvSpPr>
          <p:spPr>
            <a:xfrm>
              <a:off x="6908104" y="1416132"/>
              <a:ext cx="3350712" cy="932498"/>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65837FF-5A6B-40F0-BB11-C3FCA0CEEF04}"/>
              </a:ext>
            </a:extLst>
          </p:cNvPr>
          <p:cNvGrpSpPr/>
          <p:nvPr/>
        </p:nvGrpSpPr>
        <p:grpSpPr>
          <a:xfrm>
            <a:off x="643887" y="2512251"/>
            <a:ext cx="6257954" cy="686974"/>
            <a:chOff x="643887" y="2512251"/>
            <a:chExt cx="6257954" cy="686974"/>
          </a:xfrm>
        </p:grpSpPr>
        <p:sp>
          <p:nvSpPr>
            <p:cNvPr id="18" name="Rectangle 17">
              <a:extLst>
                <a:ext uri="{FF2B5EF4-FFF2-40B4-BE49-F238E27FC236}">
                  <a16:creationId xmlns:a16="http://schemas.microsoft.com/office/drawing/2014/main" id="{60D164DB-F0BF-45FE-B437-7FB907352598}"/>
                </a:ext>
              </a:extLst>
            </p:cNvPr>
            <p:cNvSpPr/>
            <p:nvPr/>
          </p:nvSpPr>
          <p:spPr>
            <a:xfrm>
              <a:off x="643887" y="2671100"/>
              <a:ext cx="4518661" cy="528125"/>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p>
              <a:pPr defTabSz="914377"/>
              <a:r>
                <a:rPr lang="en-US" sz="2400" b="1" dirty="0">
                  <a:solidFill>
                    <a:schemeClr val="tx1"/>
                  </a:solidFill>
                  <a:latin typeface="Corbel" panose="020B0503020204020204" pitchFamily="34" charset="0"/>
                </a:rPr>
                <a:t>Define fixed-point data precision</a:t>
              </a:r>
            </a:p>
          </p:txBody>
        </p:sp>
        <p:cxnSp>
          <p:nvCxnSpPr>
            <p:cNvPr id="47" name="Straight Arrow Connector 46">
              <a:extLst>
                <a:ext uri="{FF2B5EF4-FFF2-40B4-BE49-F238E27FC236}">
                  <a16:creationId xmlns:a16="http://schemas.microsoft.com/office/drawing/2014/main" id="{2A629236-1A37-429E-922C-F62DE6790058}"/>
                </a:ext>
              </a:extLst>
            </p:cNvPr>
            <p:cNvCxnSpPr>
              <a:cxnSpLocks/>
              <a:stCxn id="18" idx="3"/>
            </p:cNvCxnSpPr>
            <p:nvPr/>
          </p:nvCxnSpPr>
          <p:spPr>
            <a:xfrm flipV="1">
              <a:off x="5162548" y="2512251"/>
              <a:ext cx="1739293" cy="422912"/>
            </a:xfrm>
            <a:prstGeom prst="straightConnector1">
              <a:avLst/>
            </a:prstGeom>
            <a:noFill/>
            <a:ln w="28575">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grpSp>
      <p:grpSp>
        <p:nvGrpSpPr>
          <p:cNvPr id="9" name="Group 8">
            <a:extLst>
              <a:ext uri="{FF2B5EF4-FFF2-40B4-BE49-F238E27FC236}">
                <a16:creationId xmlns:a16="http://schemas.microsoft.com/office/drawing/2014/main" id="{98568CCD-73C8-469F-AABB-9CADFF66D5B3}"/>
              </a:ext>
            </a:extLst>
          </p:cNvPr>
          <p:cNvGrpSpPr/>
          <p:nvPr/>
        </p:nvGrpSpPr>
        <p:grpSpPr>
          <a:xfrm>
            <a:off x="643887" y="2601909"/>
            <a:ext cx="9608666" cy="2052689"/>
            <a:chOff x="643887" y="2601909"/>
            <a:chExt cx="9608666" cy="2052689"/>
          </a:xfrm>
        </p:grpSpPr>
        <p:sp>
          <p:nvSpPr>
            <p:cNvPr id="35" name="Rectangle 34">
              <a:extLst>
                <a:ext uri="{FF2B5EF4-FFF2-40B4-BE49-F238E27FC236}">
                  <a16:creationId xmlns:a16="http://schemas.microsoft.com/office/drawing/2014/main" id="{7E3E7BBF-E35A-4471-9155-B752FB7106B0}"/>
                </a:ext>
              </a:extLst>
            </p:cNvPr>
            <p:cNvSpPr/>
            <p:nvPr/>
          </p:nvSpPr>
          <p:spPr>
            <a:xfrm>
              <a:off x="643887" y="3817874"/>
              <a:ext cx="4518661" cy="836724"/>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p>
              <a:pPr defTabSz="914377"/>
              <a:r>
                <a:rPr lang="en-US" sz="2400" b="1" dirty="0">
                  <a:solidFill>
                    <a:schemeClr val="tx1"/>
                  </a:solidFill>
                  <a:latin typeface="Corbel" panose="020B0503020204020204" pitchFamily="34" charset="0"/>
                </a:rPr>
                <a:t>Used for latency estimation </a:t>
              </a:r>
            </a:p>
            <a:p>
              <a:pPr defTabSz="914377"/>
              <a:r>
                <a:rPr lang="en-US" sz="2400" dirty="0">
                  <a:solidFill>
                    <a:schemeClr val="tx1"/>
                  </a:solidFill>
                  <a:latin typeface="Corbel" panose="020B0503020204020204" pitchFamily="34" charset="0"/>
                </a:rPr>
                <a:t>(can be omitted in deployment)</a:t>
              </a:r>
            </a:p>
          </p:txBody>
        </p:sp>
        <p:sp>
          <p:nvSpPr>
            <p:cNvPr id="51" name="Rectangle: Rounded Corners 50">
              <a:extLst>
                <a:ext uri="{FF2B5EF4-FFF2-40B4-BE49-F238E27FC236}">
                  <a16:creationId xmlns:a16="http://schemas.microsoft.com/office/drawing/2014/main" id="{C5FA2372-DD29-4FB1-BFB3-B1E53BCB6621}"/>
                </a:ext>
              </a:extLst>
            </p:cNvPr>
            <p:cNvSpPr/>
            <p:nvPr/>
          </p:nvSpPr>
          <p:spPr>
            <a:xfrm>
              <a:off x="6901841" y="2601909"/>
              <a:ext cx="3350712" cy="614415"/>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AD0FEBAF-1F35-462B-9855-7A200C38A91A}"/>
                </a:ext>
              </a:extLst>
            </p:cNvPr>
            <p:cNvCxnSpPr>
              <a:cxnSpLocks/>
              <a:stCxn id="35" idx="3"/>
              <a:endCxn id="51" idx="1"/>
            </p:cNvCxnSpPr>
            <p:nvPr/>
          </p:nvCxnSpPr>
          <p:spPr>
            <a:xfrm flipV="1">
              <a:off x="5162548" y="2909117"/>
              <a:ext cx="1739293" cy="1327119"/>
            </a:xfrm>
            <a:prstGeom prst="straightConnector1">
              <a:avLst/>
            </a:prstGeom>
            <a:noFill/>
            <a:ln w="28575">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grpSp>
      <p:grpSp>
        <p:nvGrpSpPr>
          <p:cNvPr id="10" name="Group 9">
            <a:extLst>
              <a:ext uri="{FF2B5EF4-FFF2-40B4-BE49-F238E27FC236}">
                <a16:creationId xmlns:a16="http://schemas.microsoft.com/office/drawing/2014/main" id="{6F37DC79-653D-457C-BAEF-BEA4BE40028F}"/>
              </a:ext>
            </a:extLst>
          </p:cNvPr>
          <p:cNvGrpSpPr/>
          <p:nvPr/>
        </p:nvGrpSpPr>
        <p:grpSpPr>
          <a:xfrm>
            <a:off x="643887" y="3281682"/>
            <a:ext cx="9608666" cy="2801930"/>
            <a:chOff x="643887" y="3281682"/>
            <a:chExt cx="9608666" cy="2801930"/>
          </a:xfrm>
        </p:grpSpPr>
        <p:sp>
          <p:nvSpPr>
            <p:cNvPr id="36" name="Rectangle 35">
              <a:extLst>
                <a:ext uri="{FF2B5EF4-FFF2-40B4-BE49-F238E27FC236}">
                  <a16:creationId xmlns:a16="http://schemas.microsoft.com/office/drawing/2014/main" id="{09B3D735-5B58-4D45-AE47-9DE3E15F76BD}"/>
                </a:ext>
              </a:extLst>
            </p:cNvPr>
            <p:cNvSpPr/>
            <p:nvPr/>
          </p:nvSpPr>
          <p:spPr>
            <a:xfrm>
              <a:off x="643887" y="5246888"/>
              <a:ext cx="4518661" cy="836724"/>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p>
              <a:pPr defTabSz="914377"/>
              <a:r>
                <a:rPr lang="en-US" sz="2400" b="1" dirty="0">
                  <a:solidFill>
                    <a:schemeClr val="tx1"/>
                  </a:solidFill>
                  <a:latin typeface="Corbel" panose="020B0503020204020204" pitchFamily="34" charset="0"/>
                </a:rPr>
                <a:t>Linear layer parallelism</a:t>
              </a:r>
            </a:p>
            <a:p>
              <a:pPr defTabSz="914377"/>
              <a:r>
                <a:rPr lang="en-US" sz="2400" dirty="0">
                  <a:latin typeface="Corbel" panose="020B0503020204020204" pitchFamily="34" charset="0"/>
                </a:rPr>
                <a:t>(can be decided by DSE later)</a:t>
              </a:r>
              <a:endParaRPr lang="en-US" sz="2400" dirty="0">
                <a:solidFill>
                  <a:schemeClr val="tx1"/>
                </a:solidFill>
                <a:latin typeface="Corbel" panose="020B0503020204020204" pitchFamily="34" charset="0"/>
              </a:endParaRPr>
            </a:p>
          </p:txBody>
        </p:sp>
        <p:sp>
          <p:nvSpPr>
            <p:cNvPr id="55" name="Rectangle: Rounded Corners 54">
              <a:extLst>
                <a:ext uri="{FF2B5EF4-FFF2-40B4-BE49-F238E27FC236}">
                  <a16:creationId xmlns:a16="http://schemas.microsoft.com/office/drawing/2014/main" id="{C8D4E9FA-AE30-45DB-92AC-313C6D773860}"/>
                </a:ext>
              </a:extLst>
            </p:cNvPr>
            <p:cNvSpPr/>
            <p:nvPr/>
          </p:nvSpPr>
          <p:spPr>
            <a:xfrm>
              <a:off x="6901841" y="3281682"/>
              <a:ext cx="3350712" cy="429894"/>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FBA36E5B-C276-43B6-8C75-A52CE4F30E2B}"/>
                </a:ext>
              </a:extLst>
            </p:cNvPr>
            <p:cNvCxnSpPr>
              <a:cxnSpLocks/>
              <a:stCxn id="36" idx="3"/>
              <a:endCxn id="55" idx="1"/>
            </p:cNvCxnSpPr>
            <p:nvPr/>
          </p:nvCxnSpPr>
          <p:spPr>
            <a:xfrm flipV="1">
              <a:off x="5162548" y="3496629"/>
              <a:ext cx="1739293" cy="2168621"/>
            </a:xfrm>
            <a:prstGeom prst="straightConnector1">
              <a:avLst/>
            </a:prstGeom>
            <a:noFill/>
            <a:ln w="28575">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91551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3D3D3-5215-402C-817A-059DA8F694CB}"/>
              </a:ext>
            </a:extLst>
          </p:cNvPr>
          <p:cNvSpPr>
            <a:spLocks noGrp="1"/>
          </p:cNvSpPr>
          <p:nvPr>
            <p:ph idx="1"/>
          </p:nvPr>
        </p:nvSpPr>
        <p:spPr>
          <a:xfrm>
            <a:off x="381001" y="1561458"/>
            <a:ext cx="11220449" cy="4927931"/>
          </a:xfrm>
        </p:spPr>
        <p:txBody>
          <a:bodyPr>
            <a:normAutofit/>
          </a:bodyPr>
          <a:lstStyle/>
          <a:p>
            <a:r>
              <a:rPr lang="en-US" dirty="0"/>
              <a:t>How can I predict a given model’s resource usage and latency?</a:t>
            </a:r>
          </a:p>
          <a:p>
            <a:endParaRPr lang="en-US" dirty="0"/>
          </a:p>
          <a:p>
            <a:r>
              <a:rPr lang="en-US" dirty="0"/>
              <a:t>Analytical Model</a:t>
            </a:r>
          </a:p>
          <a:p>
            <a:pPr lvl="1"/>
            <a:r>
              <a:rPr lang="en-US" dirty="0"/>
              <a:t>Look at HLS code and calculate a rough estimate of clock cycles and resources</a:t>
            </a:r>
          </a:p>
          <a:p>
            <a:pPr lvl="1"/>
            <a:r>
              <a:rPr lang="en-US" b="1" dirty="0">
                <a:solidFill>
                  <a:schemeClr val="accent2">
                    <a:lumMod val="75000"/>
                  </a:schemeClr>
                </a:solidFill>
              </a:rPr>
              <a:t>Failed: </a:t>
            </a:r>
            <a:r>
              <a:rPr lang="en-US" dirty="0"/>
              <a:t>Too much complexity in HLS synthesis, mapping, and dynamic runtime</a:t>
            </a:r>
          </a:p>
          <a:p>
            <a:pPr lvl="1"/>
            <a:endParaRPr lang="en-US" dirty="0"/>
          </a:p>
          <a:p>
            <a:r>
              <a:rPr lang="en-US" dirty="0"/>
              <a:t>ML-based Model</a:t>
            </a:r>
          </a:p>
          <a:p>
            <a:pPr lvl="1"/>
            <a:r>
              <a:rPr lang="en-US" dirty="0"/>
              <a:t>Use </a:t>
            </a:r>
            <a:r>
              <a:rPr lang="en-US" b="1" dirty="0"/>
              <a:t>random forest </a:t>
            </a:r>
            <a:r>
              <a:rPr lang="en-US" dirty="0"/>
              <a:t>on a dataset of 400 randomly sampled model designs + configurations</a:t>
            </a:r>
          </a:p>
          <a:p>
            <a:pPr lvl="1"/>
            <a:r>
              <a:rPr lang="en-US" b="1" dirty="0">
                <a:solidFill>
                  <a:schemeClr val="accent6">
                    <a:lumMod val="75000"/>
                  </a:schemeClr>
                </a:solidFill>
              </a:rPr>
              <a:t>Success! </a:t>
            </a:r>
            <a:endParaRPr lang="en-US" sz="2800" dirty="0"/>
          </a:p>
        </p:txBody>
      </p:sp>
      <p:sp>
        <p:nvSpPr>
          <p:cNvPr id="3" name="Slide Number Placeholder 2">
            <a:extLst>
              <a:ext uri="{FF2B5EF4-FFF2-40B4-BE49-F238E27FC236}">
                <a16:creationId xmlns:a16="http://schemas.microsoft.com/office/drawing/2014/main" id="{25C4CC96-5931-4D59-9F0F-9BB81B0C1841}"/>
              </a:ext>
            </a:extLst>
          </p:cNvPr>
          <p:cNvSpPr>
            <a:spLocks noGrp="1"/>
          </p:cNvSpPr>
          <p:nvPr>
            <p:ph type="sldNum" sz="quarter" idx="12"/>
          </p:nvPr>
        </p:nvSpPr>
        <p:spPr/>
        <p:txBody>
          <a:bodyPr/>
          <a:lstStyle/>
          <a:p>
            <a:fld id="{48F63A3B-78C7-47BE-AE5E-E10140E04643}" type="slidenum">
              <a:rPr lang="en-US" smtClean="0"/>
              <a:pPr/>
              <a:t>45</a:t>
            </a:fld>
            <a:endParaRPr lang="en-US" dirty="0"/>
          </a:p>
        </p:txBody>
      </p:sp>
      <p:sp>
        <p:nvSpPr>
          <p:cNvPr id="4" name="Title 3">
            <a:extLst>
              <a:ext uri="{FF2B5EF4-FFF2-40B4-BE49-F238E27FC236}">
                <a16:creationId xmlns:a16="http://schemas.microsoft.com/office/drawing/2014/main" id="{3F92D59E-BD69-490A-9119-D92699233BE3}"/>
              </a:ext>
            </a:extLst>
          </p:cNvPr>
          <p:cNvSpPr>
            <a:spLocks noGrp="1"/>
          </p:cNvSpPr>
          <p:nvPr>
            <p:ph type="title"/>
          </p:nvPr>
        </p:nvSpPr>
        <p:spPr/>
        <p:txBody>
          <a:bodyPr>
            <a:normAutofit fontScale="90000"/>
          </a:bodyPr>
          <a:lstStyle/>
          <a:p>
            <a:r>
              <a:rPr lang="en-US" dirty="0"/>
              <a:t>Design Space Exploration (DSE)</a:t>
            </a:r>
          </a:p>
        </p:txBody>
      </p:sp>
    </p:spTree>
    <p:extLst>
      <p:ext uri="{BB962C8B-B14F-4D97-AF65-F5344CB8AC3E}">
        <p14:creationId xmlns:p14="http://schemas.microsoft.com/office/powerpoint/2010/main" val="38208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434034-205C-4062-86B1-9EA0F588CACC}"/>
              </a:ext>
            </a:extLst>
          </p:cNvPr>
          <p:cNvSpPr>
            <a:spLocks noGrp="1"/>
          </p:cNvSpPr>
          <p:nvPr>
            <p:ph type="sldNum" sz="quarter" idx="12"/>
          </p:nvPr>
        </p:nvSpPr>
        <p:spPr/>
        <p:txBody>
          <a:bodyPr/>
          <a:lstStyle/>
          <a:p>
            <a:fld id="{48F63A3B-78C7-47BE-AE5E-E10140E04643}" type="slidenum">
              <a:rPr lang="en-US" smtClean="0"/>
              <a:pPr/>
              <a:t>46</a:t>
            </a:fld>
            <a:endParaRPr lang="en-US" dirty="0"/>
          </a:p>
        </p:txBody>
      </p:sp>
      <p:sp>
        <p:nvSpPr>
          <p:cNvPr id="4" name="Title 3">
            <a:extLst>
              <a:ext uri="{FF2B5EF4-FFF2-40B4-BE49-F238E27FC236}">
                <a16:creationId xmlns:a16="http://schemas.microsoft.com/office/drawing/2014/main" id="{1991B03E-72EB-4611-A12A-5B71B2DDA998}"/>
              </a:ext>
            </a:extLst>
          </p:cNvPr>
          <p:cNvSpPr>
            <a:spLocks noGrp="1"/>
          </p:cNvSpPr>
          <p:nvPr>
            <p:ph type="title"/>
          </p:nvPr>
        </p:nvSpPr>
        <p:spPr/>
        <p:txBody>
          <a:bodyPr>
            <a:normAutofit fontScale="90000"/>
          </a:bodyPr>
          <a:lstStyle/>
          <a:p>
            <a:r>
              <a:rPr lang="en-US" dirty="0"/>
              <a:t>DSE Results – Analytical </a:t>
            </a:r>
            <a:r>
              <a:rPr lang="en-US" dirty="0" err="1"/>
              <a:t>v.s</a:t>
            </a:r>
            <a:r>
              <a:rPr lang="en-US" dirty="0"/>
              <a:t>. Analytical + ML</a:t>
            </a:r>
          </a:p>
        </p:txBody>
      </p:sp>
      <p:pic>
        <p:nvPicPr>
          <p:cNvPr id="5" name="Picture 4" descr="Chart&#10;&#10;Description automatically generated">
            <a:extLst>
              <a:ext uri="{FF2B5EF4-FFF2-40B4-BE49-F238E27FC236}">
                <a16:creationId xmlns:a16="http://schemas.microsoft.com/office/drawing/2014/main" id="{F67EE42B-F903-40E9-9347-921C6A5E80B2}"/>
              </a:ext>
            </a:extLst>
          </p:cNvPr>
          <p:cNvPicPr>
            <a:picLocks noChangeAspect="1"/>
          </p:cNvPicPr>
          <p:nvPr/>
        </p:nvPicPr>
        <p:blipFill rotWithShape="1">
          <a:blip r:embed="rId2">
            <a:extLst>
              <a:ext uri="{28A0092B-C50C-407E-A947-70E740481C1C}">
                <a14:useLocalDpi xmlns:a14="http://schemas.microsoft.com/office/drawing/2010/main" val="0"/>
              </a:ext>
            </a:extLst>
          </a:blip>
          <a:srcRect t="5880" b="48052"/>
          <a:stretch/>
        </p:blipFill>
        <p:spPr>
          <a:xfrm>
            <a:off x="752759" y="1776442"/>
            <a:ext cx="10686481" cy="4307694"/>
          </a:xfrm>
          <a:prstGeom prst="rect">
            <a:avLst/>
          </a:prstGeom>
        </p:spPr>
      </p:pic>
    </p:spTree>
    <p:extLst>
      <p:ext uri="{BB962C8B-B14F-4D97-AF65-F5344CB8AC3E}">
        <p14:creationId xmlns:p14="http://schemas.microsoft.com/office/powerpoint/2010/main" val="987049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828850-F743-4EB7-A755-1463744499AE}"/>
              </a:ext>
            </a:extLst>
          </p:cNvPr>
          <p:cNvSpPr>
            <a:spLocks noGrp="1"/>
          </p:cNvSpPr>
          <p:nvPr>
            <p:ph type="sldNum" sz="quarter" idx="12"/>
          </p:nvPr>
        </p:nvSpPr>
        <p:spPr/>
        <p:txBody>
          <a:bodyPr/>
          <a:lstStyle/>
          <a:p>
            <a:fld id="{48F63A3B-78C7-47BE-AE5E-E10140E04643}" type="slidenum">
              <a:rPr lang="en-US" smtClean="0"/>
              <a:pPr/>
              <a:t>47</a:t>
            </a:fld>
            <a:endParaRPr lang="en-US" dirty="0"/>
          </a:p>
        </p:txBody>
      </p:sp>
      <p:sp>
        <p:nvSpPr>
          <p:cNvPr id="4" name="Title 3">
            <a:extLst>
              <a:ext uri="{FF2B5EF4-FFF2-40B4-BE49-F238E27FC236}">
                <a16:creationId xmlns:a16="http://schemas.microsoft.com/office/drawing/2014/main" id="{181AC3FC-CB27-4AA3-9520-08996AD8E1CA}"/>
              </a:ext>
            </a:extLst>
          </p:cNvPr>
          <p:cNvSpPr>
            <a:spLocks noGrp="1"/>
          </p:cNvSpPr>
          <p:nvPr>
            <p:ph type="title"/>
          </p:nvPr>
        </p:nvSpPr>
        <p:spPr/>
        <p:txBody>
          <a:bodyPr>
            <a:normAutofit fontScale="90000"/>
          </a:bodyPr>
          <a:lstStyle/>
          <a:p>
            <a:r>
              <a:rPr lang="en-US" dirty="0"/>
              <a:t>DSE Results – ML based</a:t>
            </a:r>
          </a:p>
        </p:txBody>
      </p:sp>
      <p:pic>
        <p:nvPicPr>
          <p:cNvPr id="5" name="Picture 4" descr="Chart&#10;&#10;Description automatically generated">
            <a:extLst>
              <a:ext uri="{FF2B5EF4-FFF2-40B4-BE49-F238E27FC236}">
                <a16:creationId xmlns:a16="http://schemas.microsoft.com/office/drawing/2014/main" id="{72D3692E-5233-4984-871E-B278FDF10001}"/>
              </a:ext>
            </a:extLst>
          </p:cNvPr>
          <p:cNvPicPr>
            <a:picLocks noChangeAspect="1"/>
          </p:cNvPicPr>
          <p:nvPr/>
        </p:nvPicPr>
        <p:blipFill rotWithShape="1">
          <a:blip r:embed="rId2">
            <a:extLst>
              <a:ext uri="{28A0092B-C50C-407E-A947-70E740481C1C}">
                <a14:useLocalDpi xmlns:a14="http://schemas.microsoft.com/office/drawing/2010/main" val="0"/>
              </a:ext>
            </a:extLst>
          </a:blip>
          <a:srcRect t="52278" b="1789"/>
          <a:stretch/>
        </p:blipFill>
        <p:spPr>
          <a:xfrm>
            <a:off x="308840" y="1649939"/>
            <a:ext cx="11322539" cy="4550546"/>
          </a:xfrm>
          <a:prstGeom prst="rect">
            <a:avLst/>
          </a:prstGeom>
        </p:spPr>
      </p:pic>
    </p:spTree>
    <p:extLst>
      <p:ext uri="{BB962C8B-B14F-4D97-AF65-F5344CB8AC3E}">
        <p14:creationId xmlns:p14="http://schemas.microsoft.com/office/powerpoint/2010/main" val="980928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CA0D27-A31D-491E-ACFD-831C13328A26}"/>
              </a:ext>
            </a:extLst>
          </p:cNvPr>
          <p:cNvSpPr>
            <a:spLocks noGrp="1"/>
          </p:cNvSpPr>
          <p:nvPr>
            <p:ph type="sldNum" sz="quarter" idx="12"/>
          </p:nvPr>
        </p:nvSpPr>
        <p:spPr/>
        <p:txBody>
          <a:bodyPr/>
          <a:lstStyle/>
          <a:p>
            <a:fld id="{48F63A3B-78C7-47BE-AE5E-E10140E04643}" type="slidenum">
              <a:rPr lang="en-US" smtClean="0"/>
              <a:pPr/>
              <a:t>48</a:t>
            </a:fld>
            <a:endParaRPr lang="en-US" dirty="0"/>
          </a:p>
        </p:txBody>
      </p:sp>
      <p:sp>
        <p:nvSpPr>
          <p:cNvPr id="4" name="Title 3">
            <a:extLst>
              <a:ext uri="{FF2B5EF4-FFF2-40B4-BE49-F238E27FC236}">
                <a16:creationId xmlns:a16="http://schemas.microsoft.com/office/drawing/2014/main" id="{FBE1C12D-A64E-4BE5-8DFF-2A5BF216B889}"/>
              </a:ext>
            </a:extLst>
          </p:cNvPr>
          <p:cNvSpPr>
            <a:spLocks noGrp="1"/>
          </p:cNvSpPr>
          <p:nvPr>
            <p:ph type="title"/>
          </p:nvPr>
        </p:nvSpPr>
        <p:spPr/>
        <p:txBody>
          <a:bodyPr>
            <a:normAutofit fontScale="90000"/>
          </a:bodyPr>
          <a:lstStyle/>
          <a:p>
            <a:r>
              <a:rPr lang="en-US" dirty="0"/>
              <a:t>Implementation Results</a:t>
            </a:r>
          </a:p>
        </p:txBody>
      </p:sp>
      <p:pic>
        <p:nvPicPr>
          <p:cNvPr id="5" name="Picture 4" descr="Timeline&#10;&#10;Description automatically generated">
            <a:extLst>
              <a:ext uri="{FF2B5EF4-FFF2-40B4-BE49-F238E27FC236}">
                <a16:creationId xmlns:a16="http://schemas.microsoft.com/office/drawing/2014/main" id="{5E7FC68D-6435-40D9-BECB-DB84E22A3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29" b="43538"/>
          <a:stretch/>
        </p:blipFill>
        <p:spPr>
          <a:xfrm>
            <a:off x="933450" y="1359514"/>
            <a:ext cx="9544050" cy="4851559"/>
          </a:xfrm>
          <a:prstGeom prst="rect">
            <a:avLst/>
          </a:prstGeom>
        </p:spPr>
      </p:pic>
      <p:pic>
        <p:nvPicPr>
          <p:cNvPr id="7" name="Picture 6" descr="Timeline&#10;&#10;Description automatically generated">
            <a:extLst>
              <a:ext uri="{FF2B5EF4-FFF2-40B4-BE49-F238E27FC236}">
                <a16:creationId xmlns:a16="http://schemas.microsoft.com/office/drawing/2014/main" id="{BAC9D0DF-5F40-4F38-9018-40784D2D3675}"/>
              </a:ext>
            </a:extLst>
          </p:cNvPr>
          <p:cNvPicPr>
            <a:picLocks noChangeAspect="1"/>
          </p:cNvPicPr>
          <p:nvPr/>
        </p:nvPicPr>
        <p:blipFill rotWithShape="1">
          <a:blip r:embed="rId2">
            <a:extLst>
              <a:ext uri="{28A0092B-C50C-407E-A947-70E740481C1C}">
                <a14:useLocalDpi xmlns:a14="http://schemas.microsoft.com/office/drawing/2010/main" val="0"/>
              </a:ext>
            </a:extLst>
          </a:blip>
          <a:srcRect l="11662" t="90882" r="3446" b="4744"/>
          <a:stretch/>
        </p:blipFill>
        <p:spPr>
          <a:xfrm>
            <a:off x="826216" y="6286755"/>
            <a:ext cx="10539568" cy="543115"/>
          </a:xfrm>
          <a:prstGeom prst="rect">
            <a:avLst/>
          </a:prstGeom>
        </p:spPr>
      </p:pic>
      <p:cxnSp>
        <p:nvCxnSpPr>
          <p:cNvPr id="9" name="Straight Arrow Connector 8">
            <a:extLst>
              <a:ext uri="{FF2B5EF4-FFF2-40B4-BE49-F238E27FC236}">
                <a16:creationId xmlns:a16="http://schemas.microsoft.com/office/drawing/2014/main" id="{BE198D81-11A3-4EB9-975C-3611A83B6AC2}"/>
              </a:ext>
            </a:extLst>
          </p:cNvPr>
          <p:cNvCxnSpPr>
            <a:cxnSpLocks/>
          </p:cNvCxnSpPr>
          <p:nvPr/>
        </p:nvCxnSpPr>
        <p:spPr>
          <a:xfrm flipV="1">
            <a:off x="3672840" y="271272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1487049E-CD84-46F1-9C08-42A568687A99}"/>
              </a:ext>
            </a:extLst>
          </p:cNvPr>
          <p:cNvCxnSpPr>
            <a:cxnSpLocks/>
          </p:cNvCxnSpPr>
          <p:nvPr/>
        </p:nvCxnSpPr>
        <p:spPr>
          <a:xfrm flipV="1">
            <a:off x="5730240" y="271272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675BFE4B-C5C5-457D-944C-26327ADB342D}"/>
              </a:ext>
            </a:extLst>
          </p:cNvPr>
          <p:cNvCxnSpPr>
            <a:cxnSpLocks/>
          </p:cNvCxnSpPr>
          <p:nvPr/>
        </p:nvCxnSpPr>
        <p:spPr>
          <a:xfrm flipV="1">
            <a:off x="7772400" y="271272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2656B7BC-8C58-44A9-BB53-A458F9589130}"/>
              </a:ext>
            </a:extLst>
          </p:cNvPr>
          <p:cNvCxnSpPr>
            <a:cxnSpLocks/>
          </p:cNvCxnSpPr>
          <p:nvPr/>
        </p:nvCxnSpPr>
        <p:spPr>
          <a:xfrm flipV="1">
            <a:off x="9806940" y="271272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CB19D947-212C-4EE4-8B4B-B5D9062C62B7}"/>
              </a:ext>
            </a:extLst>
          </p:cNvPr>
          <p:cNvCxnSpPr>
            <a:cxnSpLocks/>
          </p:cNvCxnSpPr>
          <p:nvPr/>
        </p:nvCxnSpPr>
        <p:spPr>
          <a:xfrm flipV="1">
            <a:off x="3672840" y="434340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55B65634-0A46-4038-9FCB-ABA42A9BD8A2}"/>
              </a:ext>
            </a:extLst>
          </p:cNvPr>
          <p:cNvCxnSpPr>
            <a:cxnSpLocks/>
          </p:cNvCxnSpPr>
          <p:nvPr/>
        </p:nvCxnSpPr>
        <p:spPr>
          <a:xfrm flipV="1">
            <a:off x="5730240" y="434340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FC863DA0-FD8C-4FAE-AAB6-9E752597EF90}"/>
              </a:ext>
            </a:extLst>
          </p:cNvPr>
          <p:cNvCxnSpPr>
            <a:cxnSpLocks/>
          </p:cNvCxnSpPr>
          <p:nvPr/>
        </p:nvCxnSpPr>
        <p:spPr>
          <a:xfrm flipV="1">
            <a:off x="7772400" y="434340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8539ED3E-4243-489D-AF66-7C05864B327C}"/>
              </a:ext>
            </a:extLst>
          </p:cNvPr>
          <p:cNvCxnSpPr>
            <a:cxnSpLocks/>
          </p:cNvCxnSpPr>
          <p:nvPr/>
        </p:nvCxnSpPr>
        <p:spPr>
          <a:xfrm flipV="1">
            <a:off x="9806940" y="4343400"/>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5C85D446-A1E3-45BF-9237-8D55F8F90831}"/>
              </a:ext>
            </a:extLst>
          </p:cNvPr>
          <p:cNvCxnSpPr>
            <a:cxnSpLocks/>
          </p:cNvCxnSpPr>
          <p:nvPr/>
        </p:nvCxnSpPr>
        <p:spPr>
          <a:xfrm flipV="1">
            <a:off x="3672840" y="598247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id="{3C3F44B4-C216-4E4B-8596-9F1ABCE8069F}"/>
              </a:ext>
            </a:extLst>
          </p:cNvPr>
          <p:cNvCxnSpPr>
            <a:cxnSpLocks/>
          </p:cNvCxnSpPr>
          <p:nvPr/>
        </p:nvCxnSpPr>
        <p:spPr>
          <a:xfrm flipV="1">
            <a:off x="5730240" y="598247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1" name="Straight Arrow Connector 20">
            <a:extLst>
              <a:ext uri="{FF2B5EF4-FFF2-40B4-BE49-F238E27FC236}">
                <a16:creationId xmlns:a16="http://schemas.microsoft.com/office/drawing/2014/main" id="{53A0E7F6-322B-4B8F-AC77-C507E6EB2951}"/>
              </a:ext>
            </a:extLst>
          </p:cNvPr>
          <p:cNvCxnSpPr>
            <a:cxnSpLocks/>
          </p:cNvCxnSpPr>
          <p:nvPr/>
        </p:nvCxnSpPr>
        <p:spPr>
          <a:xfrm flipV="1">
            <a:off x="7772400" y="598247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59302C1F-889E-408B-A1D5-370978FADA1A}"/>
              </a:ext>
            </a:extLst>
          </p:cNvPr>
          <p:cNvCxnSpPr>
            <a:cxnSpLocks/>
          </p:cNvCxnSpPr>
          <p:nvPr/>
        </p:nvCxnSpPr>
        <p:spPr>
          <a:xfrm flipV="1">
            <a:off x="9806940" y="598247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29445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CA0D27-A31D-491E-ACFD-831C13328A26}"/>
              </a:ext>
            </a:extLst>
          </p:cNvPr>
          <p:cNvSpPr>
            <a:spLocks noGrp="1"/>
          </p:cNvSpPr>
          <p:nvPr>
            <p:ph type="sldNum" sz="quarter" idx="12"/>
          </p:nvPr>
        </p:nvSpPr>
        <p:spPr/>
        <p:txBody>
          <a:bodyPr/>
          <a:lstStyle/>
          <a:p>
            <a:fld id="{48F63A3B-78C7-47BE-AE5E-E10140E04643}" type="slidenum">
              <a:rPr lang="en-US" smtClean="0"/>
              <a:pPr/>
              <a:t>49</a:t>
            </a:fld>
            <a:endParaRPr lang="en-US" dirty="0"/>
          </a:p>
        </p:txBody>
      </p:sp>
      <p:sp>
        <p:nvSpPr>
          <p:cNvPr id="4" name="Title 3">
            <a:extLst>
              <a:ext uri="{FF2B5EF4-FFF2-40B4-BE49-F238E27FC236}">
                <a16:creationId xmlns:a16="http://schemas.microsoft.com/office/drawing/2014/main" id="{FBE1C12D-A64E-4BE5-8DFF-2A5BF216B889}"/>
              </a:ext>
            </a:extLst>
          </p:cNvPr>
          <p:cNvSpPr>
            <a:spLocks noGrp="1"/>
          </p:cNvSpPr>
          <p:nvPr>
            <p:ph type="title"/>
          </p:nvPr>
        </p:nvSpPr>
        <p:spPr>
          <a:xfrm>
            <a:off x="381001" y="608827"/>
            <a:ext cx="8046719" cy="624425"/>
          </a:xfrm>
        </p:spPr>
        <p:txBody>
          <a:bodyPr>
            <a:normAutofit fontScale="90000"/>
          </a:bodyPr>
          <a:lstStyle/>
          <a:p>
            <a:r>
              <a:rPr lang="en-US" dirty="0"/>
              <a:t>Implementation Results (cont.)</a:t>
            </a:r>
          </a:p>
        </p:txBody>
      </p:sp>
      <p:pic>
        <p:nvPicPr>
          <p:cNvPr id="6" name="Picture 5" descr="Timeline&#10;&#10;Description automatically generated">
            <a:extLst>
              <a:ext uri="{FF2B5EF4-FFF2-40B4-BE49-F238E27FC236}">
                <a16:creationId xmlns:a16="http://schemas.microsoft.com/office/drawing/2014/main" id="{01354F68-85A7-4DC7-848D-B05C170517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017" b="4396"/>
          <a:stretch/>
        </p:blipFill>
        <p:spPr>
          <a:xfrm>
            <a:off x="53340" y="3045604"/>
            <a:ext cx="9880058" cy="3812396"/>
          </a:xfrm>
          <a:prstGeom prst="rect">
            <a:avLst/>
          </a:prstGeom>
        </p:spPr>
      </p:pic>
      <mc:AlternateContent xmlns:mc="http://schemas.openxmlformats.org/markup-compatibility/2006" xmlns:a14="http://schemas.microsoft.com/office/drawing/2010/main">
        <mc:Choice Requires="a14">
          <p:sp>
            <p:nvSpPr>
              <p:cNvPr id="10" name="Content Placeholder 1">
                <a:extLst>
                  <a:ext uri="{FF2B5EF4-FFF2-40B4-BE49-F238E27FC236}">
                    <a16:creationId xmlns:a16="http://schemas.microsoft.com/office/drawing/2014/main" id="{C9ADE243-9455-42F9-AB45-465D29794A1E}"/>
                  </a:ext>
                </a:extLst>
              </p:cNvPr>
              <p:cNvSpPr>
                <a:spLocks noGrp="1"/>
              </p:cNvSpPr>
              <p:nvPr>
                <p:ph idx="1"/>
              </p:nvPr>
            </p:nvSpPr>
            <p:spPr>
              <a:xfrm>
                <a:off x="381001" y="1561458"/>
                <a:ext cx="6629399" cy="4176401"/>
              </a:xfrm>
            </p:spPr>
            <p:txBody>
              <a:bodyPr>
                <a:normAutofit/>
              </a:bodyPr>
              <a:lstStyle/>
              <a:p>
                <a:r>
                  <a:rPr lang="en-US" dirty="0"/>
                  <a:t>GNNBuilder is </a:t>
                </a:r>
                <a:r>
                  <a:rPr lang="en-US" dirty="0">
                    <a:solidFill>
                      <a:schemeClr val="accent6">
                        <a:lumMod val="75000"/>
                      </a:schemeClr>
                    </a:solidFill>
                  </a:rPr>
                  <a:t>6</a:t>
                </a:r>
                <a14:m>
                  <m:oMath xmlns:m="http://schemas.openxmlformats.org/officeDocument/2006/math">
                    <m:r>
                      <a:rPr lang="en-US" altLang="zh-CN" b="1" i="1" dirty="0" smtClean="0">
                        <a:solidFill>
                          <a:schemeClr val="accent6">
                            <a:lumMod val="75000"/>
                          </a:schemeClr>
                        </a:solidFill>
                        <a:latin typeface="Cambria Math" panose="02040503050406030204" pitchFamily="18" charset="0"/>
                      </a:rPr>
                      <m:t>×</m:t>
                    </m:r>
                  </m:oMath>
                </a14:m>
                <a:r>
                  <a:rPr lang="en-US" dirty="0"/>
                  <a:t> faster than CPU/GPU at batch size 1</a:t>
                </a:r>
              </a:p>
            </p:txBody>
          </p:sp>
        </mc:Choice>
        <mc:Fallback xmlns="">
          <p:sp>
            <p:nvSpPr>
              <p:cNvPr id="10" name="Content Placeholder 1">
                <a:extLst>
                  <a:ext uri="{FF2B5EF4-FFF2-40B4-BE49-F238E27FC236}">
                    <a16:creationId xmlns:a16="http://schemas.microsoft.com/office/drawing/2014/main" id="{C9ADE243-9455-42F9-AB45-465D29794A1E}"/>
                  </a:ext>
                </a:extLst>
              </p:cNvPr>
              <p:cNvSpPr>
                <a:spLocks noGrp="1" noRot="1" noChangeAspect="1" noMove="1" noResize="1" noEditPoints="1" noAdjustHandles="1" noChangeArrowheads="1" noChangeShapeType="1" noTextEdit="1"/>
              </p:cNvSpPr>
              <p:nvPr>
                <p:ph idx="1"/>
              </p:nvPr>
            </p:nvSpPr>
            <p:spPr>
              <a:xfrm>
                <a:off x="381001" y="1561458"/>
                <a:ext cx="6629399" cy="4176401"/>
              </a:xfrm>
              <a:blipFill>
                <a:blip r:embed="rId3"/>
                <a:stretch>
                  <a:fillRect l="-1656" t="-1314" r="-2116"/>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1874028B-CF5C-4FFB-B2C8-557A5E12F248}"/>
              </a:ext>
            </a:extLst>
          </p:cNvPr>
          <p:cNvCxnSpPr>
            <a:cxnSpLocks/>
          </p:cNvCxnSpPr>
          <p:nvPr/>
        </p:nvCxnSpPr>
        <p:spPr>
          <a:xfrm flipV="1">
            <a:off x="2878016" y="442799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5E5BE3B5-456D-4EE7-BD8D-2264FE49DF79}"/>
              </a:ext>
            </a:extLst>
          </p:cNvPr>
          <p:cNvCxnSpPr>
            <a:cxnSpLocks/>
          </p:cNvCxnSpPr>
          <p:nvPr/>
        </p:nvCxnSpPr>
        <p:spPr>
          <a:xfrm flipV="1">
            <a:off x="4997744" y="442799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05897472-731E-409F-9849-D2FEC196DCF7}"/>
              </a:ext>
            </a:extLst>
          </p:cNvPr>
          <p:cNvCxnSpPr>
            <a:cxnSpLocks/>
          </p:cNvCxnSpPr>
          <p:nvPr/>
        </p:nvCxnSpPr>
        <p:spPr>
          <a:xfrm flipV="1">
            <a:off x="7117472" y="442799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7A7F86F8-01A1-46D7-81E6-181B32ADAA60}"/>
              </a:ext>
            </a:extLst>
          </p:cNvPr>
          <p:cNvCxnSpPr>
            <a:cxnSpLocks/>
          </p:cNvCxnSpPr>
          <p:nvPr/>
        </p:nvCxnSpPr>
        <p:spPr>
          <a:xfrm flipV="1">
            <a:off x="9237201" y="4427993"/>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B5F6AD25-38B8-4B63-A9EF-920842446105}"/>
              </a:ext>
            </a:extLst>
          </p:cNvPr>
          <p:cNvCxnSpPr>
            <a:cxnSpLocks/>
          </p:cNvCxnSpPr>
          <p:nvPr/>
        </p:nvCxnSpPr>
        <p:spPr>
          <a:xfrm flipV="1">
            <a:off x="2878016" y="6120805"/>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1D66EFAF-1920-40CC-B4F1-2157EACED512}"/>
              </a:ext>
            </a:extLst>
          </p:cNvPr>
          <p:cNvCxnSpPr>
            <a:cxnSpLocks/>
          </p:cNvCxnSpPr>
          <p:nvPr/>
        </p:nvCxnSpPr>
        <p:spPr>
          <a:xfrm flipV="1">
            <a:off x="4997744" y="6120805"/>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DBA7D3E0-C1E5-4A5F-9E56-A2CECBCFB279}"/>
              </a:ext>
            </a:extLst>
          </p:cNvPr>
          <p:cNvCxnSpPr>
            <a:cxnSpLocks/>
          </p:cNvCxnSpPr>
          <p:nvPr/>
        </p:nvCxnSpPr>
        <p:spPr>
          <a:xfrm flipV="1">
            <a:off x="7117472" y="6120805"/>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F9BC2651-6348-4E0C-9D78-D7AAD03977F6}"/>
              </a:ext>
            </a:extLst>
          </p:cNvPr>
          <p:cNvCxnSpPr>
            <a:cxnSpLocks/>
          </p:cNvCxnSpPr>
          <p:nvPr/>
        </p:nvCxnSpPr>
        <p:spPr>
          <a:xfrm flipV="1">
            <a:off x="9237201" y="6120805"/>
            <a:ext cx="0" cy="274320"/>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10102646-9D49-C399-4CE9-EF3520465FAC}"/>
              </a:ext>
            </a:extLst>
          </p:cNvPr>
          <p:cNvPicPr>
            <a:picLocks noChangeAspect="1"/>
          </p:cNvPicPr>
          <p:nvPr/>
        </p:nvPicPr>
        <p:blipFill>
          <a:blip r:embed="rId4"/>
          <a:stretch>
            <a:fillRect/>
          </a:stretch>
        </p:blipFill>
        <p:spPr>
          <a:xfrm>
            <a:off x="7186198" y="1144689"/>
            <a:ext cx="4624801" cy="2033125"/>
          </a:xfrm>
          <a:prstGeom prst="rect">
            <a:avLst/>
          </a:prstGeom>
        </p:spPr>
      </p:pic>
    </p:spTree>
    <p:extLst>
      <p:ext uri="{BB962C8B-B14F-4D97-AF65-F5344CB8AC3E}">
        <p14:creationId xmlns:p14="http://schemas.microsoft.com/office/powerpoint/2010/main" val="360744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5</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a:t>Our ROAD4NN</a:t>
            </a:r>
          </a:p>
        </p:txBody>
      </p:sp>
      <p:sp>
        <p:nvSpPr>
          <p:cNvPr id="17" name="TextBox 16">
            <a:extLst>
              <a:ext uri="{FF2B5EF4-FFF2-40B4-BE49-F238E27FC236}">
                <a16:creationId xmlns:a16="http://schemas.microsoft.com/office/drawing/2014/main" id="{956C6768-5D1F-2D24-FFCA-73815E37EA46}"/>
              </a:ext>
            </a:extLst>
          </p:cNvPr>
          <p:cNvSpPr txBox="1"/>
          <p:nvPr/>
        </p:nvSpPr>
        <p:spPr>
          <a:xfrm>
            <a:off x="7413944" y="2261939"/>
            <a:ext cx="4510623" cy="2554545"/>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accent5">
                    <a:lumMod val="75000"/>
                  </a:schemeClr>
                </a:solidFill>
                <a:latin typeface="Corbel" panose="020B0503020204020204" pitchFamily="34" charset="0"/>
              </a:rPr>
              <a:t>FlowGNN</a:t>
            </a:r>
            <a:r>
              <a:rPr lang="en-US" sz="2000" b="1" dirty="0">
                <a:latin typeface="Corbel" panose="020B0503020204020204" pitchFamily="34" charset="0"/>
              </a:rPr>
              <a:t>: A generic Graph Neural Network (GNN) accelerator </a:t>
            </a:r>
            <a:r>
              <a:rPr lang="en-US" altLang="zh-CN" sz="2000" b="1" dirty="0">
                <a:latin typeface="Corbel" panose="020B0503020204020204" pitchFamily="34" charset="0"/>
              </a:rPr>
              <a:t>on FPGA</a:t>
            </a:r>
          </a:p>
          <a:p>
            <a:pPr marL="742950" lvl="1" indent="-285750">
              <a:buFont typeface="Arial" panose="020B0604020202020204" pitchFamily="34" charset="0"/>
              <a:buChar char="•"/>
            </a:pPr>
            <a:r>
              <a:rPr lang="en-US" sz="2000" dirty="0">
                <a:latin typeface="Corbel" panose="020B0503020204020204" pitchFamily="34" charset="0"/>
              </a:rPr>
              <a:t>HPCA’23</a:t>
            </a:r>
          </a:p>
          <a:p>
            <a:pPr marL="742950" lvl="1" indent="-285750">
              <a:buFont typeface="Arial" panose="020B0604020202020204" pitchFamily="34" charset="0"/>
              <a:buChar char="•"/>
            </a:pPr>
            <a:r>
              <a:rPr lang="en-US" sz="2000" dirty="0">
                <a:latin typeface="Corbel" panose="020B0503020204020204" pitchFamily="34" charset="0"/>
              </a:rPr>
              <a:t>Written in Vitis HLS</a:t>
            </a:r>
          </a:p>
          <a:p>
            <a:pPr marL="742950" lvl="1" indent="-285750">
              <a:buFont typeface="Arial" panose="020B0604020202020204" pitchFamily="34" charset="0"/>
              <a:buChar char="•"/>
            </a:pPr>
            <a:r>
              <a:rPr lang="en-US" sz="2000" b="1" dirty="0">
                <a:latin typeface="Corbel" panose="020B0503020204020204" pitchFamily="34" charset="0"/>
              </a:rPr>
              <a:t>Open-source</a:t>
            </a:r>
          </a:p>
          <a:p>
            <a:pPr marL="742950" lvl="1" indent="-285750">
              <a:buFont typeface="Arial" panose="020B0604020202020204" pitchFamily="34" charset="0"/>
              <a:buChar char="•"/>
            </a:pPr>
            <a:r>
              <a:rPr lang="en-US" sz="2000" dirty="0">
                <a:latin typeface="Corbel" panose="020B0503020204020204" pitchFamily="34" charset="0"/>
              </a:rPr>
              <a:t>In collaboration with High Energy Physicists</a:t>
            </a:r>
          </a:p>
          <a:p>
            <a:pPr marL="285750" indent="-285750">
              <a:buFont typeface="Wingdings" panose="05000000000000000000" pitchFamily="2" charset="2"/>
              <a:buChar char="q"/>
            </a:pPr>
            <a:endParaRPr lang="en-US" altLang="zh-CN" sz="2000" dirty="0">
              <a:latin typeface="Corbel" panose="020B0503020204020204" pitchFamily="34" charset="0"/>
            </a:endParaRP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649B6DA-8856-C9ED-17C2-9ABCDBE20A27}"/>
              </a:ext>
            </a:extLst>
          </p:cNvPr>
          <p:cNvGrpSpPr/>
          <p:nvPr/>
        </p:nvGrpSpPr>
        <p:grpSpPr>
          <a:xfrm>
            <a:off x="8691990" y="4714244"/>
            <a:ext cx="2091689" cy="1604994"/>
            <a:chOff x="9268791" y="4903950"/>
            <a:chExt cx="2091689" cy="1604994"/>
          </a:xfrm>
        </p:grpSpPr>
        <p:pic>
          <p:nvPicPr>
            <p:cNvPr id="5" name="Picture 2">
              <a:extLst>
                <a:ext uri="{FF2B5EF4-FFF2-40B4-BE49-F238E27FC236}">
                  <a16:creationId xmlns:a16="http://schemas.microsoft.com/office/drawing/2014/main" id="{2693BB55-790F-A9B8-B627-3374E0A2CFD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624143" y="4903950"/>
              <a:ext cx="1325797" cy="13257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069432-CE2D-CC22-FBB4-69928A8D6086}"/>
                </a:ext>
              </a:extLst>
            </p:cNvPr>
            <p:cNvSpPr txBox="1"/>
            <p:nvPr/>
          </p:nvSpPr>
          <p:spPr>
            <a:xfrm>
              <a:off x="9268791" y="6170390"/>
              <a:ext cx="2091689" cy="338554"/>
            </a:xfrm>
            <a:prstGeom prst="rect">
              <a:avLst/>
            </a:prstGeom>
            <a:noFill/>
          </p:spPr>
          <p:txBody>
            <a:bodyPr wrap="square">
              <a:spAutoFit/>
            </a:bodyPr>
            <a:lstStyle/>
            <a:p>
              <a:pPr algn="ctr"/>
              <a:r>
                <a:rPr lang="en-US" sz="1600" i="1" dirty="0">
                  <a:latin typeface="Corbel" panose="020B0503020204020204" pitchFamily="34" charset="0"/>
                </a:rPr>
                <a:t>Rishov Sarkar</a:t>
              </a:r>
            </a:p>
          </p:txBody>
        </p:sp>
      </p:grpSp>
      <p:pic>
        <p:nvPicPr>
          <p:cNvPr id="7" name="Picture 4" descr="Lines representing paths of particles fan out from a point and pass through a series of detectors.">
            <a:extLst>
              <a:ext uri="{FF2B5EF4-FFF2-40B4-BE49-F238E27FC236}">
                <a16:creationId xmlns:a16="http://schemas.microsoft.com/office/drawing/2014/main" id="{A4D4AB34-F8F3-2BE2-9C35-D8B03B3579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57" t="7353" b="11733"/>
          <a:stretch/>
        </p:blipFill>
        <p:spPr bwMode="auto">
          <a:xfrm>
            <a:off x="386746" y="2100121"/>
            <a:ext cx="4315335" cy="20471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18F577-D11E-6EDB-F455-7C47C580D0D8}"/>
              </a:ext>
            </a:extLst>
          </p:cNvPr>
          <p:cNvSpPr txBox="1"/>
          <p:nvPr/>
        </p:nvSpPr>
        <p:spPr>
          <a:xfrm>
            <a:off x="386746" y="4184339"/>
            <a:ext cx="4315335" cy="430887"/>
          </a:xfrm>
          <a:prstGeom prst="rect">
            <a:avLst/>
          </a:prstGeom>
          <a:noFill/>
        </p:spPr>
        <p:txBody>
          <a:bodyPr wrap="square">
            <a:spAutoFit/>
          </a:bodyPr>
          <a:lstStyle>
            <a:defPPr>
              <a:defRPr lang="en-US"/>
            </a:defPPr>
            <a:lvl1pPr>
              <a:defRPr b="0" i="0">
                <a:solidFill>
                  <a:srgbClr val="222222"/>
                </a:solidFill>
                <a:effectLst/>
                <a:latin typeface="Corbel" panose="020B0503020204020204" pitchFamily="34" charset="0"/>
              </a:defRPr>
            </a:lvl1pPr>
          </a:lstStyle>
          <a:p>
            <a:r>
              <a:rPr lang="en-US" sz="1100" u="sng" dirty="0"/>
              <a:t>[image source] https://www.quantamagazine.org/growing-anomalies-at-the-large-hadron-collider-hint-at-new-particles-20200526/</a:t>
            </a:r>
          </a:p>
        </p:txBody>
      </p:sp>
      <p:sp>
        <p:nvSpPr>
          <p:cNvPr id="9" name="TextBox 8">
            <a:extLst>
              <a:ext uri="{FF2B5EF4-FFF2-40B4-BE49-F238E27FC236}">
                <a16:creationId xmlns:a16="http://schemas.microsoft.com/office/drawing/2014/main" id="{045AF3D2-6A79-67DC-E4BA-1F86C739823D}"/>
              </a:ext>
            </a:extLst>
          </p:cNvPr>
          <p:cNvSpPr txBox="1"/>
          <p:nvPr/>
        </p:nvSpPr>
        <p:spPr>
          <a:xfrm>
            <a:off x="381001" y="4879935"/>
            <a:ext cx="4321138" cy="1374458"/>
          </a:xfrm>
          <a:prstGeom prst="roundRect">
            <a:avLst>
              <a:gd name="adj" fmla="val 23061"/>
            </a:avLst>
          </a:prstGeom>
          <a:solidFill>
            <a:schemeClr val="accent4"/>
          </a:solidFill>
        </p:spPr>
        <p:txBody>
          <a:bodyPr wrap="square">
            <a:spAutoFit/>
          </a:bodyPr>
          <a:lstStyle/>
          <a:p>
            <a:pPr algn="ctr"/>
            <a:r>
              <a:rPr lang="en-US" sz="2400" b="1" dirty="0">
                <a:latin typeface="Corbel" panose="020B0503020204020204" pitchFamily="34" charset="0"/>
              </a:rPr>
              <a:t>The first </a:t>
            </a:r>
            <a:r>
              <a:rPr lang="en-US" sz="2400" b="1" u="sng" dirty="0">
                <a:latin typeface="Corbel" panose="020B0503020204020204" pitchFamily="34" charset="0"/>
              </a:rPr>
              <a:t>general</a:t>
            </a:r>
            <a:r>
              <a:rPr lang="en-US" sz="2400" b="1" dirty="0">
                <a:latin typeface="Corbel" panose="020B0503020204020204" pitchFamily="34" charset="0"/>
              </a:rPr>
              <a:t> GNN architecture with on-FPGA verification</a:t>
            </a:r>
          </a:p>
        </p:txBody>
      </p:sp>
      <p:sp>
        <p:nvSpPr>
          <p:cNvPr id="10" name="Oval 9">
            <a:extLst>
              <a:ext uri="{FF2B5EF4-FFF2-40B4-BE49-F238E27FC236}">
                <a16:creationId xmlns:a16="http://schemas.microsoft.com/office/drawing/2014/main" id="{A86CAFCD-14DB-5DD2-D4B4-CDA73202A29E}"/>
              </a:ext>
            </a:extLst>
          </p:cNvPr>
          <p:cNvSpPr/>
          <p:nvPr/>
        </p:nvSpPr>
        <p:spPr>
          <a:xfrm>
            <a:off x="6738756" y="2204525"/>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41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9EBB8E1-CAA2-459B-B0B3-F17441E3378F}"/>
                  </a:ext>
                </a:extLst>
              </p:cNvPr>
              <p:cNvSpPr>
                <a:spLocks noGrp="1"/>
              </p:cNvSpPr>
              <p:nvPr>
                <p:ph idx="1"/>
              </p:nvPr>
            </p:nvSpPr>
            <p:spPr>
              <a:xfrm>
                <a:off x="381001" y="1561458"/>
                <a:ext cx="11384279" cy="4831722"/>
              </a:xfrm>
            </p:spPr>
            <p:txBody>
              <a:bodyPr>
                <a:normAutofit/>
              </a:bodyPr>
              <a:lstStyle/>
              <a:p>
                <a:r>
                  <a:rPr lang="en-US" dirty="0"/>
                  <a:t>FlowGNN is </a:t>
                </a:r>
                <a:r>
                  <a:rPr lang="en-US" dirty="0">
                    <a:solidFill>
                      <a:schemeClr val="accent6">
                        <a:lumMod val="75000"/>
                      </a:schemeClr>
                    </a:solidFill>
                  </a:rPr>
                  <a:t>3</a:t>
                </a:r>
                <a14:m>
                  <m:oMath xmlns:m="http://schemas.openxmlformats.org/officeDocument/2006/math">
                    <m:r>
                      <a:rPr lang="en-US" altLang="zh-CN" b="1" i="1" dirty="0" smtClean="0">
                        <a:solidFill>
                          <a:schemeClr val="accent6">
                            <a:lumMod val="75000"/>
                          </a:schemeClr>
                        </a:solidFill>
                        <a:latin typeface="Cambria Math" panose="02040503050406030204" pitchFamily="18" charset="0"/>
                      </a:rPr>
                      <m:t>×</m:t>
                    </m:r>
                  </m:oMath>
                </a14:m>
                <a:r>
                  <a:rPr lang="en-US" dirty="0">
                    <a:solidFill>
                      <a:schemeClr val="accent6">
                        <a:lumMod val="75000"/>
                      </a:schemeClr>
                    </a:solidFill>
                  </a:rPr>
                  <a:t> – 400</a:t>
                </a:r>
                <a14:m>
                  <m:oMath xmlns:m="http://schemas.openxmlformats.org/officeDocument/2006/math">
                    <m:r>
                      <a:rPr lang="en-US" altLang="zh-CN" b="1" i="1" dirty="0">
                        <a:solidFill>
                          <a:schemeClr val="accent6">
                            <a:lumMod val="75000"/>
                          </a:schemeClr>
                        </a:solidFill>
                        <a:latin typeface="Cambria Math" panose="02040503050406030204" pitchFamily="18" charset="0"/>
                      </a:rPr>
                      <m:t>×</m:t>
                    </m:r>
                  </m:oMath>
                </a14:m>
                <a:r>
                  <a:rPr lang="en-US" dirty="0"/>
                  <a:t> GPU speed up, </a:t>
                </a:r>
                <a:r>
                  <a:rPr lang="en-US" dirty="0" err="1"/>
                  <a:t>GNNBuilder</a:t>
                </a:r>
                <a:r>
                  <a:rPr lang="en-US" dirty="0"/>
                  <a:t> maxed out at </a:t>
                </a:r>
                <a:r>
                  <a:rPr lang="en-US" dirty="0">
                    <a:solidFill>
                      <a:schemeClr val="accent6">
                        <a:lumMod val="75000"/>
                      </a:schemeClr>
                    </a:solidFill>
                  </a:rPr>
                  <a:t>3</a:t>
                </a:r>
                <a14:m>
                  <m:oMath xmlns:m="http://schemas.openxmlformats.org/officeDocument/2006/math">
                    <m:r>
                      <a:rPr lang="en-US" altLang="zh-CN" i="1" dirty="0">
                        <a:solidFill>
                          <a:schemeClr val="accent6">
                            <a:lumMod val="75000"/>
                          </a:schemeClr>
                        </a:solidFill>
                        <a:latin typeface="Cambria Math" panose="02040503050406030204" pitchFamily="18" charset="0"/>
                      </a:rPr>
                      <m:t>×</m:t>
                    </m:r>
                  </m:oMath>
                </a14:m>
                <a:endParaRPr lang="en-US" dirty="0"/>
              </a:p>
              <a:p>
                <a:r>
                  <a:rPr lang="en-US" dirty="0"/>
                  <a:t>Core Issues</a:t>
                </a:r>
              </a:p>
              <a:p>
                <a:pPr lvl="1"/>
                <a:r>
                  <a:rPr lang="en-US" dirty="0"/>
                  <a:t>No dataflow or steaming optimizations</a:t>
                </a:r>
              </a:p>
              <a:p>
                <a:pPr lvl="2"/>
                <a:r>
                  <a:rPr lang="en-US" dirty="0"/>
                  <a:t>Simple HW implementation requires many unnecessary buffers and data copying</a:t>
                </a:r>
              </a:p>
              <a:p>
                <a:pPr lvl="1"/>
                <a:r>
                  <a:rPr lang="en-US" dirty="0"/>
                  <a:t>No node-level parallelism</a:t>
                </a:r>
              </a:p>
              <a:p>
                <a:pPr lvl="2"/>
                <a:r>
                  <a:rPr lang="en-US" dirty="0"/>
                  <a:t>Each node is evaluated sequentially, nodes are not processed in parallel</a:t>
                </a:r>
              </a:p>
              <a:p>
                <a:pPr lvl="2"/>
                <a:r>
                  <a:rPr lang="en-US" dirty="0"/>
                  <a:t>Parallelism only exists in linear layers</a:t>
                </a:r>
              </a:p>
              <a:p>
                <a:r>
                  <a:rPr lang="en-US" dirty="0"/>
                  <a:t>Solutions</a:t>
                </a:r>
              </a:p>
              <a:p>
                <a:pPr lvl="1"/>
                <a:r>
                  <a:rPr lang="en-US" dirty="0"/>
                  <a:t>Refactor HLS design using #pragma dataflow inside GNN conv layers</a:t>
                </a:r>
              </a:p>
              <a:p>
                <a:pPr lvl="1"/>
                <a:r>
                  <a:rPr lang="en-US" dirty="0"/>
                  <a:t>Integrate node-level parallelism ideas from </a:t>
                </a:r>
                <a:r>
                  <a:rPr lang="en-US" dirty="0" err="1"/>
                  <a:t>FlowGNN</a:t>
                </a:r>
                <a:endParaRPr lang="en-US" dirty="0"/>
              </a:p>
              <a:p>
                <a:r>
                  <a:rPr lang="en-US" dirty="0"/>
                  <a:t>Will open source soon!</a:t>
                </a:r>
              </a:p>
            </p:txBody>
          </p:sp>
        </mc:Choice>
        <mc:Fallback xmlns="">
          <p:sp>
            <p:nvSpPr>
              <p:cNvPr id="2" name="Content Placeholder 1">
                <a:extLst>
                  <a:ext uri="{FF2B5EF4-FFF2-40B4-BE49-F238E27FC236}">
                    <a16:creationId xmlns:a16="http://schemas.microsoft.com/office/drawing/2014/main" id="{79EBB8E1-CAA2-459B-B0B3-F17441E3378F}"/>
                  </a:ext>
                </a:extLst>
              </p:cNvPr>
              <p:cNvSpPr>
                <a:spLocks noGrp="1" noRot="1" noChangeAspect="1" noMove="1" noResize="1" noEditPoints="1" noAdjustHandles="1" noChangeArrowheads="1" noChangeShapeType="1" noTextEdit="1"/>
              </p:cNvSpPr>
              <p:nvPr>
                <p:ph idx="1"/>
              </p:nvPr>
            </p:nvSpPr>
            <p:spPr>
              <a:xfrm>
                <a:off x="381001" y="1561458"/>
                <a:ext cx="11384279" cy="4831722"/>
              </a:xfrm>
              <a:blipFill>
                <a:blip r:embed="rId2"/>
                <a:stretch>
                  <a:fillRect l="-964" t="-113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62BB9AD-2435-4D92-B34F-211927480C2F}"/>
              </a:ext>
            </a:extLst>
          </p:cNvPr>
          <p:cNvSpPr>
            <a:spLocks noGrp="1"/>
          </p:cNvSpPr>
          <p:nvPr>
            <p:ph type="sldNum" sz="quarter" idx="12"/>
          </p:nvPr>
        </p:nvSpPr>
        <p:spPr/>
        <p:txBody>
          <a:bodyPr/>
          <a:lstStyle/>
          <a:p>
            <a:fld id="{48F63A3B-78C7-47BE-AE5E-E10140E04643}" type="slidenum">
              <a:rPr lang="en-US" smtClean="0"/>
              <a:pPr/>
              <a:t>50</a:t>
            </a:fld>
            <a:endParaRPr lang="en-US" dirty="0"/>
          </a:p>
        </p:txBody>
      </p:sp>
      <p:sp>
        <p:nvSpPr>
          <p:cNvPr id="4" name="Title 3">
            <a:extLst>
              <a:ext uri="{FF2B5EF4-FFF2-40B4-BE49-F238E27FC236}">
                <a16:creationId xmlns:a16="http://schemas.microsoft.com/office/drawing/2014/main" id="{992976A6-BB5B-4E04-840F-5B10BBA62215}"/>
              </a:ext>
            </a:extLst>
          </p:cNvPr>
          <p:cNvSpPr>
            <a:spLocks noGrp="1"/>
          </p:cNvSpPr>
          <p:nvPr>
            <p:ph type="title"/>
          </p:nvPr>
        </p:nvSpPr>
        <p:spPr/>
        <p:txBody>
          <a:bodyPr>
            <a:normAutofit fontScale="90000"/>
          </a:bodyPr>
          <a:lstStyle/>
          <a:p>
            <a:r>
              <a:rPr lang="en-US" dirty="0" err="1"/>
              <a:t>GNNBuilder</a:t>
            </a:r>
            <a:r>
              <a:rPr lang="en-US" dirty="0"/>
              <a:t> Limitations and Future Work</a:t>
            </a:r>
          </a:p>
        </p:txBody>
      </p:sp>
    </p:spTree>
    <p:extLst>
      <p:ext uri="{BB962C8B-B14F-4D97-AF65-F5344CB8AC3E}">
        <p14:creationId xmlns:p14="http://schemas.microsoft.com/office/powerpoint/2010/main" val="3024071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51</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a:t>Edge-</a:t>
            </a:r>
            <a:r>
              <a:rPr lang="en-US" dirty="0" err="1"/>
              <a:t>MoE</a:t>
            </a:r>
            <a:r>
              <a:rPr lang="en-US" dirty="0"/>
              <a:t> – A multi-task vision transformer</a:t>
            </a:r>
          </a:p>
        </p:txBody>
      </p:sp>
      <p:sp>
        <p:nvSpPr>
          <p:cNvPr id="18" name="TextBox 17">
            <a:extLst>
              <a:ext uri="{FF2B5EF4-FFF2-40B4-BE49-F238E27FC236}">
                <a16:creationId xmlns:a16="http://schemas.microsoft.com/office/drawing/2014/main" id="{E918AF08-752D-742A-E7A2-CB5BD45EFB48}"/>
              </a:ext>
            </a:extLst>
          </p:cNvPr>
          <p:cNvSpPr txBox="1"/>
          <p:nvPr/>
        </p:nvSpPr>
        <p:spPr>
          <a:xfrm>
            <a:off x="269594" y="3984434"/>
            <a:ext cx="4441346" cy="1015663"/>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LightningSim</a:t>
            </a:r>
            <a:r>
              <a:rPr lang="en-US" sz="2000" dirty="0">
                <a:solidFill>
                  <a:schemeClr val="bg1">
                    <a:lumMod val="85000"/>
                  </a:schemeClr>
                </a:solidFill>
                <a:latin typeface="Corbel" panose="020B0503020204020204" pitchFamily="34" charset="0"/>
              </a:rPr>
              <a:t>: Fast and Accurate Trace-Based Simulation for High-Level Synthesis </a:t>
            </a:r>
          </a:p>
        </p:txBody>
      </p:sp>
      <p:sp>
        <p:nvSpPr>
          <p:cNvPr id="17" name="TextBox 16">
            <a:extLst>
              <a:ext uri="{FF2B5EF4-FFF2-40B4-BE49-F238E27FC236}">
                <a16:creationId xmlns:a16="http://schemas.microsoft.com/office/drawing/2014/main" id="{956C6768-5D1F-2D24-FFCA-73815E37EA46}"/>
              </a:ext>
            </a:extLst>
          </p:cNvPr>
          <p:cNvSpPr txBox="1"/>
          <p:nvPr/>
        </p:nvSpPr>
        <p:spPr>
          <a:xfrm>
            <a:off x="7413944" y="2261939"/>
            <a:ext cx="4510623" cy="707886"/>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FlowGNN</a:t>
            </a:r>
            <a:r>
              <a:rPr lang="en-US" sz="2000" dirty="0">
                <a:solidFill>
                  <a:schemeClr val="bg1">
                    <a:lumMod val="85000"/>
                  </a:schemeClr>
                </a:solidFill>
                <a:latin typeface="Corbel" panose="020B0503020204020204" pitchFamily="34" charset="0"/>
              </a:rPr>
              <a:t>: A generic Graph Neural Network (GNN) accelerator </a:t>
            </a:r>
            <a:r>
              <a:rPr lang="en-US" altLang="zh-CN" sz="2000" dirty="0">
                <a:solidFill>
                  <a:schemeClr val="bg1">
                    <a:lumMod val="85000"/>
                  </a:schemeClr>
                </a:solidFill>
                <a:latin typeface="Corbel" panose="020B0503020204020204" pitchFamily="34" charset="0"/>
              </a:rPr>
              <a:t>on FPGA</a:t>
            </a:r>
          </a:p>
        </p:txBody>
      </p:sp>
      <p:sp>
        <p:nvSpPr>
          <p:cNvPr id="22" name="TextBox 21">
            <a:extLst>
              <a:ext uri="{FF2B5EF4-FFF2-40B4-BE49-F238E27FC236}">
                <a16:creationId xmlns:a16="http://schemas.microsoft.com/office/drawing/2014/main" id="{56980756-3DAA-28F3-1B3B-0B692718C996}"/>
              </a:ext>
            </a:extLst>
          </p:cNvPr>
          <p:cNvSpPr txBox="1"/>
          <p:nvPr/>
        </p:nvSpPr>
        <p:spPr>
          <a:xfrm>
            <a:off x="996928" y="2891122"/>
            <a:ext cx="3714012" cy="707886"/>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GNNBuilder</a:t>
            </a:r>
            <a:r>
              <a:rPr lang="en-US" sz="2000" dirty="0">
                <a:solidFill>
                  <a:schemeClr val="bg1">
                    <a:lumMod val="85000"/>
                  </a:schemeClr>
                </a:solidFill>
                <a:latin typeface="Corbel" panose="020B0503020204020204" pitchFamily="34" charset="0"/>
              </a:rPr>
              <a:t>: An automated GNN accelerator generator</a:t>
            </a: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3" name="TextBox 42">
            <a:extLst>
              <a:ext uri="{FF2B5EF4-FFF2-40B4-BE49-F238E27FC236}">
                <a16:creationId xmlns:a16="http://schemas.microsoft.com/office/drawing/2014/main" id="{D4147B60-5DA1-B9D7-F62B-488204AC056D}"/>
              </a:ext>
            </a:extLst>
          </p:cNvPr>
          <p:cNvSpPr txBox="1"/>
          <p:nvPr/>
        </p:nvSpPr>
        <p:spPr>
          <a:xfrm>
            <a:off x="7413944" y="3086075"/>
            <a:ext cx="3789600" cy="707886"/>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Edge-</a:t>
            </a:r>
            <a:r>
              <a:rPr lang="en-US" sz="2000" b="1" dirty="0" err="1">
                <a:solidFill>
                  <a:schemeClr val="accent5">
                    <a:lumMod val="75000"/>
                  </a:schemeClr>
                </a:solidFill>
                <a:latin typeface="Corbel" panose="020B0503020204020204" pitchFamily="34" charset="0"/>
              </a:rPr>
              <a:t>MoE</a:t>
            </a:r>
            <a:r>
              <a:rPr lang="en-US" sz="2000" dirty="0">
                <a:latin typeface="Corbel" panose="020B0503020204020204" pitchFamily="34" charset="0"/>
              </a:rPr>
              <a:t>:</a:t>
            </a:r>
            <a:r>
              <a:rPr lang="en-US" sz="2000" dirty="0">
                <a:solidFill>
                  <a:schemeClr val="accent6">
                    <a:lumMod val="75000"/>
                  </a:schemeClr>
                </a:solidFill>
                <a:latin typeface="Corbel" panose="020B0503020204020204" pitchFamily="34" charset="0"/>
              </a:rPr>
              <a:t> </a:t>
            </a:r>
            <a:r>
              <a:rPr lang="en-US" sz="2000" dirty="0">
                <a:latin typeface="Corbel" panose="020B0503020204020204" pitchFamily="34" charset="0"/>
              </a:rPr>
              <a:t>Multi-task Vision Transformer (HW)</a:t>
            </a:r>
          </a:p>
        </p:txBody>
      </p:sp>
      <p:sp>
        <p:nvSpPr>
          <p:cNvPr id="44" name="TextBox 43">
            <a:extLst>
              <a:ext uri="{FF2B5EF4-FFF2-40B4-BE49-F238E27FC236}">
                <a16:creationId xmlns:a16="http://schemas.microsoft.com/office/drawing/2014/main" id="{F944F5AD-6E4E-68D3-DE9C-C848BF60DEFF}"/>
              </a:ext>
            </a:extLst>
          </p:cNvPr>
          <p:cNvSpPr txBox="1"/>
          <p:nvPr/>
        </p:nvSpPr>
        <p:spPr>
          <a:xfrm>
            <a:off x="7413944" y="3910211"/>
            <a:ext cx="4240718" cy="1323439"/>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DGNN-Booster</a:t>
            </a:r>
            <a:r>
              <a:rPr lang="en-US" sz="2000" dirty="0">
                <a:solidFill>
                  <a:schemeClr val="bg1">
                    <a:lumMod val="85000"/>
                  </a:schemeClr>
                </a:solidFill>
                <a:latin typeface="Corbel" panose="020B0503020204020204" pitchFamily="34" charset="0"/>
              </a:rPr>
              <a:t>: A Generic FPGA Accelerator Framework For Dynamic Graph Neural Network Inference</a:t>
            </a:r>
          </a:p>
        </p:txBody>
      </p:sp>
      <p:sp>
        <p:nvSpPr>
          <p:cNvPr id="45" name="TextBox 44">
            <a:extLst>
              <a:ext uri="{FF2B5EF4-FFF2-40B4-BE49-F238E27FC236}">
                <a16:creationId xmlns:a16="http://schemas.microsoft.com/office/drawing/2014/main" id="{D65A1CD6-4C25-726D-D6BC-684FDFB54A2B}"/>
              </a:ext>
            </a:extLst>
          </p:cNvPr>
          <p:cNvSpPr txBox="1"/>
          <p:nvPr/>
        </p:nvSpPr>
        <p:spPr>
          <a:xfrm>
            <a:off x="7413944" y="5349901"/>
            <a:ext cx="4510623" cy="1015663"/>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INR-Arch: </a:t>
            </a:r>
            <a:r>
              <a:rPr lang="en-US" sz="2000" dirty="0">
                <a:solidFill>
                  <a:schemeClr val="bg1">
                    <a:lumMod val="85000"/>
                  </a:schemeClr>
                </a:solidFill>
                <a:latin typeface="Corbel" panose="020B0503020204020204" pitchFamily="34" charset="0"/>
              </a:rPr>
              <a:t>A Dataflow Architecture and Compiler for Arbitrary-Order Gradient Computations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AC57888-FE9B-ACD9-1AF2-CAF612E2E7CE}"/>
              </a:ext>
            </a:extLst>
          </p:cNvPr>
          <p:cNvSpPr/>
          <p:nvPr/>
        </p:nvSpPr>
        <p:spPr>
          <a:xfrm>
            <a:off x="6823574" y="3086050"/>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347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52</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Single-Task Learning (STL) for Multi-tasking</a:t>
            </a:r>
          </a:p>
        </p:txBody>
      </p:sp>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flipV="1">
            <a:off x="2392595" y="2200068"/>
            <a:ext cx="2225125" cy="13938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8" name="Picture 2">
            <a:extLst>
              <a:ext uri="{FF2B5EF4-FFF2-40B4-BE49-F238E27FC236}">
                <a16:creationId xmlns:a16="http://schemas.microsoft.com/office/drawing/2014/main" id="{3CD5CAFE-7DC1-4FED-9550-CE613F768B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79" b="50024"/>
          <a:stretch/>
        </p:blipFill>
        <p:spPr bwMode="auto">
          <a:xfrm>
            <a:off x="10348782" y="1840998"/>
            <a:ext cx="1277441" cy="7181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E3E2AD34-590F-4213-A930-14A57EAC75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24" r="50079"/>
          <a:stretch/>
        </p:blipFill>
        <p:spPr bwMode="auto">
          <a:xfrm>
            <a:off x="10348782" y="2950313"/>
            <a:ext cx="1277441" cy="7181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C7A69C9C-4609-47F5-8CED-2CB3E7BA70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79" b="50403"/>
          <a:stretch/>
        </p:blipFill>
        <p:spPr bwMode="auto">
          <a:xfrm>
            <a:off x="10348782" y="4059628"/>
            <a:ext cx="1277440" cy="7127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40868548-BB02-467C-9A0D-9FD34A3CEB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823" t="50024"/>
          <a:stretch/>
        </p:blipFill>
        <p:spPr bwMode="auto">
          <a:xfrm>
            <a:off x="10348782" y="5163503"/>
            <a:ext cx="1283991" cy="718140"/>
          </a:xfrm>
          <a:prstGeom prst="rect">
            <a:avLst/>
          </a:prstGeom>
          <a:noFill/>
          <a:extLst>
            <a:ext uri="{909E8E84-426E-40DD-AFC4-6F175D3DCCD1}">
              <a14:hiddenFill xmlns:a14="http://schemas.microsoft.com/office/drawing/2010/main">
                <a:solidFill>
                  <a:srgbClr val="FFFFFF"/>
                </a:solidFill>
              </a14:hiddenFill>
            </a:ext>
          </a:extLst>
        </p:spPr>
      </p:pic>
      <p:sp>
        <p:nvSpPr>
          <p:cNvPr id="71" name="矩形 15">
            <a:extLst>
              <a:ext uri="{FF2B5EF4-FFF2-40B4-BE49-F238E27FC236}">
                <a16:creationId xmlns:a16="http://schemas.microsoft.com/office/drawing/2014/main" id="{A0F5E07C-173D-4E74-88C3-6261A7B021A4}"/>
              </a:ext>
            </a:extLst>
          </p:cNvPr>
          <p:cNvSpPr/>
          <p:nvPr/>
        </p:nvSpPr>
        <p:spPr>
          <a:xfrm>
            <a:off x="4787843" y="1798891"/>
            <a:ext cx="2377440" cy="73152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2" name="矩形 15">
            <a:extLst>
              <a:ext uri="{FF2B5EF4-FFF2-40B4-BE49-F238E27FC236}">
                <a16:creationId xmlns:a16="http://schemas.microsoft.com/office/drawing/2014/main" id="{E3459DE2-0157-4A80-A109-9FBB05659546}"/>
              </a:ext>
            </a:extLst>
          </p:cNvPr>
          <p:cNvSpPr/>
          <p:nvPr/>
        </p:nvSpPr>
        <p:spPr>
          <a:xfrm>
            <a:off x="4787843" y="2930004"/>
            <a:ext cx="2377440" cy="731520"/>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3" name="矩形 15">
            <a:extLst>
              <a:ext uri="{FF2B5EF4-FFF2-40B4-BE49-F238E27FC236}">
                <a16:creationId xmlns:a16="http://schemas.microsoft.com/office/drawing/2014/main" id="{AF937194-4366-4B9F-A176-3C6DBEC92D91}"/>
              </a:ext>
            </a:extLst>
          </p:cNvPr>
          <p:cNvSpPr/>
          <p:nvPr/>
        </p:nvSpPr>
        <p:spPr>
          <a:xfrm>
            <a:off x="4787843" y="4061117"/>
            <a:ext cx="2377440" cy="73152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4" name="矩形 15">
            <a:extLst>
              <a:ext uri="{FF2B5EF4-FFF2-40B4-BE49-F238E27FC236}">
                <a16:creationId xmlns:a16="http://schemas.microsoft.com/office/drawing/2014/main" id="{F2AC4137-64A4-4A18-9E0F-AD67526DF9DB}"/>
              </a:ext>
            </a:extLst>
          </p:cNvPr>
          <p:cNvSpPr/>
          <p:nvPr/>
        </p:nvSpPr>
        <p:spPr>
          <a:xfrm>
            <a:off x="4787843" y="5192229"/>
            <a:ext cx="2377440" cy="73152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cxnSp>
        <p:nvCxnSpPr>
          <p:cNvPr id="75" name="Straight Arrow Connector 74">
            <a:extLst>
              <a:ext uri="{FF2B5EF4-FFF2-40B4-BE49-F238E27FC236}">
                <a16:creationId xmlns:a16="http://schemas.microsoft.com/office/drawing/2014/main" id="{55FB8183-D684-45CC-BAC5-1032678EAF90}"/>
              </a:ext>
            </a:extLst>
          </p:cNvPr>
          <p:cNvCxnSpPr>
            <a:cxnSpLocks/>
          </p:cNvCxnSpPr>
          <p:nvPr/>
        </p:nvCxnSpPr>
        <p:spPr>
          <a:xfrm flipV="1">
            <a:off x="2392594" y="3314700"/>
            <a:ext cx="2217506" cy="2792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ECCB79C5-0635-44B2-A147-FA08F034CF7D}"/>
              </a:ext>
            </a:extLst>
          </p:cNvPr>
          <p:cNvCxnSpPr>
            <a:cxnSpLocks/>
          </p:cNvCxnSpPr>
          <p:nvPr/>
        </p:nvCxnSpPr>
        <p:spPr>
          <a:xfrm>
            <a:off x="2400344" y="3593920"/>
            <a:ext cx="2186378" cy="822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E1D18500-8D14-47F2-A754-46938AA36200}"/>
              </a:ext>
            </a:extLst>
          </p:cNvPr>
          <p:cNvCxnSpPr>
            <a:cxnSpLocks/>
          </p:cNvCxnSpPr>
          <p:nvPr/>
        </p:nvCxnSpPr>
        <p:spPr>
          <a:xfrm>
            <a:off x="2398176" y="3593920"/>
            <a:ext cx="2202794" cy="2037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F2FD04E2-7C6F-4054-B18D-C24C707DAFC4}"/>
              </a:ext>
            </a:extLst>
          </p:cNvPr>
          <p:cNvCxnSpPr>
            <a:cxnSpLocks/>
          </p:cNvCxnSpPr>
          <p:nvPr/>
        </p:nvCxnSpPr>
        <p:spPr>
          <a:xfrm flipV="1">
            <a:off x="7358295" y="2212069"/>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3F0C4106-07B0-42B5-B71A-96002995F896}"/>
              </a:ext>
            </a:extLst>
          </p:cNvPr>
          <p:cNvCxnSpPr>
            <a:cxnSpLocks/>
          </p:cNvCxnSpPr>
          <p:nvPr/>
        </p:nvCxnSpPr>
        <p:spPr>
          <a:xfrm flipV="1">
            <a:off x="7392542" y="3291683"/>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88F65066-730B-4631-B4D5-5FD7DB5F8DCB}"/>
              </a:ext>
            </a:extLst>
          </p:cNvPr>
          <p:cNvCxnSpPr>
            <a:cxnSpLocks/>
          </p:cNvCxnSpPr>
          <p:nvPr/>
        </p:nvCxnSpPr>
        <p:spPr>
          <a:xfrm flipV="1">
            <a:off x="7392542" y="4415978"/>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01A6A993-880F-4964-A77A-6ED0AE0057A8}"/>
              </a:ext>
            </a:extLst>
          </p:cNvPr>
          <p:cNvCxnSpPr>
            <a:cxnSpLocks/>
          </p:cNvCxnSpPr>
          <p:nvPr/>
        </p:nvCxnSpPr>
        <p:spPr>
          <a:xfrm flipV="1">
            <a:off x="7414089" y="5522573"/>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3969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53</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Multi-Task Learning (MTL) for Multi-tasking</a:t>
            </a:r>
          </a:p>
        </p:txBody>
      </p:sp>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flipV="1">
            <a:off x="2392595" y="2200068"/>
            <a:ext cx="2225125" cy="13938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8" name="Picture 2">
            <a:extLst>
              <a:ext uri="{FF2B5EF4-FFF2-40B4-BE49-F238E27FC236}">
                <a16:creationId xmlns:a16="http://schemas.microsoft.com/office/drawing/2014/main" id="{3CD5CAFE-7DC1-4FED-9550-CE613F768B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79" b="50024"/>
          <a:stretch/>
        </p:blipFill>
        <p:spPr bwMode="auto">
          <a:xfrm>
            <a:off x="10348782" y="1840998"/>
            <a:ext cx="1277441" cy="7181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E3E2AD34-590F-4213-A930-14A57EAC75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24" r="50079"/>
          <a:stretch/>
        </p:blipFill>
        <p:spPr bwMode="auto">
          <a:xfrm>
            <a:off x="10348782" y="2950313"/>
            <a:ext cx="1277441" cy="7181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C7A69C9C-4609-47F5-8CED-2CB3E7BA70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79" b="50403"/>
          <a:stretch/>
        </p:blipFill>
        <p:spPr bwMode="auto">
          <a:xfrm>
            <a:off x="10348782" y="4059628"/>
            <a:ext cx="1277440" cy="7127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40868548-BB02-467C-9A0D-9FD34A3CEB9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823" t="50024"/>
          <a:stretch/>
        </p:blipFill>
        <p:spPr bwMode="auto">
          <a:xfrm>
            <a:off x="10348782" y="5163503"/>
            <a:ext cx="1283991" cy="718140"/>
          </a:xfrm>
          <a:prstGeom prst="rect">
            <a:avLst/>
          </a:prstGeom>
          <a:noFill/>
          <a:extLst>
            <a:ext uri="{909E8E84-426E-40DD-AFC4-6F175D3DCCD1}">
              <a14:hiddenFill xmlns:a14="http://schemas.microsoft.com/office/drawing/2010/main">
                <a:solidFill>
                  <a:srgbClr val="FFFFFF"/>
                </a:solidFill>
              </a14:hiddenFill>
            </a:ext>
          </a:extLst>
        </p:spPr>
      </p:pic>
      <p:sp>
        <p:nvSpPr>
          <p:cNvPr id="72" name="矩形 15">
            <a:extLst>
              <a:ext uri="{FF2B5EF4-FFF2-40B4-BE49-F238E27FC236}">
                <a16:creationId xmlns:a16="http://schemas.microsoft.com/office/drawing/2014/main" id="{E3459DE2-0157-4A80-A109-9FBB05659546}"/>
              </a:ext>
            </a:extLst>
          </p:cNvPr>
          <p:cNvSpPr/>
          <p:nvPr/>
        </p:nvSpPr>
        <p:spPr>
          <a:xfrm>
            <a:off x="4787843" y="2930004"/>
            <a:ext cx="2377440" cy="731520"/>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3" name="矩形 15">
            <a:extLst>
              <a:ext uri="{FF2B5EF4-FFF2-40B4-BE49-F238E27FC236}">
                <a16:creationId xmlns:a16="http://schemas.microsoft.com/office/drawing/2014/main" id="{AF937194-4366-4B9F-A176-3C6DBEC92D91}"/>
              </a:ext>
            </a:extLst>
          </p:cNvPr>
          <p:cNvSpPr/>
          <p:nvPr/>
        </p:nvSpPr>
        <p:spPr>
          <a:xfrm>
            <a:off x="4787843" y="4061117"/>
            <a:ext cx="2377440" cy="73152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4" name="矩形 15">
            <a:extLst>
              <a:ext uri="{FF2B5EF4-FFF2-40B4-BE49-F238E27FC236}">
                <a16:creationId xmlns:a16="http://schemas.microsoft.com/office/drawing/2014/main" id="{F2AC4137-64A4-4A18-9E0F-AD67526DF9DB}"/>
              </a:ext>
            </a:extLst>
          </p:cNvPr>
          <p:cNvSpPr/>
          <p:nvPr/>
        </p:nvSpPr>
        <p:spPr>
          <a:xfrm>
            <a:off x="4787843" y="5192229"/>
            <a:ext cx="2377440" cy="73152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cxnSp>
        <p:nvCxnSpPr>
          <p:cNvPr id="75" name="Straight Arrow Connector 74">
            <a:extLst>
              <a:ext uri="{FF2B5EF4-FFF2-40B4-BE49-F238E27FC236}">
                <a16:creationId xmlns:a16="http://schemas.microsoft.com/office/drawing/2014/main" id="{55FB8183-D684-45CC-BAC5-1032678EAF90}"/>
              </a:ext>
            </a:extLst>
          </p:cNvPr>
          <p:cNvCxnSpPr>
            <a:cxnSpLocks/>
          </p:cNvCxnSpPr>
          <p:nvPr/>
        </p:nvCxnSpPr>
        <p:spPr>
          <a:xfrm flipV="1">
            <a:off x="2392594" y="3314700"/>
            <a:ext cx="2217506" cy="2792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ECCB79C5-0635-44B2-A147-FA08F034CF7D}"/>
              </a:ext>
            </a:extLst>
          </p:cNvPr>
          <p:cNvCxnSpPr>
            <a:cxnSpLocks/>
          </p:cNvCxnSpPr>
          <p:nvPr/>
        </p:nvCxnSpPr>
        <p:spPr>
          <a:xfrm>
            <a:off x="2400344" y="3593920"/>
            <a:ext cx="2186378" cy="822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E1D18500-8D14-47F2-A754-46938AA36200}"/>
              </a:ext>
            </a:extLst>
          </p:cNvPr>
          <p:cNvCxnSpPr>
            <a:cxnSpLocks/>
          </p:cNvCxnSpPr>
          <p:nvPr/>
        </p:nvCxnSpPr>
        <p:spPr>
          <a:xfrm>
            <a:off x="2398176" y="3593920"/>
            <a:ext cx="2202794" cy="2037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F2FD04E2-7C6F-4054-B18D-C24C707DAFC4}"/>
              </a:ext>
            </a:extLst>
          </p:cNvPr>
          <p:cNvCxnSpPr>
            <a:cxnSpLocks/>
          </p:cNvCxnSpPr>
          <p:nvPr/>
        </p:nvCxnSpPr>
        <p:spPr>
          <a:xfrm flipV="1">
            <a:off x="7358295" y="2212069"/>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3F0C4106-07B0-42B5-B71A-96002995F896}"/>
              </a:ext>
            </a:extLst>
          </p:cNvPr>
          <p:cNvCxnSpPr>
            <a:cxnSpLocks/>
          </p:cNvCxnSpPr>
          <p:nvPr/>
        </p:nvCxnSpPr>
        <p:spPr>
          <a:xfrm flipV="1">
            <a:off x="7392542" y="3291683"/>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88F65066-730B-4631-B4D5-5FD7DB5F8DCB}"/>
              </a:ext>
            </a:extLst>
          </p:cNvPr>
          <p:cNvCxnSpPr>
            <a:cxnSpLocks/>
          </p:cNvCxnSpPr>
          <p:nvPr/>
        </p:nvCxnSpPr>
        <p:spPr>
          <a:xfrm flipV="1">
            <a:off x="7392542" y="4415978"/>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01A6A993-880F-4964-A77A-6ED0AE0057A8}"/>
              </a:ext>
            </a:extLst>
          </p:cNvPr>
          <p:cNvCxnSpPr>
            <a:cxnSpLocks/>
          </p:cNvCxnSpPr>
          <p:nvPr/>
        </p:nvCxnSpPr>
        <p:spPr>
          <a:xfrm flipV="1">
            <a:off x="7414089" y="5522573"/>
            <a:ext cx="2750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 name="矩形 15">
            <a:extLst>
              <a:ext uri="{FF2B5EF4-FFF2-40B4-BE49-F238E27FC236}">
                <a16:creationId xmlns:a16="http://schemas.microsoft.com/office/drawing/2014/main" id="{A0F5E07C-173D-4E74-88C3-6261A7B021A4}"/>
              </a:ext>
            </a:extLst>
          </p:cNvPr>
          <p:cNvSpPr/>
          <p:nvPr/>
        </p:nvSpPr>
        <p:spPr>
          <a:xfrm>
            <a:off x="4787843" y="1798891"/>
            <a:ext cx="2377440" cy="4124858"/>
          </a:xfrm>
          <a:prstGeom prst="rect">
            <a:avLst/>
          </a:prstGeom>
          <a:solidFill>
            <a:schemeClr val="tx1">
              <a:lumMod val="50000"/>
              <a:lumOff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877872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54</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Vision Transformer (ViT)</a:t>
            </a:r>
          </a:p>
        </p:txBody>
      </p:sp>
      <p:pic>
        <p:nvPicPr>
          <p:cNvPr id="7" name="Picture 2">
            <a:extLst>
              <a:ext uri="{FF2B5EF4-FFF2-40B4-BE49-F238E27FC236}">
                <a16:creationId xmlns:a16="http://schemas.microsoft.com/office/drawing/2014/main" id="{9C28BD54-8ECC-439A-BEB3-BE1B79EE6F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79" b="50024"/>
          <a:stretch/>
        </p:blipFill>
        <p:spPr bwMode="auto">
          <a:xfrm>
            <a:off x="10403045" y="3234850"/>
            <a:ext cx="1277441" cy="718140"/>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4"/>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4"/>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4"/>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4"/>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grpSp>
        <p:nvGrpSpPr>
          <p:cNvPr id="2" name="Group 1">
            <a:extLst>
              <a:ext uri="{FF2B5EF4-FFF2-40B4-BE49-F238E27FC236}">
                <a16:creationId xmlns:a16="http://schemas.microsoft.com/office/drawing/2014/main" id="{4D7E214B-301A-4081-B98C-3A5C72BE21DF}"/>
              </a:ext>
            </a:extLst>
          </p:cNvPr>
          <p:cNvGrpSpPr/>
          <p:nvPr/>
        </p:nvGrpSpPr>
        <p:grpSpPr>
          <a:xfrm>
            <a:off x="3041992" y="1539240"/>
            <a:ext cx="335779" cy="4808789"/>
            <a:chOff x="3041992" y="1158333"/>
            <a:chExt cx="409575" cy="5189696"/>
          </a:xfrm>
        </p:grpSpPr>
        <p:pic>
          <p:nvPicPr>
            <p:cNvPr id="5" name="Picture 4">
              <a:extLst>
                <a:ext uri="{FF2B5EF4-FFF2-40B4-BE49-F238E27FC236}">
                  <a16:creationId xmlns:a16="http://schemas.microsoft.com/office/drawing/2014/main" id="{524C9DE9-5A26-4DB3-A39E-63875A1E8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992" y="2142933"/>
              <a:ext cx="409575" cy="266700"/>
            </a:xfrm>
            <a:prstGeom prst="rect">
              <a:avLst/>
            </a:prstGeom>
          </p:spPr>
        </p:pic>
        <p:pic>
          <p:nvPicPr>
            <p:cNvPr id="11" name="Picture 10">
              <a:extLst>
                <a:ext uri="{FF2B5EF4-FFF2-40B4-BE49-F238E27FC236}">
                  <a16:creationId xmlns:a16="http://schemas.microsoft.com/office/drawing/2014/main" id="{08194E1A-9E9A-4720-8D06-C7DEDC0A4E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992" y="2471133"/>
              <a:ext cx="409575" cy="266700"/>
            </a:xfrm>
            <a:prstGeom prst="rect">
              <a:avLst/>
            </a:prstGeom>
          </p:spPr>
        </p:pic>
        <p:pic>
          <p:nvPicPr>
            <p:cNvPr id="13" name="Picture 12">
              <a:extLst>
                <a:ext uri="{FF2B5EF4-FFF2-40B4-BE49-F238E27FC236}">
                  <a16:creationId xmlns:a16="http://schemas.microsoft.com/office/drawing/2014/main" id="{915B5126-14AA-49A8-ABB6-85E82C605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992" y="2799333"/>
              <a:ext cx="409575" cy="266700"/>
            </a:xfrm>
            <a:prstGeom prst="rect">
              <a:avLst/>
            </a:prstGeom>
          </p:spPr>
        </p:pic>
        <p:pic>
          <p:nvPicPr>
            <p:cNvPr id="15" name="Picture 14">
              <a:extLst>
                <a:ext uri="{FF2B5EF4-FFF2-40B4-BE49-F238E27FC236}">
                  <a16:creationId xmlns:a16="http://schemas.microsoft.com/office/drawing/2014/main" id="{87B34EA4-6110-476D-8E7C-A883B5BAFE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992" y="3127533"/>
              <a:ext cx="409575" cy="266700"/>
            </a:xfrm>
            <a:prstGeom prst="rect">
              <a:avLst/>
            </a:prstGeom>
          </p:spPr>
        </p:pic>
        <p:pic>
          <p:nvPicPr>
            <p:cNvPr id="19" name="Picture 18">
              <a:extLst>
                <a:ext uri="{FF2B5EF4-FFF2-40B4-BE49-F238E27FC236}">
                  <a16:creationId xmlns:a16="http://schemas.microsoft.com/office/drawing/2014/main" id="{E96100A3-B065-4F10-BDB5-C7C7DDA16B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1992" y="3455733"/>
              <a:ext cx="409575" cy="266700"/>
            </a:xfrm>
            <a:prstGeom prst="rect">
              <a:avLst/>
            </a:prstGeom>
          </p:spPr>
        </p:pic>
        <p:pic>
          <p:nvPicPr>
            <p:cNvPr id="27" name="Picture 26">
              <a:extLst>
                <a:ext uri="{FF2B5EF4-FFF2-40B4-BE49-F238E27FC236}">
                  <a16:creationId xmlns:a16="http://schemas.microsoft.com/office/drawing/2014/main" id="{3306DD15-B7EC-46EE-9AAF-DDD90BA003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992" y="3783933"/>
              <a:ext cx="409575" cy="266700"/>
            </a:xfrm>
            <a:prstGeom prst="rect">
              <a:avLst/>
            </a:prstGeom>
          </p:spPr>
        </p:pic>
        <p:pic>
          <p:nvPicPr>
            <p:cNvPr id="29" name="Picture 28">
              <a:extLst>
                <a:ext uri="{FF2B5EF4-FFF2-40B4-BE49-F238E27FC236}">
                  <a16:creationId xmlns:a16="http://schemas.microsoft.com/office/drawing/2014/main" id="{B11074AF-895E-4028-A3DA-3B7D6658F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1992" y="4112133"/>
              <a:ext cx="409575" cy="266700"/>
            </a:xfrm>
            <a:prstGeom prst="rect">
              <a:avLst/>
            </a:prstGeom>
          </p:spPr>
        </p:pic>
        <p:pic>
          <p:nvPicPr>
            <p:cNvPr id="31" name="Picture 30">
              <a:extLst>
                <a:ext uri="{FF2B5EF4-FFF2-40B4-BE49-F238E27FC236}">
                  <a16:creationId xmlns:a16="http://schemas.microsoft.com/office/drawing/2014/main" id="{265F7D9F-710F-4126-A1C7-8E3B27415D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1992" y="4440333"/>
              <a:ext cx="409575" cy="266700"/>
            </a:xfrm>
            <a:prstGeom prst="rect">
              <a:avLst/>
            </a:prstGeom>
          </p:spPr>
        </p:pic>
        <p:pic>
          <p:nvPicPr>
            <p:cNvPr id="33" name="Picture 32">
              <a:extLst>
                <a:ext uri="{FF2B5EF4-FFF2-40B4-BE49-F238E27FC236}">
                  <a16:creationId xmlns:a16="http://schemas.microsoft.com/office/drawing/2014/main" id="{BADBEB4F-299F-4A03-A97B-E7F29A814A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992" y="4768533"/>
              <a:ext cx="409575" cy="266700"/>
            </a:xfrm>
            <a:prstGeom prst="rect">
              <a:avLst/>
            </a:prstGeom>
          </p:spPr>
        </p:pic>
        <p:pic>
          <p:nvPicPr>
            <p:cNvPr id="35" name="Picture 34">
              <a:extLst>
                <a:ext uri="{FF2B5EF4-FFF2-40B4-BE49-F238E27FC236}">
                  <a16:creationId xmlns:a16="http://schemas.microsoft.com/office/drawing/2014/main" id="{E312E9BC-33FD-4F8F-997E-F1AFAD15D4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992" y="1486533"/>
              <a:ext cx="409575" cy="266700"/>
            </a:xfrm>
            <a:prstGeom prst="rect">
              <a:avLst/>
            </a:prstGeom>
          </p:spPr>
        </p:pic>
        <p:pic>
          <p:nvPicPr>
            <p:cNvPr id="37" name="Picture 36">
              <a:extLst>
                <a:ext uri="{FF2B5EF4-FFF2-40B4-BE49-F238E27FC236}">
                  <a16:creationId xmlns:a16="http://schemas.microsoft.com/office/drawing/2014/main" id="{FFB7F5F1-DDD4-4468-96C3-9F4118C395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41992" y="1158333"/>
              <a:ext cx="409575" cy="266700"/>
            </a:xfrm>
            <a:prstGeom prst="rect">
              <a:avLst/>
            </a:prstGeom>
          </p:spPr>
        </p:pic>
        <p:pic>
          <p:nvPicPr>
            <p:cNvPr id="39" name="Picture 38">
              <a:extLst>
                <a:ext uri="{FF2B5EF4-FFF2-40B4-BE49-F238E27FC236}">
                  <a16:creationId xmlns:a16="http://schemas.microsoft.com/office/drawing/2014/main" id="{45CC53AA-D4A7-4048-982B-BDE954A22C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1992" y="1814733"/>
              <a:ext cx="409575" cy="266700"/>
            </a:xfrm>
            <a:prstGeom prst="rect">
              <a:avLst/>
            </a:prstGeom>
          </p:spPr>
        </p:pic>
        <p:pic>
          <p:nvPicPr>
            <p:cNvPr id="43" name="Picture 42">
              <a:extLst>
                <a:ext uri="{FF2B5EF4-FFF2-40B4-BE49-F238E27FC236}">
                  <a16:creationId xmlns:a16="http://schemas.microsoft.com/office/drawing/2014/main" id="{BE4BE6C7-36E5-4EB5-9CD1-CF40F11B8AF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1992" y="6081329"/>
              <a:ext cx="409575" cy="266700"/>
            </a:xfrm>
            <a:prstGeom prst="rect">
              <a:avLst/>
            </a:prstGeom>
          </p:spPr>
        </p:pic>
        <p:pic>
          <p:nvPicPr>
            <p:cNvPr id="45" name="Picture 44">
              <a:extLst>
                <a:ext uri="{FF2B5EF4-FFF2-40B4-BE49-F238E27FC236}">
                  <a16:creationId xmlns:a16="http://schemas.microsoft.com/office/drawing/2014/main" id="{F8AE47D4-1174-45FD-8024-095A6457370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1992" y="5753133"/>
              <a:ext cx="409575" cy="266700"/>
            </a:xfrm>
            <a:prstGeom prst="rect">
              <a:avLst/>
            </a:prstGeom>
          </p:spPr>
        </p:pic>
        <p:pic>
          <p:nvPicPr>
            <p:cNvPr id="47" name="Picture 46">
              <a:extLst>
                <a:ext uri="{FF2B5EF4-FFF2-40B4-BE49-F238E27FC236}">
                  <a16:creationId xmlns:a16="http://schemas.microsoft.com/office/drawing/2014/main" id="{7A50FCF7-7E92-4ADF-BEBB-8A0A6003EF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1992" y="5424933"/>
              <a:ext cx="409575" cy="266700"/>
            </a:xfrm>
            <a:prstGeom prst="rect">
              <a:avLst/>
            </a:prstGeom>
          </p:spPr>
        </p:pic>
        <p:pic>
          <p:nvPicPr>
            <p:cNvPr id="49" name="Picture 48">
              <a:extLst>
                <a:ext uri="{FF2B5EF4-FFF2-40B4-BE49-F238E27FC236}">
                  <a16:creationId xmlns:a16="http://schemas.microsoft.com/office/drawing/2014/main" id="{BEF8BE76-0C6B-4C26-9C6F-C39DFC2F7E0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41992" y="5096733"/>
              <a:ext cx="409575" cy="266700"/>
            </a:xfrm>
            <a:prstGeom prst="rect">
              <a:avLst/>
            </a:prstGeom>
          </p:spPr>
        </p:pic>
      </p:gr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a:off x="2392595" y="3593920"/>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Subtitle 2">
            <a:extLst>
              <a:ext uri="{FF2B5EF4-FFF2-40B4-BE49-F238E27FC236}">
                <a16:creationId xmlns:a16="http://schemas.microsoft.com/office/drawing/2014/main" id="{2E08D95C-6F0F-4FFE-A9D0-632913418B2D}"/>
              </a:ext>
            </a:extLst>
          </p:cNvPr>
          <p:cNvSpPr txBox="1">
            <a:spLocks/>
          </p:cNvSpPr>
          <p:nvPr/>
        </p:nvSpPr>
        <p:spPr>
          <a:xfrm>
            <a:off x="1998469" y="5763744"/>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sp>
        <p:nvSpPr>
          <p:cNvPr id="55" name="矩形 15">
            <a:extLst>
              <a:ext uri="{FF2B5EF4-FFF2-40B4-BE49-F238E27FC236}">
                <a16:creationId xmlns:a16="http://schemas.microsoft.com/office/drawing/2014/main" id="{A317E8E5-E6F9-408E-B769-EFFC9E348224}"/>
              </a:ext>
            </a:extLst>
          </p:cNvPr>
          <p:cNvSpPr/>
          <p:nvPr/>
        </p:nvSpPr>
        <p:spPr>
          <a:xfrm>
            <a:off x="4959912" y="2926688"/>
            <a:ext cx="326130" cy="74133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6" name="矩形 15">
            <a:extLst>
              <a:ext uri="{FF2B5EF4-FFF2-40B4-BE49-F238E27FC236}">
                <a16:creationId xmlns:a16="http://schemas.microsoft.com/office/drawing/2014/main" id="{2277BB70-339A-4850-9EE2-6B226D1B18BB}"/>
              </a:ext>
            </a:extLst>
          </p:cNvPr>
          <p:cNvSpPr/>
          <p:nvPr/>
        </p:nvSpPr>
        <p:spPr>
          <a:xfrm>
            <a:off x="5982778" y="2926688"/>
            <a:ext cx="326130" cy="74133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7" name="矩形 15">
            <a:extLst>
              <a:ext uri="{FF2B5EF4-FFF2-40B4-BE49-F238E27FC236}">
                <a16:creationId xmlns:a16="http://schemas.microsoft.com/office/drawing/2014/main" id="{D0D8B71C-A4F3-490E-B341-5CDC7943006C}"/>
              </a:ext>
            </a:extLst>
          </p:cNvPr>
          <p:cNvSpPr/>
          <p:nvPr/>
        </p:nvSpPr>
        <p:spPr>
          <a:xfrm>
            <a:off x="7005644" y="2926688"/>
            <a:ext cx="326130" cy="74133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Subtitle 2">
            <a:extLst>
              <a:ext uri="{FF2B5EF4-FFF2-40B4-BE49-F238E27FC236}">
                <a16:creationId xmlns:a16="http://schemas.microsoft.com/office/drawing/2014/main" id="{48A30689-7C97-468B-921A-777187D0EE9E}"/>
              </a:ext>
            </a:extLst>
          </p:cNvPr>
          <p:cNvSpPr txBox="1">
            <a:spLocks/>
          </p:cNvSpPr>
          <p:nvPr/>
        </p:nvSpPr>
        <p:spPr>
          <a:xfrm rot="18859697">
            <a:off x="4777512"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sp>
        <p:nvSpPr>
          <p:cNvPr id="59" name="Subtitle 2">
            <a:extLst>
              <a:ext uri="{FF2B5EF4-FFF2-40B4-BE49-F238E27FC236}">
                <a16:creationId xmlns:a16="http://schemas.microsoft.com/office/drawing/2014/main" id="{07CBA6E2-BBB3-4618-A4C4-E5E2002B3983}"/>
              </a:ext>
            </a:extLst>
          </p:cNvPr>
          <p:cNvSpPr txBox="1">
            <a:spLocks/>
          </p:cNvSpPr>
          <p:nvPr/>
        </p:nvSpPr>
        <p:spPr>
          <a:xfrm rot="18859697">
            <a:off x="5822765"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MLP</a:t>
            </a:r>
          </a:p>
        </p:txBody>
      </p:sp>
      <p:sp>
        <p:nvSpPr>
          <p:cNvPr id="60" name="Subtitle 2">
            <a:extLst>
              <a:ext uri="{FF2B5EF4-FFF2-40B4-BE49-F238E27FC236}">
                <a16:creationId xmlns:a16="http://schemas.microsoft.com/office/drawing/2014/main" id="{E64B39FA-3E36-4AA6-A810-29940309A609}"/>
              </a:ext>
            </a:extLst>
          </p:cNvPr>
          <p:cNvSpPr txBox="1">
            <a:spLocks/>
          </p:cNvSpPr>
          <p:nvPr/>
        </p:nvSpPr>
        <p:spPr>
          <a:xfrm rot="18859697">
            <a:off x="6868018"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sp>
        <p:nvSpPr>
          <p:cNvPr id="61" name="矩形 15">
            <a:extLst>
              <a:ext uri="{FF2B5EF4-FFF2-40B4-BE49-F238E27FC236}">
                <a16:creationId xmlns:a16="http://schemas.microsoft.com/office/drawing/2014/main" id="{49371049-AA63-46F8-A5AD-99FECE71F581}"/>
              </a:ext>
            </a:extLst>
          </p:cNvPr>
          <p:cNvSpPr/>
          <p:nvPr/>
        </p:nvSpPr>
        <p:spPr>
          <a:xfrm>
            <a:off x="8028509" y="2926688"/>
            <a:ext cx="326130" cy="74133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2" name="Subtitle 2">
            <a:extLst>
              <a:ext uri="{FF2B5EF4-FFF2-40B4-BE49-F238E27FC236}">
                <a16:creationId xmlns:a16="http://schemas.microsoft.com/office/drawing/2014/main" id="{1C3E2C80-DBCF-499D-9B30-E7EDB1F620A7}"/>
              </a:ext>
            </a:extLst>
          </p:cNvPr>
          <p:cNvSpPr txBox="1">
            <a:spLocks/>
          </p:cNvSpPr>
          <p:nvPr/>
        </p:nvSpPr>
        <p:spPr>
          <a:xfrm rot="18859697">
            <a:off x="7913271"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MLP</a:t>
            </a:r>
          </a:p>
        </p:txBody>
      </p:sp>
      <p:sp>
        <p:nvSpPr>
          <p:cNvPr id="63" name="Subtitle 2">
            <a:extLst>
              <a:ext uri="{FF2B5EF4-FFF2-40B4-BE49-F238E27FC236}">
                <a16:creationId xmlns:a16="http://schemas.microsoft.com/office/drawing/2014/main" id="{20847E74-AA97-4E1E-B610-C87C9D5FAE25}"/>
              </a:ext>
            </a:extLst>
          </p:cNvPr>
          <p:cNvSpPr txBox="1">
            <a:spLocks/>
          </p:cNvSpPr>
          <p:nvPr/>
        </p:nvSpPr>
        <p:spPr>
          <a:xfrm>
            <a:off x="8610612" y="3056485"/>
            <a:ext cx="49752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
            </a:r>
          </a:p>
        </p:txBody>
      </p:sp>
      <p:cxnSp>
        <p:nvCxnSpPr>
          <p:cNvPr id="64" name="Straight Arrow Connector 63">
            <a:extLst>
              <a:ext uri="{FF2B5EF4-FFF2-40B4-BE49-F238E27FC236}">
                <a16:creationId xmlns:a16="http://schemas.microsoft.com/office/drawing/2014/main" id="{70D28D44-CAF7-418A-B118-5EAC585298EF}"/>
              </a:ext>
            </a:extLst>
          </p:cNvPr>
          <p:cNvCxnSpPr>
            <a:cxnSpLocks/>
          </p:cNvCxnSpPr>
          <p:nvPr/>
        </p:nvCxnSpPr>
        <p:spPr>
          <a:xfrm>
            <a:off x="3633744" y="361250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Rectangle: Rounded Corners 64">
            <a:extLst>
              <a:ext uri="{FF2B5EF4-FFF2-40B4-BE49-F238E27FC236}">
                <a16:creationId xmlns:a16="http://schemas.microsoft.com/office/drawing/2014/main" id="{796A484D-4E0D-4113-9D01-9B37432F0912}"/>
              </a:ext>
            </a:extLst>
          </p:cNvPr>
          <p:cNvSpPr/>
          <p:nvPr/>
        </p:nvSpPr>
        <p:spPr>
          <a:xfrm>
            <a:off x="4476151" y="2708086"/>
            <a:ext cx="4726653" cy="1194219"/>
          </a:xfrm>
          <a:prstGeom prst="roundRect">
            <a:avLst>
              <a:gd name="adj" fmla="val 11861"/>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ubtitle 2">
            <a:extLst>
              <a:ext uri="{FF2B5EF4-FFF2-40B4-BE49-F238E27FC236}">
                <a16:creationId xmlns:a16="http://schemas.microsoft.com/office/drawing/2014/main" id="{22F2D1A3-D3FB-4BF9-9582-F524F527FE47}"/>
              </a:ext>
            </a:extLst>
          </p:cNvPr>
          <p:cNvSpPr txBox="1">
            <a:spLocks/>
          </p:cNvSpPr>
          <p:nvPr/>
        </p:nvSpPr>
        <p:spPr>
          <a:xfrm>
            <a:off x="5290660" y="4019124"/>
            <a:ext cx="342996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Vision transformer Encoder</a:t>
            </a:r>
          </a:p>
        </p:txBody>
      </p:sp>
      <p:cxnSp>
        <p:nvCxnSpPr>
          <p:cNvPr id="69" name="Straight Arrow Connector 68">
            <a:extLst>
              <a:ext uri="{FF2B5EF4-FFF2-40B4-BE49-F238E27FC236}">
                <a16:creationId xmlns:a16="http://schemas.microsoft.com/office/drawing/2014/main" id="{4B4FC373-F0CC-4004-81C7-379051DE5914}"/>
              </a:ext>
            </a:extLst>
          </p:cNvPr>
          <p:cNvCxnSpPr>
            <a:cxnSpLocks/>
          </p:cNvCxnSpPr>
          <p:nvPr/>
        </p:nvCxnSpPr>
        <p:spPr>
          <a:xfrm>
            <a:off x="9561606" y="359392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Subtitle 2">
            <a:extLst>
              <a:ext uri="{FF2B5EF4-FFF2-40B4-BE49-F238E27FC236}">
                <a16:creationId xmlns:a16="http://schemas.microsoft.com/office/drawing/2014/main" id="{9D7AE70F-24D9-D9E7-A474-50CE4FE5408A}"/>
              </a:ext>
            </a:extLst>
          </p:cNvPr>
          <p:cNvSpPr txBox="1">
            <a:spLocks/>
          </p:cNvSpPr>
          <p:nvPr/>
        </p:nvSpPr>
        <p:spPr>
          <a:xfrm>
            <a:off x="5286042" y="5059722"/>
            <a:ext cx="6417498" cy="697885"/>
          </a:xfrm>
          <a:prstGeom prst="roundRect">
            <a:avLst>
              <a:gd name="adj" fmla="val 28445"/>
            </a:avLst>
          </a:prstGeom>
          <a:solidFill>
            <a:schemeClr val="accent4"/>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0" dirty="0"/>
              <a:t>What about </a:t>
            </a:r>
            <a:r>
              <a:rPr lang="en-US" i="0" dirty="0" err="1"/>
              <a:t>ViT</a:t>
            </a:r>
            <a:r>
              <a:rPr lang="en-US" i="0" dirty="0"/>
              <a:t> for multi-tasking?</a:t>
            </a:r>
          </a:p>
        </p:txBody>
      </p:sp>
      <p:pic>
        <p:nvPicPr>
          <p:cNvPr id="8" name="Picture 8" descr="Confused emoticon">
            <a:extLst>
              <a:ext uri="{FF2B5EF4-FFF2-40B4-BE49-F238E27FC236}">
                <a16:creationId xmlns:a16="http://schemas.microsoft.com/office/drawing/2014/main" id="{2E80B01B-DED5-8923-2B1B-99FEB799DEE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15418" y="4900208"/>
            <a:ext cx="1009504" cy="95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0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55</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Challenges of MTL + ViT</a:t>
            </a:r>
          </a:p>
        </p:txBody>
      </p:sp>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grpSp>
        <p:nvGrpSpPr>
          <p:cNvPr id="2" name="Group 1">
            <a:extLst>
              <a:ext uri="{FF2B5EF4-FFF2-40B4-BE49-F238E27FC236}">
                <a16:creationId xmlns:a16="http://schemas.microsoft.com/office/drawing/2014/main" id="{4D7E214B-301A-4081-B98C-3A5C72BE21DF}"/>
              </a:ext>
            </a:extLst>
          </p:cNvPr>
          <p:cNvGrpSpPr/>
          <p:nvPr/>
        </p:nvGrpSpPr>
        <p:grpSpPr>
          <a:xfrm>
            <a:off x="3041992" y="1539240"/>
            <a:ext cx="335779" cy="4808789"/>
            <a:chOff x="3041992" y="1158333"/>
            <a:chExt cx="409575" cy="5189696"/>
          </a:xfrm>
        </p:grpSpPr>
        <p:pic>
          <p:nvPicPr>
            <p:cNvPr id="5" name="Picture 4">
              <a:extLst>
                <a:ext uri="{FF2B5EF4-FFF2-40B4-BE49-F238E27FC236}">
                  <a16:creationId xmlns:a16="http://schemas.microsoft.com/office/drawing/2014/main" id="{524C9DE9-5A26-4DB3-A39E-63875A1E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992" y="2142933"/>
              <a:ext cx="409575" cy="266700"/>
            </a:xfrm>
            <a:prstGeom prst="rect">
              <a:avLst/>
            </a:prstGeom>
          </p:spPr>
        </p:pic>
        <p:pic>
          <p:nvPicPr>
            <p:cNvPr id="11" name="Picture 10">
              <a:extLst>
                <a:ext uri="{FF2B5EF4-FFF2-40B4-BE49-F238E27FC236}">
                  <a16:creationId xmlns:a16="http://schemas.microsoft.com/office/drawing/2014/main" id="{08194E1A-9E9A-4720-8D06-C7DEDC0A4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992" y="2471133"/>
              <a:ext cx="409575" cy="266700"/>
            </a:xfrm>
            <a:prstGeom prst="rect">
              <a:avLst/>
            </a:prstGeom>
          </p:spPr>
        </p:pic>
        <p:pic>
          <p:nvPicPr>
            <p:cNvPr id="13" name="Picture 12">
              <a:extLst>
                <a:ext uri="{FF2B5EF4-FFF2-40B4-BE49-F238E27FC236}">
                  <a16:creationId xmlns:a16="http://schemas.microsoft.com/office/drawing/2014/main" id="{915B5126-14AA-49A8-ABB6-85E82C605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992" y="2799333"/>
              <a:ext cx="409575" cy="266700"/>
            </a:xfrm>
            <a:prstGeom prst="rect">
              <a:avLst/>
            </a:prstGeom>
          </p:spPr>
        </p:pic>
        <p:pic>
          <p:nvPicPr>
            <p:cNvPr id="15" name="Picture 14">
              <a:extLst>
                <a:ext uri="{FF2B5EF4-FFF2-40B4-BE49-F238E27FC236}">
                  <a16:creationId xmlns:a16="http://schemas.microsoft.com/office/drawing/2014/main" id="{87B34EA4-6110-476D-8E7C-A883B5BAFE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992" y="3127533"/>
              <a:ext cx="409575" cy="266700"/>
            </a:xfrm>
            <a:prstGeom prst="rect">
              <a:avLst/>
            </a:prstGeom>
          </p:spPr>
        </p:pic>
        <p:pic>
          <p:nvPicPr>
            <p:cNvPr id="19" name="Picture 18">
              <a:extLst>
                <a:ext uri="{FF2B5EF4-FFF2-40B4-BE49-F238E27FC236}">
                  <a16:creationId xmlns:a16="http://schemas.microsoft.com/office/drawing/2014/main" id="{E96100A3-B065-4F10-BDB5-C7C7DDA16B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992" y="3455733"/>
              <a:ext cx="409575" cy="266700"/>
            </a:xfrm>
            <a:prstGeom prst="rect">
              <a:avLst/>
            </a:prstGeom>
          </p:spPr>
        </p:pic>
        <p:pic>
          <p:nvPicPr>
            <p:cNvPr id="27" name="Picture 26">
              <a:extLst>
                <a:ext uri="{FF2B5EF4-FFF2-40B4-BE49-F238E27FC236}">
                  <a16:creationId xmlns:a16="http://schemas.microsoft.com/office/drawing/2014/main" id="{3306DD15-B7EC-46EE-9AAF-DDD90BA00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1992" y="3783933"/>
              <a:ext cx="409575" cy="266700"/>
            </a:xfrm>
            <a:prstGeom prst="rect">
              <a:avLst/>
            </a:prstGeom>
          </p:spPr>
        </p:pic>
        <p:pic>
          <p:nvPicPr>
            <p:cNvPr id="29" name="Picture 28">
              <a:extLst>
                <a:ext uri="{FF2B5EF4-FFF2-40B4-BE49-F238E27FC236}">
                  <a16:creationId xmlns:a16="http://schemas.microsoft.com/office/drawing/2014/main" id="{B11074AF-895E-4028-A3DA-3B7D6658F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992" y="4112133"/>
              <a:ext cx="409575" cy="266700"/>
            </a:xfrm>
            <a:prstGeom prst="rect">
              <a:avLst/>
            </a:prstGeom>
          </p:spPr>
        </p:pic>
        <p:pic>
          <p:nvPicPr>
            <p:cNvPr id="31" name="Picture 30">
              <a:extLst>
                <a:ext uri="{FF2B5EF4-FFF2-40B4-BE49-F238E27FC236}">
                  <a16:creationId xmlns:a16="http://schemas.microsoft.com/office/drawing/2014/main" id="{265F7D9F-710F-4126-A1C7-8E3B27415D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1992" y="4440333"/>
              <a:ext cx="409575" cy="266700"/>
            </a:xfrm>
            <a:prstGeom prst="rect">
              <a:avLst/>
            </a:prstGeom>
          </p:spPr>
        </p:pic>
        <p:pic>
          <p:nvPicPr>
            <p:cNvPr id="33" name="Picture 32">
              <a:extLst>
                <a:ext uri="{FF2B5EF4-FFF2-40B4-BE49-F238E27FC236}">
                  <a16:creationId xmlns:a16="http://schemas.microsoft.com/office/drawing/2014/main" id="{BADBEB4F-299F-4A03-A97B-E7F29A814A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1992" y="4768533"/>
              <a:ext cx="409575" cy="266700"/>
            </a:xfrm>
            <a:prstGeom prst="rect">
              <a:avLst/>
            </a:prstGeom>
          </p:spPr>
        </p:pic>
        <p:pic>
          <p:nvPicPr>
            <p:cNvPr id="35" name="Picture 34">
              <a:extLst>
                <a:ext uri="{FF2B5EF4-FFF2-40B4-BE49-F238E27FC236}">
                  <a16:creationId xmlns:a16="http://schemas.microsoft.com/office/drawing/2014/main" id="{E312E9BC-33FD-4F8F-997E-F1AFAD15D4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992" y="1486533"/>
              <a:ext cx="409575" cy="266700"/>
            </a:xfrm>
            <a:prstGeom prst="rect">
              <a:avLst/>
            </a:prstGeom>
          </p:spPr>
        </p:pic>
        <p:pic>
          <p:nvPicPr>
            <p:cNvPr id="37" name="Picture 36">
              <a:extLst>
                <a:ext uri="{FF2B5EF4-FFF2-40B4-BE49-F238E27FC236}">
                  <a16:creationId xmlns:a16="http://schemas.microsoft.com/office/drawing/2014/main" id="{FFB7F5F1-DDD4-4468-96C3-9F4118C395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992" y="1158333"/>
              <a:ext cx="409575" cy="266700"/>
            </a:xfrm>
            <a:prstGeom prst="rect">
              <a:avLst/>
            </a:prstGeom>
          </p:spPr>
        </p:pic>
        <p:pic>
          <p:nvPicPr>
            <p:cNvPr id="39" name="Picture 38">
              <a:extLst>
                <a:ext uri="{FF2B5EF4-FFF2-40B4-BE49-F238E27FC236}">
                  <a16:creationId xmlns:a16="http://schemas.microsoft.com/office/drawing/2014/main" id="{45CC53AA-D4A7-4048-982B-BDE954A22C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41992" y="1814733"/>
              <a:ext cx="409575" cy="266700"/>
            </a:xfrm>
            <a:prstGeom prst="rect">
              <a:avLst/>
            </a:prstGeom>
          </p:spPr>
        </p:pic>
        <p:pic>
          <p:nvPicPr>
            <p:cNvPr id="43" name="Picture 42">
              <a:extLst>
                <a:ext uri="{FF2B5EF4-FFF2-40B4-BE49-F238E27FC236}">
                  <a16:creationId xmlns:a16="http://schemas.microsoft.com/office/drawing/2014/main" id="{BE4BE6C7-36E5-4EB5-9CD1-CF40F11B8A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1992" y="6081329"/>
              <a:ext cx="409575" cy="266700"/>
            </a:xfrm>
            <a:prstGeom prst="rect">
              <a:avLst/>
            </a:prstGeom>
          </p:spPr>
        </p:pic>
        <p:pic>
          <p:nvPicPr>
            <p:cNvPr id="45" name="Picture 44">
              <a:extLst>
                <a:ext uri="{FF2B5EF4-FFF2-40B4-BE49-F238E27FC236}">
                  <a16:creationId xmlns:a16="http://schemas.microsoft.com/office/drawing/2014/main" id="{F8AE47D4-1174-45FD-8024-095A645737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1992" y="5753133"/>
              <a:ext cx="409575" cy="266700"/>
            </a:xfrm>
            <a:prstGeom prst="rect">
              <a:avLst/>
            </a:prstGeom>
          </p:spPr>
        </p:pic>
        <p:pic>
          <p:nvPicPr>
            <p:cNvPr id="47" name="Picture 46">
              <a:extLst>
                <a:ext uri="{FF2B5EF4-FFF2-40B4-BE49-F238E27FC236}">
                  <a16:creationId xmlns:a16="http://schemas.microsoft.com/office/drawing/2014/main" id="{7A50FCF7-7E92-4ADF-BEBB-8A0A6003EF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1992" y="5424933"/>
              <a:ext cx="409575" cy="266700"/>
            </a:xfrm>
            <a:prstGeom prst="rect">
              <a:avLst/>
            </a:prstGeom>
          </p:spPr>
        </p:pic>
        <p:pic>
          <p:nvPicPr>
            <p:cNvPr id="49" name="Picture 48">
              <a:extLst>
                <a:ext uri="{FF2B5EF4-FFF2-40B4-BE49-F238E27FC236}">
                  <a16:creationId xmlns:a16="http://schemas.microsoft.com/office/drawing/2014/main" id="{BEF8BE76-0C6B-4C26-9C6F-C39DFC2F7E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1992" y="5096733"/>
              <a:ext cx="409575" cy="266700"/>
            </a:xfrm>
            <a:prstGeom prst="rect">
              <a:avLst/>
            </a:prstGeom>
          </p:spPr>
        </p:pic>
      </p:gr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a:off x="2392595" y="3593920"/>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Subtitle 2">
            <a:extLst>
              <a:ext uri="{FF2B5EF4-FFF2-40B4-BE49-F238E27FC236}">
                <a16:creationId xmlns:a16="http://schemas.microsoft.com/office/drawing/2014/main" id="{2E08D95C-6F0F-4FFE-A9D0-632913418B2D}"/>
              </a:ext>
            </a:extLst>
          </p:cNvPr>
          <p:cNvSpPr txBox="1">
            <a:spLocks/>
          </p:cNvSpPr>
          <p:nvPr/>
        </p:nvSpPr>
        <p:spPr>
          <a:xfrm>
            <a:off x="1998469" y="5763744"/>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sp>
        <p:nvSpPr>
          <p:cNvPr id="55" name="矩形 15">
            <a:extLst>
              <a:ext uri="{FF2B5EF4-FFF2-40B4-BE49-F238E27FC236}">
                <a16:creationId xmlns:a16="http://schemas.microsoft.com/office/drawing/2014/main" id="{A317E8E5-E6F9-408E-B769-EFFC9E348224}"/>
              </a:ext>
            </a:extLst>
          </p:cNvPr>
          <p:cNvSpPr/>
          <p:nvPr/>
        </p:nvSpPr>
        <p:spPr>
          <a:xfrm>
            <a:off x="4959912" y="2926688"/>
            <a:ext cx="326130" cy="243194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6" name="矩形 15">
            <a:extLst>
              <a:ext uri="{FF2B5EF4-FFF2-40B4-BE49-F238E27FC236}">
                <a16:creationId xmlns:a16="http://schemas.microsoft.com/office/drawing/2014/main" id="{2277BB70-339A-4850-9EE2-6B226D1B18BB}"/>
              </a:ext>
            </a:extLst>
          </p:cNvPr>
          <p:cNvSpPr/>
          <p:nvPr/>
        </p:nvSpPr>
        <p:spPr>
          <a:xfrm>
            <a:off x="5982778" y="2926688"/>
            <a:ext cx="326130" cy="2431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7" name="矩形 15">
            <a:extLst>
              <a:ext uri="{FF2B5EF4-FFF2-40B4-BE49-F238E27FC236}">
                <a16:creationId xmlns:a16="http://schemas.microsoft.com/office/drawing/2014/main" id="{D0D8B71C-A4F3-490E-B341-5CDC7943006C}"/>
              </a:ext>
            </a:extLst>
          </p:cNvPr>
          <p:cNvSpPr/>
          <p:nvPr/>
        </p:nvSpPr>
        <p:spPr>
          <a:xfrm>
            <a:off x="7005644" y="2926688"/>
            <a:ext cx="326130" cy="243194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Subtitle 2">
            <a:extLst>
              <a:ext uri="{FF2B5EF4-FFF2-40B4-BE49-F238E27FC236}">
                <a16:creationId xmlns:a16="http://schemas.microsoft.com/office/drawing/2014/main" id="{48A30689-7C97-468B-921A-777187D0EE9E}"/>
              </a:ext>
            </a:extLst>
          </p:cNvPr>
          <p:cNvSpPr txBox="1">
            <a:spLocks/>
          </p:cNvSpPr>
          <p:nvPr/>
        </p:nvSpPr>
        <p:spPr>
          <a:xfrm rot="18859697">
            <a:off x="4777512"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sp>
        <p:nvSpPr>
          <p:cNvPr id="59" name="Subtitle 2">
            <a:extLst>
              <a:ext uri="{FF2B5EF4-FFF2-40B4-BE49-F238E27FC236}">
                <a16:creationId xmlns:a16="http://schemas.microsoft.com/office/drawing/2014/main" id="{07CBA6E2-BBB3-4618-A4C4-E5E2002B3983}"/>
              </a:ext>
            </a:extLst>
          </p:cNvPr>
          <p:cNvSpPr txBox="1">
            <a:spLocks/>
          </p:cNvSpPr>
          <p:nvPr/>
        </p:nvSpPr>
        <p:spPr>
          <a:xfrm rot="18859697">
            <a:off x="5822765"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MLP</a:t>
            </a:r>
          </a:p>
        </p:txBody>
      </p:sp>
      <p:sp>
        <p:nvSpPr>
          <p:cNvPr id="60" name="Subtitle 2">
            <a:extLst>
              <a:ext uri="{FF2B5EF4-FFF2-40B4-BE49-F238E27FC236}">
                <a16:creationId xmlns:a16="http://schemas.microsoft.com/office/drawing/2014/main" id="{E64B39FA-3E36-4AA6-A810-29940309A609}"/>
              </a:ext>
            </a:extLst>
          </p:cNvPr>
          <p:cNvSpPr txBox="1">
            <a:spLocks/>
          </p:cNvSpPr>
          <p:nvPr/>
        </p:nvSpPr>
        <p:spPr>
          <a:xfrm rot="18859697">
            <a:off x="6868018"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sp>
        <p:nvSpPr>
          <p:cNvPr id="61" name="矩形 15">
            <a:extLst>
              <a:ext uri="{FF2B5EF4-FFF2-40B4-BE49-F238E27FC236}">
                <a16:creationId xmlns:a16="http://schemas.microsoft.com/office/drawing/2014/main" id="{49371049-AA63-46F8-A5AD-99FECE71F581}"/>
              </a:ext>
            </a:extLst>
          </p:cNvPr>
          <p:cNvSpPr/>
          <p:nvPr/>
        </p:nvSpPr>
        <p:spPr>
          <a:xfrm>
            <a:off x="8028509" y="2926688"/>
            <a:ext cx="326130" cy="2431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2" name="Subtitle 2">
            <a:extLst>
              <a:ext uri="{FF2B5EF4-FFF2-40B4-BE49-F238E27FC236}">
                <a16:creationId xmlns:a16="http://schemas.microsoft.com/office/drawing/2014/main" id="{1C3E2C80-DBCF-499D-9B30-E7EDB1F620A7}"/>
              </a:ext>
            </a:extLst>
          </p:cNvPr>
          <p:cNvSpPr txBox="1">
            <a:spLocks/>
          </p:cNvSpPr>
          <p:nvPr/>
        </p:nvSpPr>
        <p:spPr>
          <a:xfrm rot="18859697">
            <a:off x="7913271"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MLP</a:t>
            </a:r>
          </a:p>
        </p:txBody>
      </p:sp>
      <p:sp>
        <p:nvSpPr>
          <p:cNvPr id="63" name="Subtitle 2">
            <a:extLst>
              <a:ext uri="{FF2B5EF4-FFF2-40B4-BE49-F238E27FC236}">
                <a16:creationId xmlns:a16="http://schemas.microsoft.com/office/drawing/2014/main" id="{20847E74-AA97-4E1E-B610-C87C9D5FAE25}"/>
              </a:ext>
            </a:extLst>
          </p:cNvPr>
          <p:cNvSpPr txBox="1">
            <a:spLocks/>
          </p:cNvSpPr>
          <p:nvPr/>
        </p:nvSpPr>
        <p:spPr>
          <a:xfrm>
            <a:off x="8610612" y="3902305"/>
            <a:ext cx="49752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
            </a:r>
          </a:p>
        </p:txBody>
      </p:sp>
      <p:cxnSp>
        <p:nvCxnSpPr>
          <p:cNvPr id="64" name="Straight Arrow Connector 63">
            <a:extLst>
              <a:ext uri="{FF2B5EF4-FFF2-40B4-BE49-F238E27FC236}">
                <a16:creationId xmlns:a16="http://schemas.microsoft.com/office/drawing/2014/main" id="{70D28D44-CAF7-418A-B118-5EAC585298EF}"/>
              </a:ext>
            </a:extLst>
          </p:cNvPr>
          <p:cNvCxnSpPr>
            <a:cxnSpLocks/>
          </p:cNvCxnSpPr>
          <p:nvPr/>
        </p:nvCxnSpPr>
        <p:spPr>
          <a:xfrm>
            <a:off x="3633744" y="361250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Rectangle: Rounded Corners 64">
            <a:extLst>
              <a:ext uri="{FF2B5EF4-FFF2-40B4-BE49-F238E27FC236}">
                <a16:creationId xmlns:a16="http://schemas.microsoft.com/office/drawing/2014/main" id="{796A484D-4E0D-4113-9D01-9B37432F0912}"/>
              </a:ext>
            </a:extLst>
          </p:cNvPr>
          <p:cNvSpPr/>
          <p:nvPr/>
        </p:nvSpPr>
        <p:spPr>
          <a:xfrm>
            <a:off x="4476151" y="2708086"/>
            <a:ext cx="4726653" cy="2890520"/>
          </a:xfrm>
          <a:prstGeom prst="roundRect">
            <a:avLst>
              <a:gd name="adj" fmla="val 11861"/>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4B4FC373-F0CC-4004-81C7-379051DE5914}"/>
              </a:ext>
            </a:extLst>
          </p:cNvPr>
          <p:cNvCxnSpPr>
            <a:cxnSpLocks/>
          </p:cNvCxnSpPr>
          <p:nvPr/>
        </p:nvCxnSpPr>
        <p:spPr>
          <a:xfrm>
            <a:off x="9561606" y="359392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8" name="Picture 2">
            <a:extLst>
              <a:ext uri="{FF2B5EF4-FFF2-40B4-BE49-F238E27FC236}">
                <a16:creationId xmlns:a16="http://schemas.microsoft.com/office/drawing/2014/main" id="{0FD0A6F1-1D3F-4EAC-BBB2-BC981DA9FD89}"/>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50079" b="50024"/>
          <a:stretch/>
        </p:blipFill>
        <p:spPr bwMode="auto">
          <a:xfrm>
            <a:off x="10348782" y="1840998"/>
            <a:ext cx="1277441" cy="7181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3806D101-DBA0-4755-B9C8-AA4751A29168}"/>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50024" r="50079"/>
          <a:stretch/>
        </p:blipFill>
        <p:spPr bwMode="auto">
          <a:xfrm>
            <a:off x="10348782" y="2950313"/>
            <a:ext cx="1277441" cy="7181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CFE8CA26-ABA9-41D6-BCFC-F6280C317EBF}"/>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50079" b="50403"/>
          <a:stretch/>
        </p:blipFill>
        <p:spPr bwMode="auto">
          <a:xfrm>
            <a:off x="10348782" y="4059628"/>
            <a:ext cx="1277440" cy="7127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F59CDD4-A12C-464E-8A66-810C81C065F2}"/>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9823" t="50024"/>
          <a:stretch/>
        </p:blipFill>
        <p:spPr bwMode="auto">
          <a:xfrm>
            <a:off x="10348782" y="5163503"/>
            <a:ext cx="1283991" cy="718140"/>
          </a:xfrm>
          <a:prstGeom prst="rect">
            <a:avLst/>
          </a:prstGeom>
          <a:noFill/>
          <a:extLst>
            <a:ext uri="{909E8E84-426E-40DD-AFC4-6F175D3DCCD1}">
              <a14:hiddenFill xmlns:a14="http://schemas.microsoft.com/office/drawing/2010/main">
                <a:solidFill>
                  <a:srgbClr val="FFFFFF"/>
                </a:solidFill>
              </a14:hiddenFill>
            </a:ext>
          </a:extLst>
        </p:spPr>
      </p:pic>
      <p:sp>
        <p:nvSpPr>
          <p:cNvPr id="66" name="Subtitle 2">
            <a:extLst>
              <a:ext uri="{FF2B5EF4-FFF2-40B4-BE49-F238E27FC236}">
                <a16:creationId xmlns:a16="http://schemas.microsoft.com/office/drawing/2014/main" id="{9ED2A144-41A6-4802-89B7-D277910EC65A}"/>
              </a:ext>
            </a:extLst>
          </p:cNvPr>
          <p:cNvSpPr txBox="1">
            <a:spLocks/>
          </p:cNvSpPr>
          <p:nvPr/>
        </p:nvSpPr>
        <p:spPr>
          <a:xfrm>
            <a:off x="5290660" y="5741244"/>
            <a:ext cx="342996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Vision transformer Encoder</a:t>
            </a:r>
          </a:p>
        </p:txBody>
      </p:sp>
    </p:spTree>
    <p:extLst>
      <p:ext uri="{BB962C8B-B14F-4D97-AF65-F5344CB8AC3E}">
        <p14:creationId xmlns:p14="http://schemas.microsoft.com/office/powerpoint/2010/main" val="921407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0980B5-F35A-4CA9-96AD-6AC02963F803}"/>
              </a:ext>
            </a:extLst>
          </p:cNvPr>
          <p:cNvSpPr>
            <a:spLocks noGrp="1"/>
          </p:cNvSpPr>
          <p:nvPr>
            <p:ph type="sldNum" sz="quarter" idx="12"/>
          </p:nvPr>
        </p:nvSpPr>
        <p:spPr/>
        <p:txBody>
          <a:bodyPr/>
          <a:lstStyle/>
          <a:p>
            <a:fld id="{48F63A3B-78C7-47BE-AE5E-E10140E04643}" type="slidenum">
              <a:rPr lang="en-US" smtClean="0"/>
              <a:pPr/>
              <a:t>56</a:t>
            </a:fld>
            <a:endParaRPr lang="en-US" dirty="0"/>
          </a:p>
        </p:txBody>
      </p:sp>
      <p:sp>
        <p:nvSpPr>
          <p:cNvPr id="4" name="Title 3">
            <a:extLst>
              <a:ext uri="{FF2B5EF4-FFF2-40B4-BE49-F238E27FC236}">
                <a16:creationId xmlns:a16="http://schemas.microsoft.com/office/drawing/2014/main" id="{D705DD5E-6704-6688-AD94-1F595D7C3BDC}"/>
              </a:ext>
            </a:extLst>
          </p:cNvPr>
          <p:cNvSpPr>
            <a:spLocks noGrp="1"/>
          </p:cNvSpPr>
          <p:nvPr>
            <p:ph type="title"/>
          </p:nvPr>
        </p:nvSpPr>
        <p:spPr/>
        <p:txBody>
          <a:bodyPr>
            <a:normAutofit fontScale="90000"/>
          </a:bodyPr>
          <a:lstStyle/>
          <a:p>
            <a:r>
              <a:rPr lang="en-US" dirty="0"/>
              <a:t>STL </a:t>
            </a:r>
            <a:r>
              <a:rPr lang="en-US" dirty="0" err="1"/>
              <a:t>v.s</a:t>
            </a:r>
            <a:r>
              <a:rPr lang="en-US" dirty="0"/>
              <a:t>. MTL</a:t>
            </a:r>
          </a:p>
        </p:txBody>
      </p:sp>
      <p:pic>
        <p:nvPicPr>
          <p:cNvPr id="10" name="Picture 9">
            <a:extLst>
              <a:ext uri="{FF2B5EF4-FFF2-40B4-BE49-F238E27FC236}">
                <a16:creationId xmlns:a16="http://schemas.microsoft.com/office/drawing/2014/main" id="{46B756FD-588B-7894-23BF-DF6CE9889BB8}"/>
              </a:ext>
            </a:extLst>
          </p:cNvPr>
          <p:cNvPicPr>
            <a:picLocks noChangeAspect="1"/>
          </p:cNvPicPr>
          <p:nvPr/>
        </p:nvPicPr>
        <p:blipFill>
          <a:blip r:embed="rId2"/>
          <a:stretch>
            <a:fillRect/>
          </a:stretch>
        </p:blipFill>
        <p:spPr>
          <a:xfrm>
            <a:off x="792479" y="1471762"/>
            <a:ext cx="4312921" cy="2202700"/>
          </a:xfrm>
          <a:prstGeom prst="rect">
            <a:avLst/>
          </a:prstGeom>
        </p:spPr>
      </p:pic>
      <p:pic>
        <p:nvPicPr>
          <p:cNvPr id="12" name="Picture 11">
            <a:extLst>
              <a:ext uri="{FF2B5EF4-FFF2-40B4-BE49-F238E27FC236}">
                <a16:creationId xmlns:a16="http://schemas.microsoft.com/office/drawing/2014/main" id="{1BC19F07-105A-6095-B88D-FA94F5E37863}"/>
              </a:ext>
            </a:extLst>
          </p:cNvPr>
          <p:cNvPicPr>
            <a:picLocks noChangeAspect="1"/>
          </p:cNvPicPr>
          <p:nvPr/>
        </p:nvPicPr>
        <p:blipFill>
          <a:blip r:embed="rId3"/>
          <a:stretch>
            <a:fillRect/>
          </a:stretch>
        </p:blipFill>
        <p:spPr>
          <a:xfrm>
            <a:off x="6446519" y="1471762"/>
            <a:ext cx="4102843" cy="2163394"/>
          </a:xfrm>
          <a:prstGeom prst="rect">
            <a:avLst/>
          </a:prstGeom>
        </p:spPr>
      </p:pic>
      <p:sp>
        <p:nvSpPr>
          <p:cNvPr id="5" name="TextBox 4">
            <a:extLst>
              <a:ext uri="{FF2B5EF4-FFF2-40B4-BE49-F238E27FC236}">
                <a16:creationId xmlns:a16="http://schemas.microsoft.com/office/drawing/2014/main" id="{3753E644-ABA9-00FB-2161-A171AB27400E}"/>
              </a:ext>
            </a:extLst>
          </p:cNvPr>
          <p:cNvSpPr txBox="1"/>
          <p:nvPr/>
        </p:nvSpPr>
        <p:spPr>
          <a:xfrm>
            <a:off x="350519" y="4079258"/>
            <a:ext cx="6096000" cy="1354217"/>
          </a:xfrm>
          <a:prstGeom prst="rect">
            <a:avLst/>
          </a:prstGeom>
          <a:noFill/>
        </p:spPr>
        <p:txBody>
          <a:bodyPr wrap="square">
            <a:spAutoFit/>
          </a:bodyPr>
          <a:lstStyle/>
          <a:p>
            <a:pPr marL="342900" indent="-342900">
              <a:spcAft>
                <a:spcPts val="1200"/>
              </a:spcAft>
              <a:buClr>
                <a:schemeClr val="bg1"/>
              </a:buClr>
              <a:buFont typeface="Arial" panose="020B0604020202020204" pitchFamily="34" charset="0"/>
              <a:buChar char="•"/>
            </a:pP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Running a single task can only</a:t>
            </a:r>
            <a:br>
              <a:rPr lang="en-US" sz="2400" dirty="0">
                <a:latin typeface="Corbel" panose="020B0503020204020204" pitchFamily="34" charset="0"/>
                <a:ea typeface="Roboto Condensed" panose="02000000000000000000" pitchFamily="2" charset="0"/>
                <a:cs typeface="Roboto Condensed" panose="02000000000000000000" pitchFamily="2" charset="0"/>
              </a:rPr>
            </a:b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activate one backbone</a:t>
            </a:r>
          </a:p>
          <a:p>
            <a:pPr marL="342900" indent="-342900">
              <a:spcAft>
                <a:spcPts val="1200"/>
              </a:spcAft>
              <a:buClr>
                <a:schemeClr val="bg1"/>
              </a:buClr>
              <a:buFont typeface="Arial" panose="020B0604020202020204" pitchFamily="34" charset="0"/>
              <a:buChar char="•"/>
            </a:pP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Usually lower accuracy comparing to MTL</a:t>
            </a:r>
            <a:endParaRPr lang="en-US" sz="2400" dirty="0">
              <a:latin typeface="Corbel" panose="020B0503020204020204" pitchFamily="34" charset="0"/>
              <a:ea typeface="Roboto Condensed" panose="02000000000000000000" pitchFamily="2" charset="0"/>
              <a:cs typeface="Roboto Condensed" panose="02000000000000000000" pitchFamily="2" charset="0"/>
            </a:endParaRPr>
          </a:p>
        </p:txBody>
      </p:sp>
      <p:sp>
        <p:nvSpPr>
          <p:cNvPr id="7" name="TextBox 6">
            <a:extLst>
              <a:ext uri="{FF2B5EF4-FFF2-40B4-BE49-F238E27FC236}">
                <a16:creationId xmlns:a16="http://schemas.microsoft.com/office/drawing/2014/main" id="{6C0EABEB-9401-AB86-964B-2351EE2114FF}"/>
              </a:ext>
            </a:extLst>
          </p:cNvPr>
          <p:cNvSpPr txBox="1"/>
          <p:nvPr/>
        </p:nvSpPr>
        <p:spPr>
          <a:xfrm>
            <a:off x="6637020" y="4079258"/>
            <a:ext cx="5204461" cy="1354217"/>
          </a:xfrm>
          <a:prstGeom prst="rect">
            <a:avLst/>
          </a:prstGeom>
          <a:noFill/>
        </p:spPr>
        <p:txBody>
          <a:bodyPr wrap="square">
            <a:spAutoFit/>
          </a:bodyPr>
          <a:lstStyle/>
          <a:p>
            <a:pPr marL="342900" indent="-342900">
              <a:spcAft>
                <a:spcPts val="1200"/>
              </a:spcAft>
              <a:buClr>
                <a:schemeClr val="bg1"/>
              </a:buClr>
              <a:buFont typeface="Arial" panose="020B0604020202020204" pitchFamily="34" charset="0"/>
              <a:buChar char="•"/>
            </a:pP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Higher accuracy comparing to STL</a:t>
            </a:r>
          </a:p>
          <a:p>
            <a:pPr marL="342900" indent="-342900">
              <a:spcAft>
                <a:spcPts val="1200"/>
              </a:spcAft>
              <a:buClr>
                <a:schemeClr val="bg1"/>
              </a:buClr>
              <a:buFont typeface="Arial" panose="020B0604020202020204" pitchFamily="34" charset="0"/>
              <a:buChar char="•"/>
            </a:pP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Running only one task needs to</a:t>
            </a:r>
            <a:br>
              <a:rPr lang="en-US" sz="2400" dirty="0">
                <a:latin typeface="Corbel" panose="020B0503020204020204" pitchFamily="34" charset="0"/>
                <a:ea typeface="Roboto Condensed" panose="02000000000000000000" pitchFamily="2" charset="0"/>
                <a:cs typeface="Roboto Condensed" panose="02000000000000000000" pitchFamily="2" charset="0"/>
              </a:rPr>
            </a:b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activate the entire shared backbone</a:t>
            </a:r>
            <a:endParaRPr lang="en-US" sz="2400" dirty="0">
              <a:latin typeface="Corbel" panose="020B0503020204020204" pitchFamily="34" charset="0"/>
              <a:ea typeface="Roboto Condensed" panose="02000000000000000000" pitchFamily="2" charset="0"/>
              <a:cs typeface="Roboto Condensed" panose="02000000000000000000" pitchFamily="2" charset="0"/>
            </a:endParaRPr>
          </a:p>
        </p:txBody>
      </p:sp>
      <p:pic>
        <p:nvPicPr>
          <p:cNvPr id="9" name="Graphic 8" descr="Badge Tick1 with solid fill">
            <a:extLst>
              <a:ext uri="{FF2B5EF4-FFF2-40B4-BE49-F238E27FC236}">
                <a16:creationId xmlns:a16="http://schemas.microsoft.com/office/drawing/2014/main" id="{03B906B4-4BE2-71CF-6F90-F977ACD346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749" y="4079258"/>
            <a:ext cx="457200" cy="457200"/>
          </a:xfrm>
          <a:prstGeom prst="rect">
            <a:avLst/>
          </a:prstGeom>
        </p:spPr>
      </p:pic>
      <p:pic>
        <p:nvPicPr>
          <p:cNvPr id="13" name="Graphic 12" descr="Badge Cross with solid fill">
            <a:extLst>
              <a:ext uri="{FF2B5EF4-FFF2-40B4-BE49-F238E27FC236}">
                <a16:creationId xmlns:a16="http://schemas.microsoft.com/office/drawing/2014/main" id="{E1C2102D-7543-0519-EEDE-CF72ED4C9D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749" y="4976275"/>
            <a:ext cx="457200" cy="457200"/>
          </a:xfrm>
          <a:prstGeom prst="rect">
            <a:avLst/>
          </a:prstGeom>
        </p:spPr>
      </p:pic>
      <p:pic>
        <p:nvPicPr>
          <p:cNvPr id="17" name="Graphic 16" descr="Badge Tick1 with solid fill">
            <a:extLst>
              <a:ext uri="{FF2B5EF4-FFF2-40B4-BE49-F238E27FC236}">
                <a16:creationId xmlns:a16="http://schemas.microsoft.com/office/drawing/2014/main" id="{5F63ACA5-DC50-23C2-4DE2-D61C764B46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4629" y="4079258"/>
            <a:ext cx="457200" cy="457200"/>
          </a:xfrm>
          <a:prstGeom prst="rect">
            <a:avLst/>
          </a:prstGeom>
        </p:spPr>
      </p:pic>
      <p:pic>
        <p:nvPicPr>
          <p:cNvPr id="18" name="Graphic 17" descr="Badge Cross with solid fill">
            <a:extLst>
              <a:ext uri="{FF2B5EF4-FFF2-40B4-BE49-F238E27FC236}">
                <a16:creationId xmlns:a16="http://schemas.microsoft.com/office/drawing/2014/main" id="{3868628C-4FC6-2EF2-8780-359B290D03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4629" y="4607215"/>
            <a:ext cx="457200" cy="457200"/>
          </a:xfrm>
          <a:prstGeom prst="rect">
            <a:avLst/>
          </a:prstGeom>
        </p:spPr>
      </p:pic>
    </p:spTree>
    <p:extLst>
      <p:ext uri="{BB962C8B-B14F-4D97-AF65-F5344CB8AC3E}">
        <p14:creationId xmlns:p14="http://schemas.microsoft.com/office/powerpoint/2010/main" val="15163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0980B5-F35A-4CA9-96AD-6AC02963F803}"/>
              </a:ext>
            </a:extLst>
          </p:cNvPr>
          <p:cNvSpPr>
            <a:spLocks noGrp="1"/>
          </p:cNvSpPr>
          <p:nvPr>
            <p:ph type="sldNum" sz="quarter" idx="12"/>
          </p:nvPr>
        </p:nvSpPr>
        <p:spPr/>
        <p:txBody>
          <a:bodyPr/>
          <a:lstStyle/>
          <a:p>
            <a:fld id="{48F63A3B-78C7-47BE-AE5E-E10140E04643}" type="slidenum">
              <a:rPr lang="en-US" smtClean="0"/>
              <a:pPr/>
              <a:t>57</a:t>
            </a:fld>
            <a:endParaRPr lang="en-US" dirty="0"/>
          </a:p>
        </p:txBody>
      </p:sp>
      <p:sp>
        <p:nvSpPr>
          <p:cNvPr id="4" name="Title 3">
            <a:extLst>
              <a:ext uri="{FF2B5EF4-FFF2-40B4-BE49-F238E27FC236}">
                <a16:creationId xmlns:a16="http://schemas.microsoft.com/office/drawing/2014/main" id="{D705DD5E-6704-6688-AD94-1F595D7C3BDC}"/>
              </a:ext>
            </a:extLst>
          </p:cNvPr>
          <p:cNvSpPr>
            <a:spLocks noGrp="1"/>
          </p:cNvSpPr>
          <p:nvPr>
            <p:ph type="title"/>
          </p:nvPr>
        </p:nvSpPr>
        <p:spPr/>
        <p:txBody>
          <a:bodyPr>
            <a:normAutofit fontScale="90000"/>
          </a:bodyPr>
          <a:lstStyle/>
          <a:p>
            <a:r>
              <a:rPr lang="en-US" dirty="0"/>
              <a:t>STL </a:t>
            </a:r>
            <a:r>
              <a:rPr lang="en-US" dirty="0" err="1"/>
              <a:t>v.s</a:t>
            </a:r>
            <a:r>
              <a:rPr lang="en-US" dirty="0"/>
              <a:t>. MTL</a:t>
            </a:r>
          </a:p>
        </p:txBody>
      </p:sp>
      <p:pic>
        <p:nvPicPr>
          <p:cNvPr id="10" name="Picture 9">
            <a:extLst>
              <a:ext uri="{FF2B5EF4-FFF2-40B4-BE49-F238E27FC236}">
                <a16:creationId xmlns:a16="http://schemas.microsoft.com/office/drawing/2014/main" id="{46B756FD-588B-7894-23BF-DF6CE9889BB8}"/>
              </a:ext>
            </a:extLst>
          </p:cNvPr>
          <p:cNvPicPr>
            <a:picLocks noChangeAspect="1"/>
          </p:cNvPicPr>
          <p:nvPr/>
        </p:nvPicPr>
        <p:blipFill>
          <a:blip r:embed="rId2"/>
          <a:stretch>
            <a:fillRect/>
          </a:stretch>
        </p:blipFill>
        <p:spPr>
          <a:xfrm>
            <a:off x="792479" y="1471762"/>
            <a:ext cx="4312921" cy="2202700"/>
          </a:xfrm>
          <a:prstGeom prst="rect">
            <a:avLst/>
          </a:prstGeom>
        </p:spPr>
      </p:pic>
      <p:pic>
        <p:nvPicPr>
          <p:cNvPr id="12" name="Picture 11">
            <a:extLst>
              <a:ext uri="{FF2B5EF4-FFF2-40B4-BE49-F238E27FC236}">
                <a16:creationId xmlns:a16="http://schemas.microsoft.com/office/drawing/2014/main" id="{1BC19F07-105A-6095-B88D-FA94F5E37863}"/>
              </a:ext>
            </a:extLst>
          </p:cNvPr>
          <p:cNvPicPr>
            <a:picLocks noChangeAspect="1"/>
          </p:cNvPicPr>
          <p:nvPr/>
        </p:nvPicPr>
        <p:blipFill>
          <a:blip r:embed="rId3"/>
          <a:stretch>
            <a:fillRect/>
          </a:stretch>
        </p:blipFill>
        <p:spPr>
          <a:xfrm>
            <a:off x="6446519" y="1471762"/>
            <a:ext cx="4102843" cy="2163394"/>
          </a:xfrm>
          <a:prstGeom prst="rect">
            <a:avLst/>
          </a:prstGeom>
        </p:spPr>
      </p:pic>
      <p:sp>
        <p:nvSpPr>
          <p:cNvPr id="5" name="TextBox 4">
            <a:extLst>
              <a:ext uri="{FF2B5EF4-FFF2-40B4-BE49-F238E27FC236}">
                <a16:creationId xmlns:a16="http://schemas.microsoft.com/office/drawing/2014/main" id="{3753E644-ABA9-00FB-2161-A171AB27400E}"/>
              </a:ext>
            </a:extLst>
          </p:cNvPr>
          <p:cNvSpPr txBox="1"/>
          <p:nvPr/>
        </p:nvSpPr>
        <p:spPr>
          <a:xfrm>
            <a:off x="350519" y="4079258"/>
            <a:ext cx="6096000" cy="1354217"/>
          </a:xfrm>
          <a:prstGeom prst="rect">
            <a:avLst/>
          </a:prstGeom>
          <a:noFill/>
        </p:spPr>
        <p:txBody>
          <a:bodyPr wrap="square">
            <a:spAutoFit/>
          </a:bodyPr>
          <a:lstStyle/>
          <a:p>
            <a:pPr marL="342900" indent="-342900">
              <a:spcAft>
                <a:spcPts val="1200"/>
              </a:spcAft>
              <a:buClr>
                <a:schemeClr val="bg1"/>
              </a:buClr>
              <a:buFont typeface="Arial" panose="020B0604020202020204" pitchFamily="34" charset="0"/>
              <a:buChar char="•"/>
            </a:pP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Running a single task can only</a:t>
            </a:r>
            <a:br>
              <a:rPr lang="en-US" sz="2400" dirty="0">
                <a:latin typeface="Corbel" panose="020B0503020204020204" pitchFamily="34" charset="0"/>
                <a:ea typeface="Roboto Condensed" panose="02000000000000000000" pitchFamily="2" charset="0"/>
                <a:cs typeface="Roboto Condensed" panose="02000000000000000000" pitchFamily="2" charset="0"/>
              </a:rPr>
            </a:b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activate one backbone</a:t>
            </a:r>
          </a:p>
          <a:p>
            <a:pPr marL="342900" indent="-342900">
              <a:spcAft>
                <a:spcPts val="1200"/>
              </a:spcAft>
              <a:buClr>
                <a:schemeClr val="bg1"/>
              </a:buClr>
              <a:buFont typeface="Arial" panose="020B0604020202020204" pitchFamily="34" charset="0"/>
              <a:buChar char="•"/>
            </a:pPr>
            <a:r>
              <a:rPr lang="en-US" sz="2400" b="0" i="0" strike="sngStrike" dirty="0">
                <a:effectLst/>
                <a:latin typeface="Corbel" panose="020B0503020204020204" pitchFamily="34" charset="0"/>
                <a:ea typeface="Roboto Condensed" panose="02000000000000000000" pitchFamily="2" charset="0"/>
                <a:cs typeface="Roboto Condensed" panose="02000000000000000000" pitchFamily="2" charset="0"/>
              </a:rPr>
              <a:t>Usually lower accuracy comparing to MTL</a:t>
            </a:r>
            <a:endParaRPr lang="en-US" sz="2400" strike="sngStrike" dirty="0">
              <a:latin typeface="Corbel" panose="020B0503020204020204" pitchFamily="34" charset="0"/>
              <a:ea typeface="Roboto Condensed" panose="02000000000000000000" pitchFamily="2" charset="0"/>
              <a:cs typeface="Roboto Condensed" panose="02000000000000000000" pitchFamily="2" charset="0"/>
            </a:endParaRPr>
          </a:p>
        </p:txBody>
      </p:sp>
      <p:sp>
        <p:nvSpPr>
          <p:cNvPr id="7" name="TextBox 6">
            <a:extLst>
              <a:ext uri="{FF2B5EF4-FFF2-40B4-BE49-F238E27FC236}">
                <a16:creationId xmlns:a16="http://schemas.microsoft.com/office/drawing/2014/main" id="{6C0EABEB-9401-AB86-964B-2351EE2114FF}"/>
              </a:ext>
            </a:extLst>
          </p:cNvPr>
          <p:cNvSpPr txBox="1"/>
          <p:nvPr/>
        </p:nvSpPr>
        <p:spPr>
          <a:xfrm>
            <a:off x="6637020" y="4079258"/>
            <a:ext cx="5204461" cy="1354217"/>
          </a:xfrm>
          <a:prstGeom prst="rect">
            <a:avLst/>
          </a:prstGeom>
          <a:noFill/>
        </p:spPr>
        <p:txBody>
          <a:bodyPr wrap="square">
            <a:spAutoFit/>
          </a:bodyPr>
          <a:lstStyle/>
          <a:p>
            <a:pPr marL="342900" indent="-342900">
              <a:spcAft>
                <a:spcPts val="1200"/>
              </a:spcAft>
              <a:buClr>
                <a:schemeClr val="bg1"/>
              </a:buClr>
              <a:buFont typeface="Arial" panose="020B0604020202020204" pitchFamily="34" charset="0"/>
              <a:buChar char="•"/>
            </a:pPr>
            <a:r>
              <a:rPr lang="en-US" sz="2400" b="0" i="0" dirty="0">
                <a:effectLst/>
                <a:latin typeface="Corbel" panose="020B0503020204020204" pitchFamily="34" charset="0"/>
                <a:ea typeface="Roboto Condensed" panose="02000000000000000000" pitchFamily="2" charset="0"/>
                <a:cs typeface="Roboto Condensed" panose="02000000000000000000" pitchFamily="2" charset="0"/>
              </a:rPr>
              <a:t>Higher accuracy comparing to STL</a:t>
            </a:r>
          </a:p>
          <a:p>
            <a:pPr marL="342900" indent="-342900">
              <a:spcAft>
                <a:spcPts val="1200"/>
              </a:spcAft>
              <a:buClr>
                <a:schemeClr val="bg1"/>
              </a:buClr>
              <a:buFont typeface="Arial" panose="020B0604020202020204" pitchFamily="34" charset="0"/>
              <a:buChar char="•"/>
            </a:pPr>
            <a:r>
              <a:rPr lang="en-US" sz="2400" b="0" i="0" strike="sngStrike" dirty="0">
                <a:effectLst/>
                <a:latin typeface="Corbel" panose="020B0503020204020204" pitchFamily="34" charset="0"/>
                <a:ea typeface="Roboto Condensed" panose="02000000000000000000" pitchFamily="2" charset="0"/>
                <a:cs typeface="Roboto Condensed" panose="02000000000000000000" pitchFamily="2" charset="0"/>
              </a:rPr>
              <a:t>Running only one task needs to</a:t>
            </a:r>
            <a:br>
              <a:rPr lang="en-US" sz="2400" strike="sngStrike" dirty="0">
                <a:latin typeface="Corbel" panose="020B0503020204020204" pitchFamily="34" charset="0"/>
                <a:ea typeface="Roboto Condensed" panose="02000000000000000000" pitchFamily="2" charset="0"/>
                <a:cs typeface="Roboto Condensed" panose="02000000000000000000" pitchFamily="2" charset="0"/>
              </a:rPr>
            </a:br>
            <a:r>
              <a:rPr lang="en-US" sz="2400" b="0" i="0" strike="sngStrike" dirty="0">
                <a:effectLst/>
                <a:latin typeface="Corbel" panose="020B0503020204020204" pitchFamily="34" charset="0"/>
                <a:ea typeface="Roboto Condensed" panose="02000000000000000000" pitchFamily="2" charset="0"/>
                <a:cs typeface="Roboto Condensed" panose="02000000000000000000" pitchFamily="2" charset="0"/>
              </a:rPr>
              <a:t>activate the entire shared backbone</a:t>
            </a:r>
            <a:endParaRPr lang="en-US" sz="2400" strike="sngStrike" dirty="0">
              <a:latin typeface="Corbel" panose="020B0503020204020204" pitchFamily="34" charset="0"/>
              <a:ea typeface="Roboto Condensed" panose="02000000000000000000" pitchFamily="2" charset="0"/>
              <a:cs typeface="Roboto Condensed" panose="02000000000000000000" pitchFamily="2" charset="0"/>
            </a:endParaRPr>
          </a:p>
        </p:txBody>
      </p:sp>
      <p:pic>
        <p:nvPicPr>
          <p:cNvPr id="9" name="Graphic 8" descr="Badge Tick1 with solid fill">
            <a:extLst>
              <a:ext uri="{FF2B5EF4-FFF2-40B4-BE49-F238E27FC236}">
                <a16:creationId xmlns:a16="http://schemas.microsoft.com/office/drawing/2014/main" id="{03B906B4-4BE2-71CF-6F90-F977ACD346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749" y="4079258"/>
            <a:ext cx="457200" cy="457200"/>
          </a:xfrm>
          <a:prstGeom prst="rect">
            <a:avLst/>
          </a:prstGeom>
        </p:spPr>
      </p:pic>
      <p:pic>
        <p:nvPicPr>
          <p:cNvPr id="13" name="Graphic 12" descr="Badge Cross with solid fill">
            <a:extLst>
              <a:ext uri="{FF2B5EF4-FFF2-40B4-BE49-F238E27FC236}">
                <a16:creationId xmlns:a16="http://schemas.microsoft.com/office/drawing/2014/main" id="{E1C2102D-7543-0519-EEDE-CF72ED4C9D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749" y="4976275"/>
            <a:ext cx="457200" cy="457200"/>
          </a:xfrm>
          <a:prstGeom prst="rect">
            <a:avLst/>
          </a:prstGeom>
        </p:spPr>
      </p:pic>
      <p:pic>
        <p:nvPicPr>
          <p:cNvPr id="17" name="Graphic 16" descr="Badge Tick1 with solid fill">
            <a:extLst>
              <a:ext uri="{FF2B5EF4-FFF2-40B4-BE49-F238E27FC236}">
                <a16:creationId xmlns:a16="http://schemas.microsoft.com/office/drawing/2014/main" id="{5F63ACA5-DC50-23C2-4DE2-D61C764B46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4629" y="4079258"/>
            <a:ext cx="457200" cy="457200"/>
          </a:xfrm>
          <a:prstGeom prst="rect">
            <a:avLst/>
          </a:prstGeom>
        </p:spPr>
      </p:pic>
      <p:pic>
        <p:nvPicPr>
          <p:cNvPr id="18" name="Graphic 17" descr="Badge Cross with solid fill">
            <a:extLst>
              <a:ext uri="{FF2B5EF4-FFF2-40B4-BE49-F238E27FC236}">
                <a16:creationId xmlns:a16="http://schemas.microsoft.com/office/drawing/2014/main" id="{3868628C-4FC6-2EF2-8780-359B290D03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4629" y="4607215"/>
            <a:ext cx="457200" cy="457200"/>
          </a:xfrm>
          <a:prstGeom prst="rect">
            <a:avLst/>
          </a:prstGeom>
        </p:spPr>
      </p:pic>
      <p:pic>
        <p:nvPicPr>
          <p:cNvPr id="6" name="Graphic 5" descr="Badge Follow with solid fill">
            <a:extLst>
              <a:ext uri="{FF2B5EF4-FFF2-40B4-BE49-F238E27FC236}">
                <a16:creationId xmlns:a16="http://schemas.microsoft.com/office/drawing/2014/main" id="{46BE9C8C-E80D-2C3C-E2EF-DA665765CC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61219" y="2184382"/>
            <a:ext cx="1188720" cy="1188720"/>
          </a:xfrm>
          <a:prstGeom prst="rect">
            <a:avLst/>
          </a:prstGeom>
        </p:spPr>
      </p:pic>
      <p:pic>
        <p:nvPicPr>
          <p:cNvPr id="11" name="Graphic 10" descr="Question Mark with solid fill">
            <a:extLst>
              <a:ext uri="{FF2B5EF4-FFF2-40B4-BE49-F238E27FC236}">
                <a16:creationId xmlns:a16="http://schemas.microsoft.com/office/drawing/2014/main" id="{FFAD22E9-E66F-B85A-F614-8ACE7237C2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39344" y="3336255"/>
            <a:ext cx="1029265" cy="1029265"/>
          </a:xfrm>
          <a:prstGeom prst="rect">
            <a:avLst/>
          </a:prstGeom>
        </p:spPr>
      </p:pic>
    </p:spTree>
    <p:extLst>
      <p:ext uri="{BB962C8B-B14F-4D97-AF65-F5344CB8AC3E}">
        <p14:creationId xmlns:p14="http://schemas.microsoft.com/office/powerpoint/2010/main" val="2256100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0980B5-F35A-4CA9-96AD-6AC02963F803}"/>
              </a:ext>
            </a:extLst>
          </p:cNvPr>
          <p:cNvSpPr>
            <a:spLocks noGrp="1"/>
          </p:cNvSpPr>
          <p:nvPr>
            <p:ph type="sldNum" sz="quarter" idx="12"/>
          </p:nvPr>
        </p:nvSpPr>
        <p:spPr/>
        <p:txBody>
          <a:bodyPr/>
          <a:lstStyle/>
          <a:p>
            <a:fld id="{48F63A3B-78C7-47BE-AE5E-E10140E04643}" type="slidenum">
              <a:rPr lang="en-US" smtClean="0"/>
              <a:pPr/>
              <a:t>58</a:t>
            </a:fld>
            <a:endParaRPr lang="en-US" dirty="0"/>
          </a:p>
        </p:txBody>
      </p:sp>
      <p:sp>
        <p:nvSpPr>
          <p:cNvPr id="4" name="Title 3">
            <a:extLst>
              <a:ext uri="{FF2B5EF4-FFF2-40B4-BE49-F238E27FC236}">
                <a16:creationId xmlns:a16="http://schemas.microsoft.com/office/drawing/2014/main" id="{D705DD5E-6704-6688-AD94-1F595D7C3BDC}"/>
              </a:ext>
            </a:extLst>
          </p:cNvPr>
          <p:cNvSpPr>
            <a:spLocks noGrp="1"/>
          </p:cNvSpPr>
          <p:nvPr>
            <p:ph type="title"/>
          </p:nvPr>
        </p:nvSpPr>
        <p:spPr/>
        <p:txBody>
          <a:bodyPr>
            <a:normAutofit fontScale="90000"/>
          </a:bodyPr>
          <a:lstStyle/>
          <a:p>
            <a:r>
              <a:rPr lang="en-US" dirty="0"/>
              <a:t>STL </a:t>
            </a:r>
            <a:r>
              <a:rPr lang="en-US" dirty="0" err="1"/>
              <a:t>v.s</a:t>
            </a:r>
            <a:r>
              <a:rPr lang="en-US" dirty="0"/>
              <a:t>. MTL</a:t>
            </a:r>
          </a:p>
        </p:txBody>
      </p:sp>
      <p:pic>
        <p:nvPicPr>
          <p:cNvPr id="10" name="Picture 9">
            <a:extLst>
              <a:ext uri="{FF2B5EF4-FFF2-40B4-BE49-F238E27FC236}">
                <a16:creationId xmlns:a16="http://schemas.microsoft.com/office/drawing/2014/main" id="{46B756FD-588B-7894-23BF-DF6CE9889BB8}"/>
              </a:ext>
            </a:extLst>
          </p:cNvPr>
          <p:cNvPicPr>
            <a:picLocks noChangeAspect="1"/>
          </p:cNvPicPr>
          <p:nvPr/>
        </p:nvPicPr>
        <p:blipFill>
          <a:blip r:embed="rId2"/>
          <a:stretch>
            <a:fillRect/>
          </a:stretch>
        </p:blipFill>
        <p:spPr>
          <a:xfrm>
            <a:off x="792479" y="1471762"/>
            <a:ext cx="4312921" cy="2202700"/>
          </a:xfrm>
          <a:prstGeom prst="rect">
            <a:avLst/>
          </a:prstGeom>
        </p:spPr>
      </p:pic>
      <p:pic>
        <p:nvPicPr>
          <p:cNvPr id="12" name="Picture 11">
            <a:extLst>
              <a:ext uri="{FF2B5EF4-FFF2-40B4-BE49-F238E27FC236}">
                <a16:creationId xmlns:a16="http://schemas.microsoft.com/office/drawing/2014/main" id="{1BC19F07-105A-6095-B88D-FA94F5E37863}"/>
              </a:ext>
            </a:extLst>
          </p:cNvPr>
          <p:cNvPicPr>
            <a:picLocks noChangeAspect="1"/>
          </p:cNvPicPr>
          <p:nvPr/>
        </p:nvPicPr>
        <p:blipFill>
          <a:blip r:embed="rId3"/>
          <a:stretch>
            <a:fillRect/>
          </a:stretch>
        </p:blipFill>
        <p:spPr>
          <a:xfrm>
            <a:off x="6446519" y="1471762"/>
            <a:ext cx="4102843" cy="2163394"/>
          </a:xfrm>
          <a:prstGeom prst="rect">
            <a:avLst/>
          </a:prstGeom>
        </p:spPr>
      </p:pic>
      <p:pic>
        <p:nvPicPr>
          <p:cNvPr id="3074" name="Picture 2" descr="easy emoticon">
            <a:extLst>
              <a:ext uri="{FF2B5EF4-FFF2-40B4-BE49-F238E27FC236}">
                <a16:creationId xmlns:a16="http://schemas.microsoft.com/office/drawing/2014/main" id="{D81ED187-31B8-104C-1465-726E5041D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817" y="4186898"/>
            <a:ext cx="2675748" cy="164240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Badge Follow with solid fill">
            <a:extLst>
              <a:ext uri="{FF2B5EF4-FFF2-40B4-BE49-F238E27FC236}">
                <a16:creationId xmlns:a16="http://schemas.microsoft.com/office/drawing/2014/main" id="{46BE9C8C-E80D-2C3C-E2EF-DA665765C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61219" y="2184382"/>
            <a:ext cx="1188720" cy="1188720"/>
          </a:xfrm>
          <a:prstGeom prst="rect">
            <a:avLst/>
          </a:prstGeom>
        </p:spPr>
      </p:pic>
      <p:sp>
        <p:nvSpPr>
          <p:cNvPr id="2" name="Subtitle 2">
            <a:extLst>
              <a:ext uri="{FF2B5EF4-FFF2-40B4-BE49-F238E27FC236}">
                <a16:creationId xmlns:a16="http://schemas.microsoft.com/office/drawing/2014/main" id="{A817AD8F-0D87-B83F-7F14-F679F9EC73C9}"/>
              </a:ext>
            </a:extLst>
          </p:cNvPr>
          <p:cNvSpPr txBox="1">
            <a:spLocks/>
          </p:cNvSpPr>
          <p:nvPr/>
        </p:nvSpPr>
        <p:spPr>
          <a:xfrm>
            <a:off x="4590717" y="3982803"/>
            <a:ext cx="6082190" cy="1138654"/>
          </a:xfrm>
          <a:prstGeom prst="roundRect">
            <a:avLst>
              <a:gd name="adj" fmla="val 28445"/>
            </a:avLst>
          </a:prstGeom>
          <a:solidFill>
            <a:schemeClr val="accent4"/>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i="0" dirty="0"/>
              <a:t>Use Mixture-of-Expert (</a:t>
            </a:r>
            <a:r>
              <a:rPr lang="en-US" sz="2800" i="0" dirty="0" err="1"/>
              <a:t>MoE</a:t>
            </a:r>
            <a:r>
              <a:rPr lang="en-US" sz="2800" i="0" dirty="0"/>
              <a:t>):</a:t>
            </a:r>
          </a:p>
          <a:p>
            <a:r>
              <a:rPr lang="en-US" sz="2800" i="0" dirty="0"/>
              <a:t>dynamically select a sub-model</a:t>
            </a:r>
          </a:p>
        </p:txBody>
      </p:sp>
      <p:sp>
        <p:nvSpPr>
          <p:cNvPr id="8" name="Subtitle 2">
            <a:extLst>
              <a:ext uri="{FF2B5EF4-FFF2-40B4-BE49-F238E27FC236}">
                <a16:creationId xmlns:a16="http://schemas.microsoft.com/office/drawing/2014/main" id="{B6CA4414-0407-C05C-E9CC-705415B04B20}"/>
              </a:ext>
            </a:extLst>
          </p:cNvPr>
          <p:cNvSpPr txBox="1">
            <a:spLocks/>
          </p:cNvSpPr>
          <p:nvPr/>
        </p:nvSpPr>
        <p:spPr>
          <a:xfrm>
            <a:off x="8115300" y="5443627"/>
            <a:ext cx="2557607" cy="771346"/>
          </a:xfrm>
          <a:prstGeom prst="roundRect">
            <a:avLst>
              <a:gd name="adj" fmla="val 28445"/>
            </a:avLst>
          </a:prstGeom>
          <a:solidFill>
            <a:schemeClr val="accent6">
              <a:lumMod val="60000"/>
              <a:lumOff val="40000"/>
            </a:schemeClr>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i="0" dirty="0"/>
              <a:t>Edge-</a:t>
            </a:r>
            <a:r>
              <a:rPr lang="en-US" sz="3600" i="0" dirty="0" err="1"/>
              <a:t>MoE</a:t>
            </a:r>
            <a:endParaRPr lang="en-US" sz="3600" i="0" dirty="0"/>
          </a:p>
        </p:txBody>
      </p:sp>
      <p:sp>
        <p:nvSpPr>
          <p:cNvPr id="5" name="Subtitle 2">
            <a:extLst>
              <a:ext uri="{FF2B5EF4-FFF2-40B4-BE49-F238E27FC236}">
                <a16:creationId xmlns:a16="http://schemas.microsoft.com/office/drawing/2014/main" id="{77F690EE-E5B5-BB8B-CF8E-62E165FA3474}"/>
              </a:ext>
            </a:extLst>
          </p:cNvPr>
          <p:cNvSpPr txBox="1">
            <a:spLocks/>
          </p:cNvSpPr>
          <p:nvPr/>
        </p:nvSpPr>
        <p:spPr>
          <a:xfrm>
            <a:off x="4590718" y="5409423"/>
            <a:ext cx="2557607" cy="771346"/>
          </a:xfrm>
          <a:prstGeom prst="roundRect">
            <a:avLst>
              <a:gd name="adj" fmla="val 28445"/>
            </a:avLst>
          </a:prstGeom>
          <a:solidFill>
            <a:schemeClr val="accent6">
              <a:lumMod val="60000"/>
              <a:lumOff val="40000"/>
            </a:schemeClr>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i="0" dirty="0"/>
              <a:t>M3ViT</a:t>
            </a:r>
          </a:p>
        </p:txBody>
      </p:sp>
      <p:pic>
        <p:nvPicPr>
          <p:cNvPr id="7" name="Graphic 6" descr="Badge Follow with solid fill">
            <a:extLst>
              <a:ext uri="{FF2B5EF4-FFF2-40B4-BE49-F238E27FC236}">
                <a16:creationId xmlns:a16="http://schemas.microsoft.com/office/drawing/2014/main" id="{59B16005-A438-FA17-27CF-392C35A413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11772" y="5475056"/>
            <a:ext cx="640080" cy="640080"/>
          </a:xfrm>
          <a:prstGeom prst="rect">
            <a:avLst/>
          </a:prstGeom>
        </p:spPr>
      </p:pic>
    </p:spTree>
    <p:extLst>
      <p:ext uri="{BB962C8B-B14F-4D97-AF65-F5344CB8AC3E}">
        <p14:creationId xmlns:p14="http://schemas.microsoft.com/office/powerpoint/2010/main" val="3399755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59</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altLang="zh-CN" dirty="0">
                <a:solidFill>
                  <a:schemeClr val="accent6">
                    <a:lumMod val="75000"/>
                  </a:schemeClr>
                </a:solidFill>
              </a:rPr>
              <a:t>M3ViT</a:t>
            </a:r>
            <a:r>
              <a:rPr lang="en-US" altLang="zh-CN" dirty="0"/>
              <a:t>: </a:t>
            </a:r>
            <a:r>
              <a:rPr lang="en-US" dirty="0"/>
              <a:t>MTL + ViT + </a:t>
            </a:r>
            <a:r>
              <a:rPr lang="en-US" dirty="0" err="1"/>
              <a:t>MoE</a:t>
            </a:r>
            <a:endParaRPr lang="en-US" dirty="0"/>
          </a:p>
        </p:txBody>
      </p:sp>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grpSp>
        <p:nvGrpSpPr>
          <p:cNvPr id="2" name="Group 1">
            <a:extLst>
              <a:ext uri="{FF2B5EF4-FFF2-40B4-BE49-F238E27FC236}">
                <a16:creationId xmlns:a16="http://schemas.microsoft.com/office/drawing/2014/main" id="{4D7E214B-301A-4081-B98C-3A5C72BE21DF}"/>
              </a:ext>
            </a:extLst>
          </p:cNvPr>
          <p:cNvGrpSpPr/>
          <p:nvPr/>
        </p:nvGrpSpPr>
        <p:grpSpPr>
          <a:xfrm>
            <a:off x="3041992" y="1539240"/>
            <a:ext cx="335779" cy="4808789"/>
            <a:chOff x="3041992" y="1158333"/>
            <a:chExt cx="409575" cy="5189696"/>
          </a:xfrm>
        </p:grpSpPr>
        <p:pic>
          <p:nvPicPr>
            <p:cNvPr id="5" name="Picture 4">
              <a:extLst>
                <a:ext uri="{FF2B5EF4-FFF2-40B4-BE49-F238E27FC236}">
                  <a16:creationId xmlns:a16="http://schemas.microsoft.com/office/drawing/2014/main" id="{524C9DE9-5A26-4DB3-A39E-63875A1E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992" y="2142933"/>
              <a:ext cx="409575" cy="266700"/>
            </a:xfrm>
            <a:prstGeom prst="rect">
              <a:avLst/>
            </a:prstGeom>
          </p:spPr>
        </p:pic>
        <p:pic>
          <p:nvPicPr>
            <p:cNvPr id="11" name="Picture 10">
              <a:extLst>
                <a:ext uri="{FF2B5EF4-FFF2-40B4-BE49-F238E27FC236}">
                  <a16:creationId xmlns:a16="http://schemas.microsoft.com/office/drawing/2014/main" id="{08194E1A-9E9A-4720-8D06-C7DEDC0A4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992" y="2471133"/>
              <a:ext cx="409575" cy="266700"/>
            </a:xfrm>
            <a:prstGeom prst="rect">
              <a:avLst/>
            </a:prstGeom>
          </p:spPr>
        </p:pic>
        <p:pic>
          <p:nvPicPr>
            <p:cNvPr id="13" name="Picture 12">
              <a:extLst>
                <a:ext uri="{FF2B5EF4-FFF2-40B4-BE49-F238E27FC236}">
                  <a16:creationId xmlns:a16="http://schemas.microsoft.com/office/drawing/2014/main" id="{915B5126-14AA-49A8-ABB6-85E82C605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992" y="2799333"/>
              <a:ext cx="409575" cy="266700"/>
            </a:xfrm>
            <a:prstGeom prst="rect">
              <a:avLst/>
            </a:prstGeom>
          </p:spPr>
        </p:pic>
        <p:pic>
          <p:nvPicPr>
            <p:cNvPr id="15" name="Picture 14">
              <a:extLst>
                <a:ext uri="{FF2B5EF4-FFF2-40B4-BE49-F238E27FC236}">
                  <a16:creationId xmlns:a16="http://schemas.microsoft.com/office/drawing/2014/main" id="{87B34EA4-6110-476D-8E7C-A883B5BAFE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992" y="3127533"/>
              <a:ext cx="409575" cy="266700"/>
            </a:xfrm>
            <a:prstGeom prst="rect">
              <a:avLst/>
            </a:prstGeom>
          </p:spPr>
        </p:pic>
        <p:pic>
          <p:nvPicPr>
            <p:cNvPr id="19" name="Picture 18">
              <a:extLst>
                <a:ext uri="{FF2B5EF4-FFF2-40B4-BE49-F238E27FC236}">
                  <a16:creationId xmlns:a16="http://schemas.microsoft.com/office/drawing/2014/main" id="{E96100A3-B065-4F10-BDB5-C7C7DDA16B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992" y="3455733"/>
              <a:ext cx="409575" cy="266700"/>
            </a:xfrm>
            <a:prstGeom prst="rect">
              <a:avLst/>
            </a:prstGeom>
          </p:spPr>
        </p:pic>
        <p:pic>
          <p:nvPicPr>
            <p:cNvPr id="27" name="Picture 26">
              <a:extLst>
                <a:ext uri="{FF2B5EF4-FFF2-40B4-BE49-F238E27FC236}">
                  <a16:creationId xmlns:a16="http://schemas.microsoft.com/office/drawing/2014/main" id="{3306DD15-B7EC-46EE-9AAF-DDD90BA00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1992" y="3783933"/>
              <a:ext cx="409575" cy="266700"/>
            </a:xfrm>
            <a:prstGeom prst="rect">
              <a:avLst/>
            </a:prstGeom>
          </p:spPr>
        </p:pic>
        <p:pic>
          <p:nvPicPr>
            <p:cNvPr id="29" name="Picture 28">
              <a:extLst>
                <a:ext uri="{FF2B5EF4-FFF2-40B4-BE49-F238E27FC236}">
                  <a16:creationId xmlns:a16="http://schemas.microsoft.com/office/drawing/2014/main" id="{B11074AF-895E-4028-A3DA-3B7D6658F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992" y="4112133"/>
              <a:ext cx="409575" cy="266700"/>
            </a:xfrm>
            <a:prstGeom prst="rect">
              <a:avLst/>
            </a:prstGeom>
          </p:spPr>
        </p:pic>
        <p:pic>
          <p:nvPicPr>
            <p:cNvPr id="31" name="Picture 30">
              <a:extLst>
                <a:ext uri="{FF2B5EF4-FFF2-40B4-BE49-F238E27FC236}">
                  <a16:creationId xmlns:a16="http://schemas.microsoft.com/office/drawing/2014/main" id="{265F7D9F-710F-4126-A1C7-8E3B27415D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1992" y="4440333"/>
              <a:ext cx="409575" cy="266700"/>
            </a:xfrm>
            <a:prstGeom prst="rect">
              <a:avLst/>
            </a:prstGeom>
          </p:spPr>
        </p:pic>
        <p:pic>
          <p:nvPicPr>
            <p:cNvPr id="33" name="Picture 32">
              <a:extLst>
                <a:ext uri="{FF2B5EF4-FFF2-40B4-BE49-F238E27FC236}">
                  <a16:creationId xmlns:a16="http://schemas.microsoft.com/office/drawing/2014/main" id="{BADBEB4F-299F-4A03-A97B-E7F29A814A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1992" y="4768533"/>
              <a:ext cx="409575" cy="266700"/>
            </a:xfrm>
            <a:prstGeom prst="rect">
              <a:avLst/>
            </a:prstGeom>
          </p:spPr>
        </p:pic>
        <p:pic>
          <p:nvPicPr>
            <p:cNvPr id="35" name="Picture 34">
              <a:extLst>
                <a:ext uri="{FF2B5EF4-FFF2-40B4-BE49-F238E27FC236}">
                  <a16:creationId xmlns:a16="http://schemas.microsoft.com/office/drawing/2014/main" id="{E312E9BC-33FD-4F8F-997E-F1AFAD15D4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992" y="1486533"/>
              <a:ext cx="409575" cy="266700"/>
            </a:xfrm>
            <a:prstGeom prst="rect">
              <a:avLst/>
            </a:prstGeom>
          </p:spPr>
        </p:pic>
        <p:pic>
          <p:nvPicPr>
            <p:cNvPr id="37" name="Picture 36">
              <a:extLst>
                <a:ext uri="{FF2B5EF4-FFF2-40B4-BE49-F238E27FC236}">
                  <a16:creationId xmlns:a16="http://schemas.microsoft.com/office/drawing/2014/main" id="{FFB7F5F1-DDD4-4468-96C3-9F4118C395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992" y="1158333"/>
              <a:ext cx="409575" cy="266700"/>
            </a:xfrm>
            <a:prstGeom prst="rect">
              <a:avLst/>
            </a:prstGeom>
          </p:spPr>
        </p:pic>
        <p:pic>
          <p:nvPicPr>
            <p:cNvPr id="39" name="Picture 38">
              <a:extLst>
                <a:ext uri="{FF2B5EF4-FFF2-40B4-BE49-F238E27FC236}">
                  <a16:creationId xmlns:a16="http://schemas.microsoft.com/office/drawing/2014/main" id="{45CC53AA-D4A7-4048-982B-BDE954A22C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41992" y="1814733"/>
              <a:ext cx="409575" cy="266700"/>
            </a:xfrm>
            <a:prstGeom prst="rect">
              <a:avLst/>
            </a:prstGeom>
          </p:spPr>
        </p:pic>
        <p:pic>
          <p:nvPicPr>
            <p:cNvPr id="43" name="Picture 42">
              <a:extLst>
                <a:ext uri="{FF2B5EF4-FFF2-40B4-BE49-F238E27FC236}">
                  <a16:creationId xmlns:a16="http://schemas.microsoft.com/office/drawing/2014/main" id="{BE4BE6C7-36E5-4EB5-9CD1-CF40F11B8A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1992" y="6081329"/>
              <a:ext cx="409575" cy="266700"/>
            </a:xfrm>
            <a:prstGeom prst="rect">
              <a:avLst/>
            </a:prstGeom>
          </p:spPr>
        </p:pic>
        <p:pic>
          <p:nvPicPr>
            <p:cNvPr id="45" name="Picture 44">
              <a:extLst>
                <a:ext uri="{FF2B5EF4-FFF2-40B4-BE49-F238E27FC236}">
                  <a16:creationId xmlns:a16="http://schemas.microsoft.com/office/drawing/2014/main" id="{F8AE47D4-1174-45FD-8024-095A645737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1992" y="5753133"/>
              <a:ext cx="409575" cy="266700"/>
            </a:xfrm>
            <a:prstGeom prst="rect">
              <a:avLst/>
            </a:prstGeom>
          </p:spPr>
        </p:pic>
        <p:pic>
          <p:nvPicPr>
            <p:cNvPr id="47" name="Picture 46">
              <a:extLst>
                <a:ext uri="{FF2B5EF4-FFF2-40B4-BE49-F238E27FC236}">
                  <a16:creationId xmlns:a16="http://schemas.microsoft.com/office/drawing/2014/main" id="{7A50FCF7-7E92-4ADF-BEBB-8A0A6003EF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1992" y="5424933"/>
              <a:ext cx="409575" cy="266700"/>
            </a:xfrm>
            <a:prstGeom prst="rect">
              <a:avLst/>
            </a:prstGeom>
          </p:spPr>
        </p:pic>
        <p:pic>
          <p:nvPicPr>
            <p:cNvPr id="49" name="Picture 48">
              <a:extLst>
                <a:ext uri="{FF2B5EF4-FFF2-40B4-BE49-F238E27FC236}">
                  <a16:creationId xmlns:a16="http://schemas.microsoft.com/office/drawing/2014/main" id="{BEF8BE76-0C6B-4C26-9C6F-C39DFC2F7E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1992" y="5096733"/>
              <a:ext cx="409575" cy="266700"/>
            </a:xfrm>
            <a:prstGeom prst="rect">
              <a:avLst/>
            </a:prstGeom>
          </p:spPr>
        </p:pic>
      </p:gr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a:off x="2392595" y="3593920"/>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Subtitle 2">
            <a:extLst>
              <a:ext uri="{FF2B5EF4-FFF2-40B4-BE49-F238E27FC236}">
                <a16:creationId xmlns:a16="http://schemas.microsoft.com/office/drawing/2014/main" id="{2E08D95C-6F0F-4FFE-A9D0-632913418B2D}"/>
              </a:ext>
            </a:extLst>
          </p:cNvPr>
          <p:cNvSpPr txBox="1">
            <a:spLocks/>
          </p:cNvSpPr>
          <p:nvPr/>
        </p:nvSpPr>
        <p:spPr>
          <a:xfrm>
            <a:off x="1998469" y="5763744"/>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sp>
        <p:nvSpPr>
          <p:cNvPr id="55" name="矩形 15">
            <a:extLst>
              <a:ext uri="{FF2B5EF4-FFF2-40B4-BE49-F238E27FC236}">
                <a16:creationId xmlns:a16="http://schemas.microsoft.com/office/drawing/2014/main" id="{A317E8E5-E6F9-408E-B769-EFFC9E348224}"/>
              </a:ext>
            </a:extLst>
          </p:cNvPr>
          <p:cNvSpPr/>
          <p:nvPr/>
        </p:nvSpPr>
        <p:spPr>
          <a:xfrm>
            <a:off x="4959912" y="2926688"/>
            <a:ext cx="326130" cy="243194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6" name="矩形 15">
            <a:extLst>
              <a:ext uri="{FF2B5EF4-FFF2-40B4-BE49-F238E27FC236}">
                <a16:creationId xmlns:a16="http://schemas.microsoft.com/office/drawing/2014/main" id="{2277BB70-339A-4850-9EE2-6B226D1B18BB}"/>
              </a:ext>
            </a:extLst>
          </p:cNvPr>
          <p:cNvSpPr/>
          <p:nvPr/>
        </p:nvSpPr>
        <p:spPr>
          <a:xfrm>
            <a:off x="7781098" y="2926688"/>
            <a:ext cx="326130" cy="2431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Subtitle 2">
            <a:extLst>
              <a:ext uri="{FF2B5EF4-FFF2-40B4-BE49-F238E27FC236}">
                <a16:creationId xmlns:a16="http://schemas.microsoft.com/office/drawing/2014/main" id="{48A30689-7C97-468B-921A-777187D0EE9E}"/>
              </a:ext>
            </a:extLst>
          </p:cNvPr>
          <p:cNvSpPr txBox="1">
            <a:spLocks/>
          </p:cNvSpPr>
          <p:nvPr/>
        </p:nvSpPr>
        <p:spPr>
          <a:xfrm rot="18859697">
            <a:off x="4777512"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sp>
        <p:nvSpPr>
          <p:cNvPr id="59" name="Subtitle 2">
            <a:extLst>
              <a:ext uri="{FF2B5EF4-FFF2-40B4-BE49-F238E27FC236}">
                <a16:creationId xmlns:a16="http://schemas.microsoft.com/office/drawing/2014/main" id="{07CBA6E2-BBB3-4618-A4C4-E5E2002B3983}"/>
              </a:ext>
            </a:extLst>
          </p:cNvPr>
          <p:cNvSpPr txBox="1">
            <a:spLocks/>
          </p:cNvSpPr>
          <p:nvPr/>
        </p:nvSpPr>
        <p:spPr>
          <a:xfrm rot="18859697">
            <a:off x="7621085"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MLP</a:t>
            </a:r>
          </a:p>
        </p:txBody>
      </p:sp>
      <p:cxnSp>
        <p:nvCxnSpPr>
          <p:cNvPr id="64" name="Straight Arrow Connector 63">
            <a:extLst>
              <a:ext uri="{FF2B5EF4-FFF2-40B4-BE49-F238E27FC236}">
                <a16:creationId xmlns:a16="http://schemas.microsoft.com/office/drawing/2014/main" id="{70D28D44-CAF7-418A-B118-5EAC585298EF}"/>
              </a:ext>
            </a:extLst>
          </p:cNvPr>
          <p:cNvCxnSpPr>
            <a:cxnSpLocks/>
          </p:cNvCxnSpPr>
          <p:nvPr/>
        </p:nvCxnSpPr>
        <p:spPr>
          <a:xfrm>
            <a:off x="3633744" y="361250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7360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6</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a:t>Our ROAD4NN</a:t>
            </a:r>
          </a:p>
        </p:txBody>
      </p:sp>
      <p:sp>
        <p:nvSpPr>
          <p:cNvPr id="22" name="TextBox 21">
            <a:extLst>
              <a:ext uri="{FF2B5EF4-FFF2-40B4-BE49-F238E27FC236}">
                <a16:creationId xmlns:a16="http://schemas.microsoft.com/office/drawing/2014/main" id="{56980756-3DAA-28F3-1B3B-0B692718C996}"/>
              </a:ext>
            </a:extLst>
          </p:cNvPr>
          <p:cNvSpPr txBox="1"/>
          <p:nvPr/>
        </p:nvSpPr>
        <p:spPr>
          <a:xfrm>
            <a:off x="996928" y="2891122"/>
            <a:ext cx="3714012" cy="1631216"/>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GNNBuilder</a:t>
            </a:r>
            <a:r>
              <a:rPr lang="en-US" sz="2000" b="1" dirty="0">
                <a:latin typeface="Corbel" panose="020B0503020204020204" pitchFamily="34" charset="0"/>
              </a:rPr>
              <a:t>: An automated GNN accelerator generator</a:t>
            </a:r>
          </a:p>
          <a:p>
            <a:pPr marL="742950" lvl="1" indent="-285750">
              <a:buFont typeface="Arial" panose="020B0604020202020204" pitchFamily="34" charset="0"/>
              <a:buChar char="•"/>
            </a:pPr>
            <a:r>
              <a:rPr lang="en-US" sz="2000" dirty="0">
                <a:latin typeface="Corbel" panose="020B0503020204020204" pitchFamily="34" charset="0"/>
              </a:rPr>
              <a:t>FPL’23</a:t>
            </a:r>
          </a:p>
          <a:p>
            <a:pPr marL="742950" lvl="1" indent="-285750">
              <a:buFont typeface="Arial" panose="020B0604020202020204" pitchFamily="34" charset="0"/>
              <a:buChar char="•"/>
            </a:pPr>
            <a:r>
              <a:rPr lang="en-US" sz="2000" b="1" dirty="0">
                <a:latin typeface="Corbel" panose="020B0503020204020204" pitchFamily="34" charset="0"/>
              </a:rPr>
              <a:t>Open-source</a:t>
            </a:r>
          </a:p>
          <a:p>
            <a:pPr marL="742950" lvl="1" indent="-285750">
              <a:buFont typeface="Arial" panose="020B0604020202020204" pitchFamily="34" charset="0"/>
              <a:buChar char="•"/>
            </a:pPr>
            <a:r>
              <a:rPr lang="en-US" sz="2000" dirty="0">
                <a:latin typeface="Corbel" panose="020B0503020204020204" pitchFamily="34" charset="0"/>
              </a:rPr>
              <a:t>From Standard </a:t>
            </a:r>
            <a:r>
              <a:rPr lang="en-US" sz="2000" dirty="0" err="1">
                <a:latin typeface="Corbel" panose="020B0503020204020204" pitchFamily="34" charset="0"/>
              </a:rPr>
              <a:t>PyTorch</a:t>
            </a:r>
            <a:endParaRPr lang="en-US" sz="2000" dirty="0">
              <a:latin typeface="Corbel" panose="020B0503020204020204" pitchFamily="34" charset="0"/>
            </a:endParaRP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AC64F9D-FFB7-0004-54A0-F33021E766F3}"/>
              </a:ext>
            </a:extLst>
          </p:cNvPr>
          <p:cNvGrpSpPr>
            <a:grpSpLocks noChangeAspect="1"/>
          </p:cNvGrpSpPr>
          <p:nvPr/>
        </p:nvGrpSpPr>
        <p:grpSpPr>
          <a:xfrm>
            <a:off x="1665930" y="4705068"/>
            <a:ext cx="2251159" cy="1645920"/>
            <a:chOff x="10805152" y="4092929"/>
            <a:chExt cx="2091689" cy="1529324"/>
          </a:xfrm>
        </p:grpSpPr>
        <p:pic>
          <p:nvPicPr>
            <p:cNvPr id="2" name="Picture 4">
              <a:extLst>
                <a:ext uri="{FF2B5EF4-FFF2-40B4-BE49-F238E27FC236}">
                  <a16:creationId xmlns:a16="http://schemas.microsoft.com/office/drawing/2014/main" id="{EE458C29-29AA-BC06-978E-F42904AD97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5611" y="4092929"/>
              <a:ext cx="1190770" cy="11907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696199-1C4B-6B00-4A7A-FA7AD3F7ABE0}"/>
                </a:ext>
              </a:extLst>
            </p:cNvPr>
            <p:cNvSpPr txBox="1"/>
            <p:nvPr/>
          </p:nvSpPr>
          <p:spPr>
            <a:xfrm>
              <a:off x="10805152" y="5283699"/>
              <a:ext cx="2091689" cy="338554"/>
            </a:xfrm>
            <a:prstGeom prst="rect">
              <a:avLst/>
            </a:prstGeom>
            <a:noFill/>
          </p:spPr>
          <p:txBody>
            <a:bodyPr wrap="square">
              <a:spAutoFit/>
            </a:bodyPr>
            <a:lstStyle/>
            <a:p>
              <a:pPr algn="ctr"/>
              <a:r>
                <a:rPr lang="en-US" sz="1600" i="1" dirty="0">
                  <a:latin typeface="Corbel" panose="020B0503020204020204" pitchFamily="34" charset="0"/>
                </a:rPr>
                <a:t>Stefan Abi-Karam </a:t>
              </a:r>
            </a:p>
          </p:txBody>
        </p:sp>
      </p:grpSp>
      <p:sp>
        <p:nvSpPr>
          <p:cNvPr id="9" name="TextBox 8">
            <a:extLst>
              <a:ext uri="{FF2B5EF4-FFF2-40B4-BE49-F238E27FC236}">
                <a16:creationId xmlns:a16="http://schemas.microsoft.com/office/drawing/2014/main" id="{DA02F228-D74E-1D1C-C46E-BFA70B09DBB8}"/>
              </a:ext>
            </a:extLst>
          </p:cNvPr>
          <p:cNvSpPr txBox="1"/>
          <p:nvPr/>
        </p:nvSpPr>
        <p:spPr>
          <a:xfrm>
            <a:off x="7744276" y="4522338"/>
            <a:ext cx="4096088" cy="1374458"/>
          </a:xfrm>
          <a:prstGeom prst="roundRect">
            <a:avLst>
              <a:gd name="adj" fmla="val 23061"/>
            </a:avLst>
          </a:prstGeom>
          <a:solidFill>
            <a:schemeClr val="accent4"/>
          </a:solidFill>
        </p:spPr>
        <p:txBody>
          <a:bodyPr wrap="square">
            <a:spAutoFit/>
          </a:bodyPr>
          <a:lstStyle/>
          <a:p>
            <a:pPr algn="ctr"/>
            <a:r>
              <a:rPr lang="en-US" sz="2400" b="1" dirty="0">
                <a:latin typeface="Corbel" panose="020B0503020204020204" pitchFamily="34" charset="0"/>
              </a:rPr>
              <a:t>The first automated GNN accelerator generator from </a:t>
            </a:r>
            <a:r>
              <a:rPr lang="en-US" sz="2400" b="1" u="sng" dirty="0">
                <a:latin typeface="Corbel" panose="020B0503020204020204" pitchFamily="34" charset="0"/>
              </a:rPr>
              <a:t>standard </a:t>
            </a:r>
            <a:r>
              <a:rPr lang="en-US" sz="2400" b="1" u="sng" dirty="0" err="1">
                <a:latin typeface="Corbel" panose="020B0503020204020204" pitchFamily="34" charset="0"/>
              </a:rPr>
              <a:t>PyTorch</a:t>
            </a:r>
            <a:endParaRPr lang="en-US" sz="2400" b="1" u="sng" dirty="0">
              <a:latin typeface="Corbel" panose="020B0503020204020204" pitchFamily="34" charset="0"/>
            </a:endParaRPr>
          </a:p>
        </p:txBody>
      </p:sp>
      <p:pic>
        <p:nvPicPr>
          <p:cNvPr id="12" name="Picture 11">
            <a:extLst>
              <a:ext uri="{FF2B5EF4-FFF2-40B4-BE49-F238E27FC236}">
                <a16:creationId xmlns:a16="http://schemas.microsoft.com/office/drawing/2014/main" id="{874E7E27-CAEC-6025-4DD5-E2297D1EF4FC}"/>
              </a:ext>
            </a:extLst>
          </p:cNvPr>
          <p:cNvPicPr>
            <a:picLocks noChangeAspect="1"/>
          </p:cNvPicPr>
          <p:nvPr/>
        </p:nvPicPr>
        <p:blipFill>
          <a:blip r:embed="rId3"/>
          <a:stretch>
            <a:fillRect/>
          </a:stretch>
        </p:blipFill>
        <p:spPr>
          <a:xfrm>
            <a:off x="7588977" y="2841704"/>
            <a:ext cx="4461869" cy="1174591"/>
          </a:xfrm>
          <a:prstGeom prst="rect">
            <a:avLst/>
          </a:prstGeom>
        </p:spPr>
      </p:pic>
      <p:pic>
        <p:nvPicPr>
          <p:cNvPr id="16" name="Graphic 15" descr="Mining tools with solid fill">
            <a:extLst>
              <a:ext uri="{FF2B5EF4-FFF2-40B4-BE49-F238E27FC236}">
                <a16:creationId xmlns:a16="http://schemas.microsoft.com/office/drawing/2014/main" id="{2EA30525-7696-1750-2970-6148E3EA1D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490" y="2708392"/>
            <a:ext cx="781088" cy="781088"/>
          </a:xfrm>
          <a:prstGeom prst="rect">
            <a:avLst/>
          </a:prstGeom>
        </p:spPr>
      </p:pic>
      <p:sp>
        <p:nvSpPr>
          <p:cNvPr id="21" name="Oval 20">
            <a:extLst>
              <a:ext uri="{FF2B5EF4-FFF2-40B4-BE49-F238E27FC236}">
                <a16:creationId xmlns:a16="http://schemas.microsoft.com/office/drawing/2014/main" id="{01791156-4FD5-93F1-5E56-B7F3F936539B}"/>
              </a:ext>
            </a:extLst>
          </p:cNvPr>
          <p:cNvSpPr/>
          <p:nvPr/>
        </p:nvSpPr>
        <p:spPr>
          <a:xfrm>
            <a:off x="6738756" y="2204525"/>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95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08333E-7 -2.59259E-6 L -0.1474 0.0801 " pathEditMode="relative" rAng="0" ptsTypes="AA">
                                      <p:cBhvr>
                                        <p:cTn id="6" dur="2000" fill="hold"/>
                                        <p:tgtEl>
                                          <p:spTgt spid="21"/>
                                        </p:tgtEl>
                                        <p:attrNameLst>
                                          <p:attrName>ppt_x</p:attrName>
                                          <p:attrName>ppt_y</p:attrName>
                                        </p:attrNameLst>
                                      </p:cBhvr>
                                      <p:rCtr x="-7370" y="400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60</a:t>
            </a:fld>
            <a:endParaRPr lang="en-US" dirty="0"/>
          </a:p>
        </p:txBody>
      </p:sp>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grpSp>
        <p:nvGrpSpPr>
          <p:cNvPr id="2" name="Group 1">
            <a:extLst>
              <a:ext uri="{FF2B5EF4-FFF2-40B4-BE49-F238E27FC236}">
                <a16:creationId xmlns:a16="http://schemas.microsoft.com/office/drawing/2014/main" id="{4D7E214B-301A-4081-B98C-3A5C72BE21DF}"/>
              </a:ext>
            </a:extLst>
          </p:cNvPr>
          <p:cNvGrpSpPr/>
          <p:nvPr/>
        </p:nvGrpSpPr>
        <p:grpSpPr>
          <a:xfrm>
            <a:off x="3041992" y="1539240"/>
            <a:ext cx="335779" cy="4808789"/>
            <a:chOff x="3041992" y="1158333"/>
            <a:chExt cx="409575" cy="5189696"/>
          </a:xfrm>
        </p:grpSpPr>
        <p:pic>
          <p:nvPicPr>
            <p:cNvPr id="5" name="Picture 4">
              <a:extLst>
                <a:ext uri="{FF2B5EF4-FFF2-40B4-BE49-F238E27FC236}">
                  <a16:creationId xmlns:a16="http://schemas.microsoft.com/office/drawing/2014/main" id="{524C9DE9-5A26-4DB3-A39E-63875A1E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992" y="2142933"/>
              <a:ext cx="409575" cy="266700"/>
            </a:xfrm>
            <a:prstGeom prst="rect">
              <a:avLst/>
            </a:prstGeom>
          </p:spPr>
        </p:pic>
        <p:pic>
          <p:nvPicPr>
            <p:cNvPr id="11" name="Picture 10">
              <a:extLst>
                <a:ext uri="{FF2B5EF4-FFF2-40B4-BE49-F238E27FC236}">
                  <a16:creationId xmlns:a16="http://schemas.microsoft.com/office/drawing/2014/main" id="{08194E1A-9E9A-4720-8D06-C7DEDC0A4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992" y="2471133"/>
              <a:ext cx="409575" cy="266700"/>
            </a:xfrm>
            <a:prstGeom prst="rect">
              <a:avLst/>
            </a:prstGeom>
          </p:spPr>
        </p:pic>
        <p:pic>
          <p:nvPicPr>
            <p:cNvPr id="13" name="Picture 12">
              <a:extLst>
                <a:ext uri="{FF2B5EF4-FFF2-40B4-BE49-F238E27FC236}">
                  <a16:creationId xmlns:a16="http://schemas.microsoft.com/office/drawing/2014/main" id="{915B5126-14AA-49A8-ABB6-85E82C605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992" y="2799333"/>
              <a:ext cx="409575" cy="266700"/>
            </a:xfrm>
            <a:prstGeom prst="rect">
              <a:avLst/>
            </a:prstGeom>
          </p:spPr>
        </p:pic>
        <p:pic>
          <p:nvPicPr>
            <p:cNvPr id="15" name="Picture 14">
              <a:extLst>
                <a:ext uri="{FF2B5EF4-FFF2-40B4-BE49-F238E27FC236}">
                  <a16:creationId xmlns:a16="http://schemas.microsoft.com/office/drawing/2014/main" id="{87B34EA4-6110-476D-8E7C-A883B5BAFE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992" y="3127533"/>
              <a:ext cx="409575" cy="266700"/>
            </a:xfrm>
            <a:prstGeom prst="rect">
              <a:avLst/>
            </a:prstGeom>
          </p:spPr>
        </p:pic>
        <p:pic>
          <p:nvPicPr>
            <p:cNvPr id="19" name="Picture 18">
              <a:extLst>
                <a:ext uri="{FF2B5EF4-FFF2-40B4-BE49-F238E27FC236}">
                  <a16:creationId xmlns:a16="http://schemas.microsoft.com/office/drawing/2014/main" id="{E96100A3-B065-4F10-BDB5-C7C7DDA16B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992" y="3455733"/>
              <a:ext cx="409575" cy="266700"/>
            </a:xfrm>
            <a:prstGeom prst="rect">
              <a:avLst/>
            </a:prstGeom>
          </p:spPr>
        </p:pic>
        <p:pic>
          <p:nvPicPr>
            <p:cNvPr id="27" name="Picture 26">
              <a:extLst>
                <a:ext uri="{FF2B5EF4-FFF2-40B4-BE49-F238E27FC236}">
                  <a16:creationId xmlns:a16="http://schemas.microsoft.com/office/drawing/2014/main" id="{3306DD15-B7EC-46EE-9AAF-DDD90BA00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1992" y="3783933"/>
              <a:ext cx="409575" cy="266700"/>
            </a:xfrm>
            <a:prstGeom prst="rect">
              <a:avLst/>
            </a:prstGeom>
          </p:spPr>
        </p:pic>
        <p:pic>
          <p:nvPicPr>
            <p:cNvPr id="29" name="Picture 28">
              <a:extLst>
                <a:ext uri="{FF2B5EF4-FFF2-40B4-BE49-F238E27FC236}">
                  <a16:creationId xmlns:a16="http://schemas.microsoft.com/office/drawing/2014/main" id="{B11074AF-895E-4028-A3DA-3B7D6658F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992" y="4112133"/>
              <a:ext cx="409575" cy="266700"/>
            </a:xfrm>
            <a:prstGeom prst="rect">
              <a:avLst/>
            </a:prstGeom>
          </p:spPr>
        </p:pic>
        <p:pic>
          <p:nvPicPr>
            <p:cNvPr id="31" name="Picture 30">
              <a:extLst>
                <a:ext uri="{FF2B5EF4-FFF2-40B4-BE49-F238E27FC236}">
                  <a16:creationId xmlns:a16="http://schemas.microsoft.com/office/drawing/2014/main" id="{265F7D9F-710F-4126-A1C7-8E3B27415D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1992" y="4440333"/>
              <a:ext cx="409575" cy="266700"/>
            </a:xfrm>
            <a:prstGeom prst="rect">
              <a:avLst/>
            </a:prstGeom>
          </p:spPr>
        </p:pic>
        <p:pic>
          <p:nvPicPr>
            <p:cNvPr id="33" name="Picture 32">
              <a:extLst>
                <a:ext uri="{FF2B5EF4-FFF2-40B4-BE49-F238E27FC236}">
                  <a16:creationId xmlns:a16="http://schemas.microsoft.com/office/drawing/2014/main" id="{BADBEB4F-299F-4A03-A97B-E7F29A814A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1992" y="4768533"/>
              <a:ext cx="409575" cy="266700"/>
            </a:xfrm>
            <a:prstGeom prst="rect">
              <a:avLst/>
            </a:prstGeom>
          </p:spPr>
        </p:pic>
        <p:pic>
          <p:nvPicPr>
            <p:cNvPr id="35" name="Picture 34">
              <a:extLst>
                <a:ext uri="{FF2B5EF4-FFF2-40B4-BE49-F238E27FC236}">
                  <a16:creationId xmlns:a16="http://schemas.microsoft.com/office/drawing/2014/main" id="{E312E9BC-33FD-4F8F-997E-F1AFAD15D4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992" y="1486533"/>
              <a:ext cx="409575" cy="266700"/>
            </a:xfrm>
            <a:prstGeom prst="rect">
              <a:avLst/>
            </a:prstGeom>
          </p:spPr>
        </p:pic>
        <p:pic>
          <p:nvPicPr>
            <p:cNvPr id="37" name="Picture 36">
              <a:extLst>
                <a:ext uri="{FF2B5EF4-FFF2-40B4-BE49-F238E27FC236}">
                  <a16:creationId xmlns:a16="http://schemas.microsoft.com/office/drawing/2014/main" id="{FFB7F5F1-DDD4-4468-96C3-9F4118C395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992" y="1158333"/>
              <a:ext cx="409575" cy="266700"/>
            </a:xfrm>
            <a:prstGeom prst="rect">
              <a:avLst/>
            </a:prstGeom>
          </p:spPr>
        </p:pic>
        <p:pic>
          <p:nvPicPr>
            <p:cNvPr id="39" name="Picture 38">
              <a:extLst>
                <a:ext uri="{FF2B5EF4-FFF2-40B4-BE49-F238E27FC236}">
                  <a16:creationId xmlns:a16="http://schemas.microsoft.com/office/drawing/2014/main" id="{45CC53AA-D4A7-4048-982B-BDE954A22C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41992" y="1814733"/>
              <a:ext cx="409575" cy="266700"/>
            </a:xfrm>
            <a:prstGeom prst="rect">
              <a:avLst/>
            </a:prstGeom>
          </p:spPr>
        </p:pic>
        <p:pic>
          <p:nvPicPr>
            <p:cNvPr id="43" name="Picture 42">
              <a:extLst>
                <a:ext uri="{FF2B5EF4-FFF2-40B4-BE49-F238E27FC236}">
                  <a16:creationId xmlns:a16="http://schemas.microsoft.com/office/drawing/2014/main" id="{BE4BE6C7-36E5-4EB5-9CD1-CF40F11B8A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1992" y="6081329"/>
              <a:ext cx="409575" cy="266700"/>
            </a:xfrm>
            <a:prstGeom prst="rect">
              <a:avLst/>
            </a:prstGeom>
          </p:spPr>
        </p:pic>
        <p:pic>
          <p:nvPicPr>
            <p:cNvPr id="45" name="Picture 44">
              <a:extLst>
                <a:ext uri="{FF2B5EF4-FFF2-40B4-BE49-F238E27FC236}">
                  <a16:creationId xmlns:a16="http://schemas.microsoft.com/office/drawing/2014/main" id="{F8AE47D4-1174-45FD-8024-095A645737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1992" y="5753133"/>
              <a:ext cx="409575" cy="266700"/>
            </a:xfrm>
            <a:prstGeom prst="rect">
              <a:avLst/>
            </a:prstGeom>
          </p:spPr>
        </p:pic>
        <p:pic>
          <p:nvPicPr>
            <p:cNvPr id="47" name="Picture 46">
              <a:extLst>
                <a:ext uri="{FF2B5EF4-FFF2-40B4-BE49-F238E27FC236}">
                  <a16:creationId xmlns:a16="http://schemas.microsoft.com/office/drawing/2014/main" id="{7A50FCF7-7E92-4ADF-BEBB-8A0A6003EF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1992" y="5424933"/>
              <a:ext cx="409575" cy="266700"/>
            </a:xfrm>
            <a:prstGeom prst="rect">
              <a:avLst/>
            </a:prstGeom>
          </p:spPr>
        </p:pic>
        <p:pic>
          <p:nvPicPr>
            <p:cNvPr id="49" name="Picture 48">
              <a:extLst>
                <a:ext uri="{FF2B5EF4-FFF2-40B4-BE49-F238E27FC236}">
                  <a16:creationId xmlns:a16="http://schemas.microsoft.com/office/drawing/2014/main" id="{BEF8BE76-0C6B-4C26-9C6F-C39DFC2F7E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1992" y="5096733"/>
              <a:ext cx="409575" cy="266700"/>
            </a:xfrm>
            <a:prstGeom prst="rect">
              <a:avLst/>
            </a:prstGeom>
          </p:spPr>
        </p:pic>
      </p:gr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a:off x="2392595" y="3593920"/>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Subtitle 2">
            <a:extLst>
              <a:ext uri="{FF2B5EF4-FFF2-40B4-BE49-F238E27FC236}">
                <a16:creationId xmlns:a16="http://schemas.microsoft.com/office/drawing/2014/main" id="{2E08D95C-6F0F-4FFE-A9D0-632913418B2D}"/>
              </a:ext>
            </a:extLst>
          </p:cNvPr>
          <p:cNvSpPr txBox="1">
            <a:spLocks/>
          </p:cNvSpPr>
          <p:nvPr/>
        </p:nvSpPr>
        <p:spPr>
          <a:xfrm>
            <a:off x="1998469" y="5763744"/>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sp>
        <p:nvSpPr>
          <p:cNvPr id="55" name="矩形 15">
            <a:extLst>
              <a:ext uri="{FF2B5EF4-FFF2-40B4-BE49-F238E27FC236}">
                <a16:creationId xmlns:a16="http://schemas.microsoft.com/office/drawing/2014/main" id="{A317E8E5-E6F9-408E-B769-EFFC9E348224}"/>
              </a:ext>
            </a:extLst>
          </p:cNvPr>
          <p:cNvSpPr/>
          <p:nvPr/>
        </p:nvSpPr>
        <p:spPr>
          <a:xfrm>
            <a:off x="4959912" y="2926688"/>
            <a:ext cx="326130" cy="243194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Subtitle 2">
            <a:extLst>
              <a:ext uri="{FF2B5EF4-FFF2-40B4-BE49-F238E27FC236}">
                <a16:creationId xmlns:a16="http://schemas.microsoft.com/office/drawing/2014/main" id="{48A30689-7C97-468B-921A-777187D0EE9E}"/>
              </a:ext>
            </a:extLst>
          </p:cNvPr>
          <p:cNvSpPr txBox="1">
            <a:spLocks/>
          </p:cNvSpPr>
          <p:nvPr/>
        </p:nvSpPr>
        <p:spPr>
          <a:xfrm rot="18859697">
            <a:off x="4777512"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cxnSp>
        <p:nvCxnSpPr>
          <p:cNvPr id="64" name="Straight Arrow Connector 63">
            <a:extLst>
              <a:ext uri="{FF2B5EF4-FFF2-40B4-BE49-F238E27FC236}">
                <a16:creationId xmlns:a16="http://schemas.microsoft.com/office/drawing/2014/main" id="{70D28D44-CAF7-418A-B118-5EAC585298EF}"/>
              </a:ext>
            </a:extLst>
          </p:cNvPr>
          <p:cNvCxnSpPr>
            <a:cxnSpLocks/>
          </p:cNvCxnSpPr>
          <p:nvPr/>
        </p:nvCxnSpPr>
        <p:spPr>
          <a:xfrm>
            <a:off x="3633744" y="361250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矩形 15">
            <a:extLst>
              <a:ext uri="{FF2B5EF4-FFF2-40B4-BE49-F238E27FC236}">
                <a16:creationId xmlns:a16="http://schemas.microsoft.com/office/drawing/2014/main" id="{A6B91356-F3D2-47E7-B184-77347B1086C4}"/>
              </a:ext>
            </a:extLst>
          </p:cNvPr>
          <p:cNvSpPr/>
          <p:nvPr/>
        </p:nvSpPr>
        <p:spPr>
          <a:xfrm>
            <a:off x="7784860" y="2906531"/>
            <a:ext cx="326130" cy="295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0" name="Subtitle 2">
            <a:extLst>
              <a:ext uri="{FF2B5EF4-FFF2-40B4-BE49-F238E27FC236}">
                <a16:creationId xmlns:a16="http://schemas.microsoft.com/office/drawing/2014/main" id="{1D147B15-74CF-4F85-85B6-D10EDF42F048}"/>
              </a:ext>
            </a:extLst>
          </p:cNvPr>
          <p:cNvSpPr txBox="1">
            <a:spLocks/>
          </p:cNvSpPr>
          <p:nvPr/>
        </p:nvSpPr>
        <p:spPr>
          <a:xfrm rot="18859697">
            <a:off x="7624847" y="1821726"/>
            <a:ext cx="1328798" cy="514234"/>
          </a:xfrm>
          <a:prstGeom prst="rect">
            <a:avLst/>
          </a:prstGeom>
        </p:spPr>
        <p:txBody>
          <a:bodyPr vert="horz" lIns="91440" tIns="45720" rIns="91440" bIns="45720" rtlCol="0">
            <a:normAutofit lnSpcReduction="10000"/>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err="1">
                <a:solidFill>
                  <a:schemeClr val="accent4">
                    <a:lumMod val="75000"/>
                  </a:schemeClr>
                </a:solidFill>
                <a:ea typeface="Roboto" panose="02000000000000000000" pitchFamily="2" charset="0"/>
                <a:cs typeface="Roboto" panose="02000000000000000000" pitchFamily="2" charset="0"/>
              </a:rPr>
              <a:t>MoE</a:t>
            </a:r>
            <a:endParaRPr lang="en-US" sz="2800" dirty="0">
              <a:solidFill>
                <a:schemeClr val="accent4">
                  <a:lumMod val="75000"/>
                </a:schemeClr>
              </a:solidFill>
              <a:ea typeface="Roboto" panose="02000000000000000000" pitchFamily="2" charset="0"/>
              <a:cs typeface="Roboto" panose="02000000000000000000" pitchFamily="2" charset="0"/>
            </a:endParaRPr>
          </a:p>
        </p:txBody>
      </p:sp>
      <p:sp>
        <p:nvSpPr>
          <p:cNvPr id="44" name="矩形 15">
            <a:extLst>
              <a:ext uri="{FF2B5EF4-FFF2-40B4-BE49-F238E27FC236}">
                <a16:creationId xmlns:a16="http://schemas.microsoft.com/office/drawing/2014/main" id="{2D517576-E9AF-41C3-A6C5-2A69E0FCD38D}"/>
              </a:ext>
            </a:extLst>
          </p:cNvPr>
          <p:cNvSpPr/>
          <p:nvPr/>
        </p:nvSpPr>
        <p:spPr>
          <a:xfrm>
            <a:off x="7784860" y="3335750"/>
            <a:ext cx="326130" cy="295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6" name="矩形 15">
            <a:extLst>
              <a:ext uri="{FF2B5EF4-FFF2-40B4-BE49-F238E27FC236}">
                <a16:creationId xmlns:a16="http://schemas.microsoft.com/office/drawing/2014/main" id="{02E19824-808A-4118-8593-80D4D70FD256}"/>
              </a:ext>
            </a:extLst>
          </p:cNvPr>
          <p:cNvSpPr/>
          <p:nvPr/>
        </p:nvSpPr>
        <p:spPr>
          <a:xfrm>
            <a:off x="7784860" y="3764969"/>
            <a:ext cx="326130" cy="295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8" name="矩形 15">
            <a:extLst>
              <a:ext uri="{FF2B5EF4-FFF2-40B4-BE49-F238E27FC236}">
                <a16:creationId xmlns:a16="http://schemas.microsoft.com/office/drawing/2014/main" id="{8C814C5E-7F71-42DD-A55D-C5266D474050}"/>
              </a:ext>
            </a:extLst>
          </p:cNvPr>
          <p:cNvSpPr/>
          <p:nvPr/>
        </p:nvSpPr>
        <p:spPr>
          <a:xfrm>
            <a:off x="7784860" y="4194188"/>
            <a:ext cx="326130" cy="295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0" name="矩形 15">
            <a:extLst>
              <a:ext uri="{FF2B5EF4-FFF2-40B4-BE49-F238E27FC236}">
                <a16:creationId xmlns:a16="http://schemas.microsoft.com/office/drawing/2014/main" id="{23685959-B662-480C-82F0-BAF87E8EDB02}"/>
              </a:ext>
            </a:extLst>
          </p:cNvPr>
          <p:cNvSpPr/>
          <p:nvPr/>
        </p:nvSpPr>
        <p:spPr>
          <a:xfrm>
            <a:off x="7784860" y="5052624"/>
            <a:ext cx="326130" cy="295940"/>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2" name="Subtitle 2">
            <a:extLst>
              <a:ext uri="{FF2B5EF4-FFF2-40B4-BE49-F238E27FC236}">
                <a16:creationId xmlns:a16="http://schemas.microsoft.com/office/drawing/2014/main" id="{1948BE42-5EA4-4063-9A24-CCCCF18F8884}"/>
              </a:ext>
            </a:extLst>
          </p:cNvPr>
          <p:cNvSpPr txBox="1">
            <a:spLocks/>
          </p:cNvSpPr>
          <p:nvPr/>
        </p:nvSpPr>
        <p:spPr>
          <a:xfrm rot="16200000">
            <a:off x="7696360" y="4463684"/>
            <a:ext cx="49752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
            </a:r>
          </a:p>
        </p:txBody>
      </p:sp>
      <p:sp>
        <p:nvSpPr>
          <p:cNvPr id="53" name="Subtitle 2">
            <a:extLst>
              <a:ext uri="{FF2B5EF4-FFF2-40B4-BE49-F238E27FC236}">
                <a16:creationId xmlns:a16="http://schemas.microsoft.com/office/drawing/2014/main" id="{33DDB030-6EB2-4A4A-B89F-8F9638E8FC32}"/>
              </a:ext>
            </a:extLst>
          </p:cNvPr>
          <p:cNvSpPr txBox="1">
            <a:spLocks/>
          </p:cNvSpPr>
          <p:nvPr/>
        </p:nvSpPr>
        <p:spPr>
          <a:xfrm>
            <a:off x="8247485" y="2856475"/>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1</a:t>
            </a:r>
            <a:endParaRPr lang="en-US" sz="1800" dirty="0">
              <a:ea typeface="Roboto" panose="02000000000000000000" pitchFamily="2" charset="0"/>
              <a:cs typeface="Roboto" panose="02000000000000000000" pitchFamily="2" charset="0"/>
            </a:endParaRPr>
          </a:p>
        </p:txBody>
      </p:sp>
      <p:sp>
        <p:nvSpPr>
          <p:cNvPr id="57" name="Subtitle 2">
            <a:extLst>
              <a:ext uri="{FF2B5EF4-FFF2-40B4-BE49-F238E27FC236}">
                <a16:creationId xmlns:a16="http://schemas.microsoft.com/office/drawing/2014/main" id="{8F68D03B-E429-45B8-B089-0E87DA158F0A}"/>
              </a:ext>
            </a:extLst>
          </p:cNvPr>
          <p:cNvSpPr txBox="1">
            <a:spLocks/>
          </p:cNvSpPr>
          <p:nvPr/>
        </p:nvSpPr>
        <p:spPr>
          <a:xfrm>
            <a:off x="8247485" y="3289571"/>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2</a:t>
            </a:r>
            <a:endParaRPr lang="en-US" sz="1800" dirty="0">
              <a:ea typeface="Roboto" panose="02000000000000000000" pitchFamily="2" charset="0"/>
              <a:cs typeface="Roboto" panose="02000000000000000000" pitchFamily="2" charset="0"/>
            </a:endParaRPr>
          </a:p>
        </p:txBody>
      </p:sp>
      <p:sp>
        <p:nvSpPr>
          <p:cNvPr id="60" name="Subtitle 2">
            <a:extLst>
              <a:ext uri="{FF2B5EF4-FFF2-40B4-BE49-F238E27FC236}">
                <a16:creationId xmlns:a16="http://schemas.microsoft.com/office/drawing/2014/main" id="{E9004CD2-01F9-4042-B627-A354DA4E460B}"/>
              </a:ext>
            </a:extLst>
          </p:cNvPr>
          <p:cNvSpPr txBox="1">
            <a:spLocks/>
          </p:cNvSpPr>
          <p:nvPr/>
        </p:nvSpPr>
        <p:spPr>
          <a:xfrm>
            <a:off x="8247485" y="3722667"/>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3</a:t>
            </a:r>
            <a:endParaRPr lang="en-US" sz="1800" dirty="0">
              <a:ea typeface="Roboto" panose="02000000000000000000" pitchFamily="2" charset="0"/>
              <a:cs typeface="Roboto" panose="02000000000000000000" pitchFamily="2" charset="0"/>
            </a:endParaRPr>
          </a:p>
        </p:txBody>
      </p:sp>
      <p:sp>
        <p:nvSpPr>
          <p:cNvPr id="61" name="Subtitle 2">
            <a:extLst>
              <a:ext uri="{FF2B5EF4-FFF2-40B4-BE49-F238E27FC236}">
                <a16:creationId xmlns:a16="http://schemas.microsoft.com/office/drawing/2014/main" id="{F8059BBC-0915-4C31-9C09-E70A134C424C}"/>
              </a:ext>
            </a:extLst>
          </p:cNvPr>
          <p:cNvSpPr txBox="1">
            <a:spLocks/>
          </p:cNvSpPr>
          <p:nvPr/>
        </p:nvSpPr>
        <p:spPr>
          <a:xfrm>
            <a:off x="8247485" y="4155763"/>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4</a:t>
            </a:r>
            <a:endParaRPr lang="en-US" sz="1800" dirty="0">
              <a:ea typeface="Roboto" panose="02000000000000000000" pitchFamily="2" charset="0"/>
              <a:cs typeface="Roboto" panose="02000000000000000000" pitchFamily="2" charset="0"/>
            </a:endParaRPr>
          </a:p>
        </p:txBody>
      </p:sp>
      <p:sp>
        <p:nvSpPr>
          <p:cNvPr id="62" name="Subtitle 2">
            <a:extLst>
              <a:ext uri="{FF2B5EF4-FFF2-40B4-BE49-F238E27FC236}">
                <a16:creationId xmlns:a16="http://schemas.microsoft.com/office/drawing/2014/main" id="{C92D5017-05BD-492E-AB9D-234B93E244F0}"/>
              </a:ext>
            </a:extLst>
          </p:cNvPr>
          <p:cNvSpPr txBox="1">
            <a:spLocks/>
          </p:cNvSpPr>
          <p:nvPr/>
        </p:nvSpPr>
        <p:spPr>
          <a:xfrm>
            <a:off x="8247485" y="5021957"/>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N</a:t>
            </a:r>
            <a:endParaRPr lang="en-US" sz="1800" dirty="0">
              <a:ea typeface="Roboto" panose="02000000000000000000" pitchFamily="2" charset="0"/>
              <a:cs typeface="Roboto" panose="02000000000000000000" pitchFamily="2" charset="0"/>
            </a:endParaRPr>
          </a:p>
        </p:txBody>
      </p:sp>
      <p:sp>
        <p:nvSpPr>
          <p:cNvPr id="7" name="Title 6">
            <a:extLst>
              <a:ext uri="{FF2B5EF4-FFF2-40B4-BE49-F238E27FC236}">
                <a16:creationId xmlns:a16="http://schemas.microsoft.com/office/drawing/2014/main" id="{D81FCD66-A8D1-C5FF-2BE6-1BEA6BF5F351}"/>
              </a:ext>
            </a:extLst>
          </p:cNvPr>
          <p:cNvSpPr>
            <a:spLocks noGrp="1"/>
          </p:cNvSpPr>
          <p:nvPr>
            <p:ph type="title"/>
          </p:nvPr>
        </p:nvSpPr>
        <p:spPr/>
        <p:txBody>
          <a:bodyPr>
            <a:normAutofit fontScale="90000"/>
          </a:bodyPr>
          <a:lstStyle/>
          <a:p>
            <a:r>
              <a:rPr lang="en-US" altLang="zh-CN" dirty="0">
                <a:solidFill>
                  <a:schemeClr val="accent6">
                    <a:lumMod val="75000"/>
                  </a:schemeClr>
                </a:solidFill>
              </a:rPr>
              <a:t>M3ViT</a:t>
            </a:r>
            <a:r>
              <a:rPr lang="en-US" altLang="zh-CN" dirty="0"/>
              <a:t>: </a:t>
            </a:r>
            <a:r>
              <a:rPr lang="en-US" dirty="0"/>
              <a:t>MTL + ViT + </a:t>
            </a:r>
            <a:r>
              <a:rPr lang="en-US" dirty="0" err="1"/>
              <a:t>MoE</a:t>
            </a:r>
            <a:endParaRPr lang="en-US" dirty="0"/>
          </a:p>
        </p:txBody>
      </p:sp>
    </p:spTree>
    <p:extLst>
      <p:ext uri="{BB962C8B-B14F-4D97-AF65-F5344CB8AC3E}">
        <p14:creationId xmlns:p14="http://schemas.microsoft.com/office/powerpoint/2010/main" val="2123117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61</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altLang="zh-CN" dirty="0">
                <a:solidFill>
                  <a:schemeClr val="accent6">
                    <a:lumMod val="75000"/>
                  </a:schemeClr>
                </a:solidFill>
              </a:rPr>
              <a:t>M3ViT</a:t>
            </a:r>
            <a:r>
              <a:rPr lang="en-US" altLang="zh-CN" dirty="0"/>
              <a:t>: </a:t>
            </a:r>
            <a:r>
              <a:rPr lang="en-US" dirty="0"/>
              <a:t>MTL + ViT + </a:t>
            </a:r>
            <a:r>
              <a:rPr lang="en-US" dirty="0" err="1"/>
              <a:t>MoE</a:t>
            </a:r>
            <a:endParaRPr lang="en-US" dirty="0"/>
          </a:p>
        </p:txBody>
      </p:sp>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grpSp>
        <p:nvGrpSpPr>
          <p:cNvPr id="2" name="Group 1">
            <a:extLst>
              <a:ext uri="{FF2B5EF4-FFF2-40B4-BE49-F238E27FC236}">
                <a16:creationId xmlns:a16="http://schemas.microsoft.com/office/drawing/2014/main" id="{4D7E214B-301A-4081-B98C-3A5C72BE21DF}"/>
              </a:ext>
            </a:extLst>
          </p:cNvPr>
          <p:cNvGrpSpPr/>
          <p:nvPr/>
        </p:nvGrpSpPr>
        <p:grpSpPr>
          <a:xfrm>
            <a:off x="3041992" y="1539240"/>
            <a:ext cx="335779" cy="4808789"/>
            <a:chOff x="3041992" y="1158333"/>
            <a:chExt cx="409575" cy="5189696"/>
          </a:xfrm>
        </p:grpSpPr>
        <p:pic>
          <p:nvPicPr>
            <p:cNvPr id="5" name="Picture 4">
              <a:extLst>
                <a:ext uri="{FF2B5EF4-FFF2-40B4-BE49-F238E27FC236}">
                  <a16:creationId xmlns:a16="http://schemas.microsoft.com/office/drawing/2014/main" id="{524C9DE9-5A26-4DB3-A39E-63875A1E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992" y="2142933"/>
              <a:ext cx="409575" cy="266700"/>
            </a:xfrm>
            <a:prstGeom prst="rect">
              <a:avLst/>
            </a:prstGeom>
          </p:spPr>
        </p:pic>
        <p:pic>
          <p:nvPicPr>
            <p:cNvPr id="11" name="Picture 10">
              <a:extLst>
                <a:ext uri="{FF2B5EF4-FFF2-40B4-BE49-F238E27FC236}">
                  <a16:creationId xmlns:a16="http://schemas.microsoft.com/office/drawing/2014/main" id="{08194E1A-9E9A-4720-8D06-C7DEDC0A4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992" y="2471133"/>
              <a:ext cx="409575" cy="266700"/>
            </a:xfrm>
            <a:prstGeom prst="rect">
              <a:avLst/>
            </a:prstGeom>
          </p:spPr>
        </p:pic>
        <p:pic>
          <p:nvPicPr>
            <p:cNvPr id="13" name="Picture 12">
              <a:extLst>
                <a:ext uri="{FF2B5EF4-FFF2-40B4-BE49-F238E27FC236}">
                  <a16:creationId xmlns:a16="http://schemas.microsoft.com/office/drawing/2014/main" id="{915B5126-14AA-49A8-ABB6-85E82C605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992" y="2799333"/>
              <a:ext cx="409575" cy="266700"/>
            </a:xfrm>
            <a:prstGeom prst="rect">
              <a:avLst/>
            </a:prstGeom>
          </p:spPr>
        </p:pic>
        <p:pic>
          <p:nvPicPr>
            <p:cNvPr id="15" name="Picture 14">
              <a:extLst>
                <a:ext uri="{FF2B5EF4-FFF2-40B4-BE49-F238E27FC236}">
                  <a16:creationId xmlns:a16="http://schemas.microsoft.com/office/drawing/2014/main" id="{87B34EA4-6110-476D-8E7C-A883B5BAFE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992" y="3127533"/>
              <a:ext cx="409575" cy="266700"/>
            </a:xfrm>
            <a:prstGeom prst="rect">
              <a:avLst/>
            </a:prstGeom>
          </p:spPr>
        </p:pic>
        <p:pic>
          <p:nvPicPr>
            <p:cNvPr id="19" name="Picture 18">
              <a:extLst>
                <a:ext uri="{FF2B5EF4-FFF2-40B4-BE49-F238E27FC236}">
                  <a16:creationId xmlns:a16="http://schemas.microsoft.com/office/drawing/2014/main" id="{E96100A3-B065-4F10-BDB5-C7C7DDA16B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992" y="3455733"/>
              <a:ext cx="409575" cy="266700"/>
            </a:xfrm>
            <a:prstGeom prst="rect">
              <a:avLst/>
            </a:prstGeom>
          </p:spPr>
        </p:pic>
        <p:pic>
          <p:nvPicPr>
            <p:cNvPr id="27" name="Picture 26">
              <a:extLst>
                <a:ext uri="{FF2B5EF4-FFF2-40B4-BE49-F238E27FC236}">
                  <a16:creationId xmlns:a16="http://schemas.microsoft.com/office/drawing/2014/main" id="{3306DD15-B7EC-46EE-9AAF-DDD90BA00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1992" y="3783933"/>
              <a:ext cx="409575" cy="266700"/>
            </a:xfrm>
            <a:prstGeom prst="rect">
              <a:avLst/>
            </a:prstGeom>
          </p:spPr>
        </p:pic>
        <p:pic>
          <p:nvPicPr>
            <p:cNvPr id="29" name="Picture 28">
              <a:extLst>
                <a:ext uri="{FF2B5EF4-FFF2-40B4-BE49-F238E27FC236}">
                  <a16:creationId xmlns:a16="http://schemas.microsoft.com/office/drawing/2014/main" id="{B11074AF-895E-4028-A3DA-3B7D6658F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992" y="4112133"/>
              <a:ext cx="409575" cy="266700"/>
            </a:xfrm>
            <a:prstGeom prst="rect">
              <a:avLst/>
            </a:prstGeom>
          </p:spPr>
        </p:pic>
        <p:pic>
          <p:nvPicPr>
            <p:cNvPr id="31" name="Picture 30">
              <a:extLst>
                <a:ext uri="{FF2B5EF4-FFF2-40B4-BE49-F238E27FC236}">
                  <a16:creationId xmlns:a16="http://schemas.microsoft.com/office/drawing/2014/main" id="{265F7D9F-710F-4126-A1C7-8E3B27415D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1992" y="4440333"/>
              <a:ext cx="409575" cy="266700"/>
            </a:xfrm>
            <a:prstGeom prst="rect">
              <a:avLst/>
            </a:prstGeom>
          </p:spPr>
        </p:pic>
        <p:pic>
          <p:nvPicPr>
            <p:cNvPr id="33" name="Picture 32">
              <a:extLst>
                <a:ext uri="{FF2B5EF4-FFF2-40B4-BE49-F238E27FC236}">
                  <a16:creationId xmlns:a16="http://schemas.microsoft.com/office/drawing/2014/main" id="{BADBEB4F-299F-4A03-A97B-E7F29A814A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1992" y="4768533"/>
              <a:ext cx="409575" cy="266700"/>
            </a:xfrm>
            <a:prstGeom prst="rect">
              <a:avLst/>
            </a:prstGeom>
          </p:spPr>
        </p:pic>
        <p:pic>
          <p:nvPicPr>
            <p:cNvPr id="35" name="Picture 34">
              <a:extLst>
                <a:ext uri="{FF2B5EF4-FFF2-40B4-BE49-F238E27FC236}">
                  <a16:creationId xmlns:a16="http://schemas.microsoft.com/office/drawing/2014/main" id="{E312E9BC-33FD-4F8F-997E-F1AFAD15D4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992" y="1486533"/>
              <a:ext cx="409575" cy="266700"/>
            </a:xfrm>
            <a:prstGeom prst="rect">
              <a:avLst/>
            </a:prstGeom>
          </p:spPr>
        </p:pic>
        <p:pic>
          <p:nvPicPr>
            <p:cNvPr id="37" name="Picture 36">
              <a:extLst>
                <a:ext uri="{FF2B5EF4-FFF2-40B4-BE49-F238E27FC236}">
                  <a16:creationId xmlns:a16="http://schemas.microsoft.com/office/drawing/2014/main" id="{FFB7F5F1-DDD4-4468-96C3-9F4118C395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992" y="1158333"/>
              <a:ext cx="409575" cy="266700"/>
            </a:xfrm>
            <a:prstGeom prst="rect">
              <a:avLst/>
            </a:prstGeom>
          </p:spPr>
        </p:pic>
        <p:pic>
          <p:nvPicPr>
            <p:cNvPr id="39" name="Picture 38">
              <a:extLst>
                <a:ext uri="{FF2B5EF4-FFF2-40B4-BE49-F238E27FC236}">
                  <a16:creationId xmlns:a16="http://schemas.microsoft.com/office/drawing/2014/main" id="{45CC53AA-D4A7-4048-982B-BDE954A22C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41992" y="1814733"/>
              <a:ext cx="409575" cy="266700"/>
            </a:xfrm>
            <a:prstGeom prst="rect">
              <a:avLst/>
            </a:prstGeom>
          </p:spPr>
        </p:pic>
        <p:pic>
          <p:nvPicPr>
            <p:cNvPr id="43" name="Picture 42">
              <a:extLst>
                <a:ext uri="{FF2B5EF4-FFF2-40B4-BE49-F238E27FC236}">
                  <a16:creationId xmlns:a16="http://schemas.microsoft.com/office/drawing/2014/main" id="{BE4BE6C7-36E5-4EB5-9CD1-CF40F11B8A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1992" y="6081329"/>
              <a:ext cx="409575" cy="266700"/>
            </a:xfrm>
            <a:prstGeom prst="rect">
              <a:avLst/>
            </a:prstGeom>
          </p:spPr>
        </p:pic>
        <p:pic>
          <p:nvPicPr>
            <p:cNvPr id="45" name="Picture 44">
              <a:extLst>
                <a:ext uri="{FF2B5EF4-FFF2-40B4-BE49-F238E27FC236}">
                  <a16:creationId xmlns:a16="http://schemas.microsoft.com/office/drawing/2014/main" id="{F8AE47D4-1174-45FD-8024-095A645737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1992" y="5753133"/>
              <a:ext cx="409575" cy="266700"/>
            </a:xfrm>
            <a:prstGeom prst="rect">
              <a:avLst/>
            </a:prstGeom>
          </p:spPr>
        </p:pic>
        <p:pic>
          <p:nvPicPr>
            <p:cNvPr id="47" name="Picture 46">
              <a:extLst>
                <a:ext uri="{FF2B5EF4-FFF2-40B4-BE49-F238E27FC236}">
                  <a16:creationId xmlns:a16="http://schemas.microsoft.com/office/drawing/2014/main" id="{7A50FCF7-7E92-4ADF-BEBB-8A0A6003EF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1992" y="5424933"/>
              <a:ext cx="409575" cy="266700"/>
            </a:xfrm>
            <a:prstGeom prst="rect">
              <a:avLst/>
            </a:prstGeom>
          </p:spPr>
        </p:pic>
        <p:pic>
          <p:nvPicPr>
            <p:cNvPr id="49" name="Picture 48">
              <a:extLst>
                <a:ext uri="{FF2B5EF4-FFF2-40B4-BE49-F238E27FC236}">
                  <a16:creationId xmlns:a16="http://schemas.microsoft.com/office/drawing/2014/main" id="{BEF8BE76-0C6B-4C26-9C6F-C39DFC2F7E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1992" y="5096733"/>
              <a:ext cx="409575" cy="266700"/>
            </a:xfrm>
            <a:prstGeom prst="rect">
              <a:avLst/>
            </a:prstGeom>
          </p:spPr>
        </p:pic>
      </p:gr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a:off x="2392595" y="3593920"/>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Subtitle 2">
            <a:extLst>
              <a:ext uri="{FF2B5EF4-FFF2-40B4-BE49-F238E27FC236}">
                <a16:creationId xmlns:a16="http://schemas.microsoft.com/office/drawing/2014/main" id="{2E08D95C-6F0F-4FFE-A9D0-632913418B2D}"/>
              </a:ext>
            </a:extLst>
          </p:cNvPr>
          <p:cNvSpPr txBox="1">
            <a:spLocks/>
          </p:cNvSpPr>
          <p:nvPr/>
        </p:nvSpPr>
        <p:spPr>
          <a:xfrm>
            <a:off x="1998469" y="5763744"/>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sp>
        <p:nvSpPr>
          <p:cNvPr id="55" name="矩形 15">
            <a:extLst>
              <a:ext uri="{FF2B5EF4-FFF2-40B4-BE49-F238E27FC236}">
                <a16:creationId xmlns:a16="http://schemas.microsoft.com/office/drawing/2014/main" id="{A317E8E5-E6F9-408E-B769-EFFC9E348224}"/>
              </a:ext>
            </a:extLst>
          </p:cNvPr>
          <p:cNvSpPr/>
          <p:nvPr/>
        </p:nvSpPr>
        <p:spPr>
          <a:xfrm>
            <a:off x="4959912" y="2926688"/>
            <a:ext cx="326130" cy="243194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Subtitle 2">
            <a:extLst>
              <a:ext uri="{FF2B5EF4-FFF2-40B4-BE49-F238E27FC236}">
                <a16:creationId xmlns:a16="http://schemas.microsoft.com/office/drawing/2014/main" id="{48A30689-7C97-468B-921A-777187D0EE9E}"/>
              </a:ext>
            </a:extLst>
          </p:cNvPr>
          <p:cNvSpPr txBox="1">
            <a:spLocks/>
          </p:cNvSpPr>
          <p:nvPr/>
        </p:nvSpPr>
        <p:spPr>
          <a:xfrm rot="18859697">
            <a:off x="4777512"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cxnSp>
        <p:nvCxnSpPr>
          <p:cNvPr id="64" name="Straight Arrow Connector 63">
            <a:extLst>
              <a:ext uri="{FF2B5EF4-FFF2-40B4-BE49-F238E27FC236}">
                <a16:creationId xmlns:a16="http://schemas.microsoft.com/office/drawing/2014/main" id="{70D28D44-CAF7-418A-B118-5EAC585298EF}"/>
              </a:ext>
            </a:extLst>
          </p:cNvPr>
          <p:cNvCxnSpPr>
            <a:cxnSpLocks/>
          </p:cNvCxnSpPr>
          <p:nvPr/>
        </p:nvCxnSpPr>
        <p:spPr>
          <a:xfrm>
            <a:off x="3633744" y="361250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矩形 15">
            <a:extLst>
              <a:ext uri="{FF2B5EF4-FFF2-40B4-BE49-F238E27FC236}">
                <a16:creationId xmlns:a16="http://schemas.microsoft.com/office/drawing/2014/main" id="{A6B91356-F3D2-47E7-B184-77347B1086C4}"/>
              </a:ext>
            </a:extLst>
          </p:cNvPr>
          <p:cNvSpPr/>
          <p:nvPr/>
        </p:nvSpPr>
        <p:spPr>
          <a:xfrm>
            <a:off x="7784860" y="2906531"/>
            <a:ext cx="326130" cy="29594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0" name="Subtitle 2">
            <a:extLst>
              <a:ext uri="{FF2B5EF4-FFF2-40B4-BE49-F238E27FC236}">
                <a16:creationId xmlns:a16="http://schemas.microsoft.com/office/drawing/2014/main" id="{1D147B15-74CF-4F85-85B6-D10EDF42F048}"/>
              </a:ext>
            </a:extLst>
          </p:cNvPr>
          <p:cNvSpPr txBox="1">
            <a:spLocks/>
          </p:cNvSpPr>
          <p:nvPr/>
        </p:nvSpPr>
        <p:spPr>
          <a:xfrm rot="18859697">
            <a:off x="7624847" y="1821726"/>
            <a:ext cx="1328798" cy="514234"/>
          </a:xfrm>
          <a:prstGeom prst="rect">
            <a:avLst/>
          </a:prstGeom>
        </p:spPr>
        <p:txBody>
          <a:bodyPr vert="horz" lIns="91440" tIns="45720" rIns="91440" bIns="45720" rtlCol="0">
            <a:normAutofit lnSpcReduction="10000"/>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err="1">
                <a:solidFill>
                  <a:schemeClr val="accent4">
                    <a:lumMod val="75000"/>
                  </a:schemeClr>
                </a:solidFill>
                <a:ea typeface="Roboto" panose="02000000000000000000" pitchFamily="2" charset="0"/>
                <a:cs typeface="Roboto" panose="02000000000000000000" pitchFamily="2" charset="0"/>
              </a:rPr>
              <a:t>MoE</a:t>
            </a:r>
            <a:endParaRPr lang="en-US" sz="2800" dirty="0">
              <a:solidFill>
                <a:schemeClr val="accent4">
                  <a:lumMod val="75000"/>
                </a:schemeClr>
              </a:solidFill>
              <a:ea typeface="Roboto" panose="02000000000000000000" pitchFamily="2" charset="0"/>
              <a:cs typeface="Roboto" panose="02000000000000000000" pitchFamily="2" charset="0"/>
            </a:endParaRPr>
          </a:p>
        </p:txBody>
      </p:sp>
      <p:sp>
        <p:nvSpPr>
          <p:cNvPr id="44" name="矩形 15">
            <a:extLst>
              <a:ext uri="{FF2B5EF4-FFF2-40B4-BE49-F238E27FC236}">
                <a16:creationId xmlns:a16="http://schemas.microsoft.com/office/drawing/2014/main" id="{2D517576-E9AF-41C3-A6C5-2A69E0FCD38D}"/>
              </a:ext>
            </a:extLst>
          </p:cNvPr>
          <p:cNvSpPr/>
          <p:nvPr/>
        </p:nvSpPr>
        <p:spPr>
          <a:xfrm>
            <a:off x="7784860" y="3335750"/>
            <a:ext cx="326130" cy="2959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6" name="矩形 15">
            <a:extLst>
              <a:ext uri="{FF2B5EF4-FFF2-40B4-BE49-F238E27FC236}">
                <a16:creationId xmlns:a16="http://schemas.microsoft.com/office/drawing/2014/main" id="{02E19824-808A-4118-8593-80D4D70FD256}"/>
              </a:ext>
            </a:extLst>
          </p:cNvPr>
          <p:cNvSpPr/>
          <p:nvPr/>
        </p:nvSpPr>
        <p:spPr>
          <a:xfrm>
            <a:off x="7784860" y="3764969"/>
            <a:ext cx="326130" cy="29594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8" name="矩形 15">
            <a:extLst>
              <a:ext uri="{FF2B5EF4-FFF2-40B4-BE49-F238E27FC236}">
                <a16:creationId xmlns:a16="http://schemas.microsoft.com/office/drawing/2014/main" id="{8C814C5E-7F71-42DD-A55D-C5266D474050}"/>
              </a:ext>
            </a:extLst>
          </p:cNvPr>
          <p:cNvSpPr/>
          <p:nvPr/>
        </p:nvSpPr>
        <p:spPr>
          <a:xfrm>
            <a:off x="7784860" y="4194188"/>
            <a:ext cx="326130" cy="2959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0" name="矩形 15">
            <a:extLst>
              <a:ext uri="{FF2B5EF4-FFF2-40B4-BE49-F238E27FC236}">
                <a16:creationId xmlns:a16="http://schemas.microsoft.com/office/drawing/2014/main" id="{23685959-B662-480C-82F0-BAF87E8EDB02}"/>
              </a:ext>
            </a:extLst>
          </p:cNvPr>
          <p:cNvSpPr/>
          <p:nvPr/>
        </p:nvSpPr>
        <p:spPr>
          <a:xfrm>
            <a:off x="7784860" y="5052624"/>
            <a:ext cx="326130" cy="2959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2" name="Subtitle 2">
            <a:extLst>
              <a:ext uri="{FF2B5EF4-FFF2-40B4-BE49-F238E27FC236}">
                <a16:creationId xmlns:a16="http://schemas.microsoft.com/office/drawing/2014/main" id="{1948BE42-5EA4-4063-9A24-CCCCF18F8884}"/>
              </a:ext>
            </a:extLst>
          </p:cNvPr>
          <p:cNvSpPr txBox="1">
            <a:spLocks/>
          </p:cNvSpPr>
          <p:nvPr/>
        </p:nvSpPr>
        <p:spPr>
          <a:xfrm rot="16200000">
            <a:off x="7696360" y="4463684"/>
            <a:ext cx="49752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
            </a:r>
          </a:p>
        </p:txBody>
      </p:sp>
      <p:sp>
        <p:nvSpPr>
          <p:cNvPr id="53" name="Subtitle 2">
            <a:extLst>
              <a:ext uri="{FF2B5EF4-FFF2-40B4-BE49-F238E27FC236}">
                <a16:creationId xmlns:a16="http://schemas.microsoft.com/office/drawing/2014/main" id="{33DDB030-6EB2-4A4A-B89F-8F9638E8FC32}"/>
              </a:ext>
            </a:extLst>
          </p:cNvPr>
          <p:cNvSpPr txBox="1">
            <a:spLocks/>
          </p:cNvSpPr>
          <p:nvPr/>
        </p:nvSpPr>
        <p:spPr>
          <a:xfrm>
            <a:off x="8247485" y="2856475"/>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1</a:t>
            </a:r>
            <a:endParaRPr lang="en-US" sz="1800" dirty="0">
              <a:ea typeface="Roboto" panose="02000000000000000000" pitchFamily="2" charset="0"/>
              <a:cs typeface="Roboto" panose="02000000000000000000" pitchFamily="2" charset="0"/>
            </a:endParaRPr>
          </a:p>
        </p:txBody>
      </p:sp>
      <p:sp>
        <p:nvSpPr>
          <p:cNvPr id="57" name="Subtitle 2">
            <a:extLst>
              <a:ext uri="{FF2B5EF4-FFF2-40B4-BE49-F238E27FC236}">
                <a16:creationId xmlns:a16="http://schemas.microsoft.com/office/drawing/2014/main" id="{8F68D03B-E429-45B8-B089-0E87DA158F0A}"/>
              </a:ext>
            </a:extLst>
          </p:cNvPr>
          <p:cNvSpPr txBox="1">
            <a:spLocks/>
          </p:cNvSpPr>
          <p:nvPr/>
        </p:nvSpPr>
        <p:spPr>
          <a:xfrm>
            <a:off x="8247485" y="3289571"/>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2</a:t>
            </a:r>
            <a:endParaRPr lang="en-US" sz="1800" dirty="0">
              <a:ea typeface="Roboto" panose="02000000000000000000" pitchFamily="2" charset="0"/>
              <a:cs typeface="Roboto" panose="02000000000000000000" pitchFamily="2" charset="0"/>
            </a:endParaRPr>
          </a:p>
        </p:txBody>
      </p:sp>
      <p:sp>
        <p:nvSpPr>
          <p:cNvPr id="60" name="Subtitle 2">
            <a:extLst>
              <a:ext uri="{FF2B5EF4-FFF2-40B4-BE49-F238E27FC236}">
                <a16:creationId xmlns:a16="http://schemas.microsoft.com/office/drawing/2014/main" id="{E9004CD2-01F9-4042-B627-A354DA4E460B}"/>
              </a:ext>
            </a:extLst>
          </p:cNvPr>
          <p:cNvSpPr txBox="1">
            <a:spLocks/>
          </p:cNvSpPr>
          <p:nvPr/>
        </p:nvSpPr>
        <p:spPr>
          <a:xfrm>
            <a:off x="8247485" y="3722667"/>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3</a:t>
            </a:r>
            <a:endParaRPr lang="en-US" sz="1800" dirty="0">
              <a:ea typeface="Roboto" panose="02000000000000000000" pitchFamily="2" charset="0"/>
              <a:cs typeface="Roboto" panose="02000000000000000000" pitchFamily="2" charset="0"/>
            </a:endParaRPr>
          </a:p>
        </p:txBody>
      </p:sp>
      <p:sp>
        <p:nvSpPr>
          <p:cNvPr id="61" name="Subtitle 2">
            <a:extLst>
              <a:ext uri="{FF2B5EF4-FFF2-40B4-BE49-F238E27FC236}">
                <a16:creationId xmlns:a16="http://schemas.microsoft.com/office/drawing/2014/main" id="{F8059BBC-0915-4C31-9C09-E70A134C424C}"/>
              </a:ext>
            </a:extLst>
          </p:cNvPr>
          <p:cNvSpPr txBox="1">
            <a:spLocks/>
          </p:cNvSpPr>
          <p:nvPr/>
        </p:nvSpPr>
        <p:spPr>
          <a:xfrm>
            <a:off x="8247485" y="4155763"/>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4</a:t>
            </a:r>
            <a:endParaRPr lang="en-US" sz="1800" dirty="0">
              <a:ea typeface="Roboto" panose="02000000000000000000" pitchFamily="2" charset="0"/>
              <a:cs typeface="Roboto" panose="02000000000000000000" pitchFamily="2" charset="0"/>
            </a:endParaRPr>
          </a:p>
        </p:txBody>
      </p:sp>
      <p:sp>
        <p:nvSpPr>
          <p:cNvPr id="62" name="Subtitle 2">
            <a:extLst>
              <a:ext uri="{FF2B5EF4-FFF2-40B4-BE49-F238E27FC236}">
                <a16:creationId xmlns:a16="http://schemas.microsoft.com/office/drawing/2014/main" id="{C92D5017-05BD-492E-AB9D-234B93E244F0}"/>
              </a:ext>
            </a:extLst>
          </p:cNvPr>
          <p:cNvSpPr txBox="1">
            <a:spLocks/>
          </p:cNvSpPr>
          <p:nvPr/>
        </p:nvSpPr>
        <p:spPr>
          <a:xfrm>
            <a:off x="8247485" y="5021957"/>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N</a:t>
            </a:r>
            <a:endParaRPr lang="en-US" sz="1800" dirty="0">
              <a:ea typeface="Roboto" panose="02000000000000000000" pitchFamily="2" charset="0"/>
              <a:cs typeface="Roboto" panose="02000000000000000000" pitchFamily="2" charset="0"/>
            </a:endParaRPr>
          </a:p>
        </p:txBody>
      </p:sp>
      <p:sp>
        <p:nvSpPr>
          <p:cNvPr id="59" name="矩形: 圆角 136">
            <a:extLst>
              <a:ext uri="{FF2B5EF4-FFF2-40B4-BE49-F238E27FC236}">
                <a16:creationId xmlns:a16="http://schemas.microsoft.com/office/drawing/2014/main" id="{EB5795BE-F824-42C2-AF3A-CF8AB7B357BC}"/>
              </a:ext>
            </a:extLst>
          </p:cNvPr>
          <p:cNvSpPr/>
          <p:nvPr/>
        </p:nvSpPr>
        <p:spPr>
          <a:xfrm>
            <a:off x="5781927" y="4679021"/>
            <a:ext cx="934985" cy="516664"/>
          </a:xfrm>
          <a:prstGeom prst="roundRect">
            <a:avLst>
              <a:gd name="adj" fmla="val 1229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Router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Task B</a:t>
            </a:r>
          </a:p>
        </p:txBody>
      </p:sp>
      <p:sp>
        <p:nvSpPr>
          <p:cNvPr id="63" name="矩形: 圆角 149">
            <a:extLst>
              <a:ext uri="{FF2B5EF4-FFF2-40B4-BE49-F238E27FC236}">
                <a16:creationId xmlns:a16="http://schemas.microsoft.com/office/drawing/2014/main" id="{C28867BC-1D47-414D-BF07-5EB6783E8130}"/>
              </a:ext>
            </a:extLst>
          </p:cNvPr>
          <p:cNvSpPr/>
          <p:nvPr/>
        </p:nvSpPr>
        <p:spPr>
          <a:xfrm>
            <a:off x="5781927" y="3014046"/>
            <a:ext cx="934985" cy="579874"/>
          </a:xfrm>
          <a:prstGeom prst="roundRect">
            <a:avLst>
              <a:gd name="adj" fmla="val 12298"/>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Router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Task A</a:t>
            </a:r>
          </a:p>
        </p:txBody>
      </p:sp>
      <p:cxnSp>
        <p:nvCxnSpPr>
          <p:cNvPr id="65" name="Connector: Elbow 64">
            <a:extLst>
              <a:ext uri="{FF2B5EF4-FFF2-40B4-BE49-F238E27FC236}">
                <a16:creationId xmlns:a16="http://schemas.microsoft.com/office/drawing/2014/main" id="{69DF3815-BC87-4388-B94C-F52D7ADCF249}"/>
              </a:ext>
            </a:extLst>
          </p:cNvPr>
          <p:cNvCxnSpPr>
            <a:cxnSpLocks/>
            <a:stCxn id="63" idx="3"/>
            <a:endCxn id="38" idx="1"/>
          </p:cNvCxnSpPr>
          <p:nvPr/>
        </p:nvCxnSpPr>
        <p:spPr>
          <a:xfrm flipV="1">
            <a:off x="6716912" y="3054501"/>
            <a:ext cx="1067948" cy="249482"/>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55664C36-A44E-43FE-9239-0936CCDE1C63}"/>
              </a:ext>
            </a:extLst>
          </p:cNvPr>
          <p:cNvCxnSpPr>
            <a:cxnSpLocks/>
            <a:stCxn id="63" idx="3"/>
            <a:endCxn id="46" idx="1"/>
          </p:cNvCxnSpPr>
          <p:nvPr/>
        </p:nvCxnSpPr>
        <p:spPr>
          <a:xfrm>
            <a:off x="6716912" y="3303983"/>
            <a:ext cx="1067948" cy="608956"/>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0D6FBAA-D136-4737-B904-041DEE1F271E}"/>
              </a:ext>
            </a:extLst>
          </p:cNvPr>
          <p:cNvCxnSpPr>
            <a:cxnSpLocks/>
            <a:endCxn id="63" idx="1"/>
          </p:cNvCxnSpPr>
          <p:nvPr/>
        </p:nvCxnSpPr>
        <p:spPr>
          <a:xfrm>
            <a:off x="5309634" y="3303983"/>
            <a:ext cx="4722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4F470A7A-05F5-40EC-82AC-3E0DC6895BD7}"/>
              </a:ext>
            </a:extLst>
          </p:cNvPr>
          <p:cNvCxnSpPr>
            <a:cxnSpLocks/>
          </p:cNvCxnSpPr>
          <p:nvPr/>
        </p:nvCxnSpPr>
        <p:spPr>
          <a:xfrm>
            <a:off x="5309634" y="4937353"/>
            <a:ext cx="4722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12061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62</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altLang="zh-CN" dirty="0">
                <a:solidFill>
                  <a:schemeClr val="accent6">
                    <a:lumMod val="75000"/>
                  </a:schemeClr>
                </a:solidFill>
              </a:rPr>
              <a:t>M3ViT</a:t>
            </a:r>
            <a:r>
              <a:rPr lang="en-US" altLang="zh-CN" dirty="0"/>
              <a:t>: </a:t>
            </a:r>
            <a:r>
              <a:rPr lang="en-US" dirty="0"/>
              <a:t>MTL + ViT + </a:t>
            </a:r>
            <a:r>
              <a:rPr lang="en-US" dirty="0" err="1"/>
              <a:t>MoE</a:t>
            </a:r>
            <a:endParaRPr lang="en-US" dirty="0"/>
          </a:p>
        </p:txBody>
      </p:sp>
      <p:grpSp>
        <p:nvGrpSpPr>
          <p:cNvPr id="42" name="Group 41">
            <a:extLst>
              <a:ext uri="{FF2B5EF4-FFF2-40B4-BE49-F238E27FC236}">
                <a16:creationId xmlns:a16="http://schemas.microsoft.com/office/drawing/2014/main" id="{24F8FFD5-E412-499A-811D-C75B8F515322}"/>
              </a:ext>
            </a:extLst>
          </p:cNvPr>
          <p:cNvGrpSpPr/>
          <p:nvPr/>
        </p:nvGrpSpPr>
        <p:grpSpPr>
          <a:xfrm>
            <a:off x="-41576" y="3137501"/>
            <a:ext cx="2434171" cy="1097280"/>
            <a:chOff x="1184249" y="2389724"/>
            <a:chExt cx="2434171" cy="1097280"/>
          </a:xfrm>
        </p:grpSpPr>
        <p:pic>
          <p:nvPicPr>
            <p:cNvPr id="18" name="Picture 2">
              <a:extLst>
                <a:ext uri="{FF2B5EF4-FFF2-40B4-BE49-F238E27FC236}">
                  <a16:creationId xmlns:a16="http://schemas.microsoft.com/office/drawing/2014/main" id="{18DC8B25-513F-4489-860B-E2870BDF59A3}"/>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0" name="图片 157">
              <a:extLst>
                <a:ext uri="{FF2B5EF4-FFF2-40B4-BE49-F238E27FC236}">
                  <a16:creationId xmlns:a16="http://schemas.microsoft.com/office/drawing/2014/main" id="{5D027D49-D0E8-4BF6-AFC4-A8DE1F52FC8B}"/>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21" name="Picture 2">
              <a:extLst>
                <a:ext uri="{FF2B5EF4-FFF2-40B4-BE49-F238E27FC236}">
                  <a16:creationId xmlns:a16="http://schemas.microsoft.com/office/drawing/2014/main" id="{DB199082-280A-4464-89E2-A23100A7139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C8D15239-1398-47EC-9566-DD9B987F332C}"/>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23" name="图片 160">
              <a:extLst>
                <a:ext uri="{FF2B5EF4-FFF2-40B4-BE49-F238E27FC236}">
                  <a16:creationId xmlns:a16="http://schemas.microsoft.com/office/drawing/2014/main" id="{3E9A1562-3AD8-4E4B-96A1-4C6E60338C3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24" name="图片 161">
              <a:extLst>
                <a:ext uri="{FF2B5EF4-FFF2-40B4-BE49-F238E27FC236}">
                  <a16:creationId xmlns:a16="http://schemas.microsoft.com/office/drawing/2014/main" id="{63D34CCA-CB86-4929-A04D-32D3D05930BE}"/>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25" name="图片 162">
              <a:extLst>
                <a:ext uri="{FF2B5EF4-FFF2-40B4-BE49-F238E27FC236}">
                  <a16:creationId xmlns:a16="http://schemas.microsoft.com/office/drawing/2014/main" id="{AEF77350-CC5D-4519-ABC0-6957BD57C424}"/>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41" name="Subtitle 2">
            <a:extLst>
              <a:ext uri="{FF2B5EF4-FFF2-40B4-BE49-F238E27FC236}">
                <a16:creationId xmlns:a16="http://schemas.microsoft.com/office/drawing/2014/main" id="{C977C676-BDAA-418A-ACC6-4E47F63F14CA}"/>
              </a:ext>
            </a:extLst>
          </p:cNvPr>
          <p:cNvSpPr txBox="1">
            <a:spLocks/>
          </p:cNvSpPr>
          <p:nvPr/>
        </p:nvSpPr>
        <p:spPr>
          <a:xfrm>
            <a:off x="483924" y="4458075"/>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grpSp>
        <p:nvGrpSpPr>
          <p:cNvPr id="2" name="Group 1">
            <a:extLst>
              <a:ext uri="{FF2B5EF4-FFF2-40B4-BE49-F238E27FC236}">
                <a16:creationId xmlns:a16="http://schemas.microsoft.com/office/drawing/2014/main" id="{4D7E214B-301A-4081-B98C-3A5C72BE21DF}"/>
              </a:ext>
            </a:extLst>
          </p:cNvPr>
          <p:cNvGrpSpPr/>
          <p:nvPr/>
        </p:nvGrpSpPr>
        <p:grpSpPr>
          <a:xfrm>
            <a:off x="3041992" y="1539240"/>
            <a:ext cx="335779" cy="4808789"/>
            <a:chOff x="3041992" y="1158333"/>
            <a:chExt cx="409575" cy="5189696"/>
          </a:xfrm>
        </p:grpSpPr>
        <p:pic>
          <p:nvPicPr>
            <p:cNvPr id="5" name="Picture 4">
              <a:extLst>
                <a:ext uri="{FF2B5EF4-FFF2-40B4-BE49-F238E27FC236}">
                  <a16:creationId xmlns:a16="http://schemas.microsoft.com/office/drawing/2014/main" id="{524C9DE9-5A26-4DB3-A39E-63875A1E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992" y="2142933"/>
              <a:ext cx="409575" cy="266700"/>
            </a:xfrm>
            <a:prstGeom prst="rect">
              <a:avLst/>
            </a:prstGeom>
          </p:spPr>
        </p:pic>
        <p:pic>
          <p:nvPicPr>
            <p:cNvPr id="11" name="Picture 10">
              <a:extLst>
                <a:ext uri="{FF2B5EF4-FFF2-40B4-BE49-F238E27FC236}">
                  <a16:creationId xmlns:a16="http://schemas.microsoft.com/office/drawing/2014/main" id="{08194E1A-9E9A-4720-8D06-C7DEDC0A4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992" y="2471133"/>
              <a:ext cx="409575" cy="266700"/>
            </a:xfrm>
            <a:prstGeom prst="rect">
              <a:avLst/>
            </a:prstGeom>
          </p:spPr>
        </p:pic>
        <p:pic>
          <p:nvPicPr>
            <p:cNvPr id="13" name="Picture 12">
              <a:extLst>
                <a:ext uri="{FF2B5EF4-FFF2-40B4-BE49-F238E27FC236}">
                  <a16:creationId xmlns:a16="http://schemas.microsoft.com/office/drawing/2014/main" id="{915B5126-14AA-49A8-ABB6-85E82C605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1992" y="2799333"/>
              <a:ext cx="409575" cy="266700"/>
            </a:xfrm>
            <a:prstGeom prst="rect">
              <a:avLst/>
            </a:prstGeom>
          </p:spPr>
        </p:pic>
        <p:pic>
          <p:nvPicPr>
            <p:cNvPr id="15" name="Picture 14">
              <a:extLst>
                <a:ext uri="{FF2B5EF4-FFF2-40B4-BE49-F238E27FC236}">
                  <a16:creationId xmlns:a16="http://schemas.microsoft.com/office/drawing/2014/main" id="{87B34EA4-6110-476D-8E7C-A883B5BAFE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992" y="3127533"/>
              <a:ext cx="409575" cy="266700"/>
            </a:xfrm>
            <a:prstGeom prst="rect">
              <a:avLst/>
            </a:prstGeom>
          </p:spPr>
        </p:pic>
        <p:pic>
          <p:nvPicPr>
            <p:cNvPr id="19" name="Picture 18">
              <a:extLst>
                <a:ext uri="{FF2B5EF4-FFF2-40B4-BE49-F238E27FC236}">
                  <a16:creationId xmlns:a16="http://schemas.microsoft.com/office/drawing/2014/main" id="{E96100A3-B065-4F10-BDB5-C7C7DDA16B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992" y="3455733"/>
              <a:ext cx="409575" cy="266700"/>
            </a:xfrm>
            <a:prstGeom prst="rect">
              <a:avLst/>
            </a:prstGeom>
          </p:spPr>
        </p:pic>
        <p:pic>
          <p:nvPicPr>
            <p:cNvPr id="27" name="Picture 26">
              <a:extLst>
                <a:ext uri="{FF2B5EF4-FFF2-40B4-BE49-F238E27FC236}">
                  <a16:creationId xmlns:a16="http://schemas.microsoft.com/office/drawing/2014/main" id="{3306DD15-B7EC-46EE-9AAF-DDD90BA00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1992" y="3783933"/>
              <a:ext cx="409575" cy="266700"/>
            </a:xfrm>
            <a:prstGeom prst="rect">
              <a:avLst/>
            </a:prstGeom>
          </p:spPr>
        </p:pic>
        <p:pic>
          <p:nvPicPr>
            <p:cNvPr id="29" name="Picture 28">
              <a:extLst>
                <a:ext uri="{FF2B5EF4-FFF2-40B4-BE49-F238E27FC236}">
                  <a16:creationId xmlns:a16="http://schemas.microsoft.com/office/drawing/2014/main" id="{B11074AF-895E-4028-A3DA-3B7D6658F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992" y="4112133"/>
              <a:ext cx="409575" cy="266700"/>
            </a:xfrm>
            <a:prstGeom prst="rect">
              <a:avLst/>
            </a:prstGeom>
          </p:spPr>
        </p:pic>
        <p:pic>
          <p:nvPicPr>
            <p:cNvPr id="31" name="Picture 30">
              <a:extLst>
                <a:ext uri="{FF2B5EF4-FFF2-40B4-BE49-F238E27FC236}">
                  <a16:creationId xmlns:a16="http://schemas.microsoft.com/office/drawing/2014/main" id="{265F7D9F-710F-4126-A1C7-8E3B27415D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1992" y="4440333"/>
              <a:ext cx="409575" cy="266700"/>
            </a:xfrm>
            <a:prstGeom prst="rect">
              <a:avLst/>
            </a:prstGeom>
          </p:spPr>
        </p:pic>
        <p:pic>
          <p:nvPicPr>
            <p:cNvPr id="33" name="Picture 32">
              <a:extLst>
                <a:ext uri="{FF2B5EF4-FFF2-40B4-BE49-F238E27FC236}">
                  <a16:creationId xmlns:a16="http://schemas.microsoft.com/office/drawing/2014/main" id="{BADBEB4F-299F-4A03-A97B-E7F29A814A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1992" y="4768533"/>
              <a:ext cx="409575" cy="266700"/>
            </a:xfrm>
            <a:prstGeom prst="rect">
              <a:avLst/>
            </a:prstGeom>
          </p:spPr>
        </p:pic>
        <p:pic>
          <p:nvPicPr>
            <p:cNvPr id="35" name="Picture 34">
              <a:extLst>
                <a:ext uri="{FF2B5EF4-FFF2-40B4-BE49-F238E27FC236}">
                  <a16:creationId xmlns:a16="http://schemas.microsoft.com/office/drawing/2014/main" id="{E312E9BC-33FD-4F8F-997E-F1AFAD15D4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992" y="1486533"/>
              <a:ext cx="409575" cy="266700"/>
            </a:xfrm>
            <a:prstGeom prst="rect">
              <a:avLst/>
            </a:prstGeom>
          </p:spPr>
        </p:pic>
        <p:pic>
          <p:nvPicPr>
            <p:cNvPr id="37" name="Picture 36">
              <a:extLst>
                <a:ext uri="{FF2B5EF4-FFF2-40B4-BE49-F238E27FC236}">
                  <a16:creationId xmlns:a16="http://schemas.microsoft.com/office/drawing/2014/main" id="{FFB7F5F1-DDD4-4468-96C3-9F4118C395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992" y="1158333"/>
              <a:ext cx="409575" cy="266700"/>
            </a:xfrm>
            <a:prstGeom prst="rect">
              <a:avLst/>
            </a:prstGeom>
          </p:spPr>
        </p:pic>
        <p:pic>
          <p:nvPicPr>
            <p:cNvPr id="39" name="Picture 38">
              <a:extLst>
                <a:ext uri="{FF2B5EF4-FFF2-40B4-BE49-F238E27FC236}">
                  <a16:creationId xmlns:a16="http://schemas.microsoft.com/office/drawing/2014/main" id="{45CC53AA-D4A7-4048-982B-BDE954A22C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41992" y="1814733"/>
              <a:ext cx="409575" cy="266700"/>
            </a:xfrm>
            <a:prstGeom prst="rect">
              <a:avLst/>
            </a:prstGeom>
          </p:spPr>
        </p:pic>
        <p:pic>
          <p:nvPicPr>
            <p:cNvPr id="43" name="Picture 42">
              <a:extLst>
                <a:ext uri="{FF2B5EF4-FFF2-40B4-BE49-F238E27FC236}">
                  <a16:creationId xmlns:a16="http://schemas.microsoft.com/office/drawing/2014/main" id="{BE4BE6C7-36E5-4EB5-9CD1-CF40F11B8A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1992" y="6081329"/>
              <a:ext cx="409575" cy="266700"/>
            </a:xfrm>
            <a:prstGeom prst="rect">
              <a:avLst/>
            </a:prstGeom>
          </p:spPr>
        </p:pic>
        <p:pic>
          <p:nvPicPr>
            <p:cNvPr id="45" name="Picture 44">
              <a:extLst>
                <a:ext uri="{FF2B5EF4-FFF2-40B4-BE49-F238E27FC236}">
                  <a16:creationId xmlns:a16="http://schemas.microsoft.com/office/drawing/2014/main" id="{F8AE47D4-1174-45FD-8024-095A645737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1992" y="5753133"/>
              <a:ext cx="409575" cy="266700"/>
            </a:xfrm>
            <a:prstGeom prst="rect">
              <a:avLst/>
            </a:prstGeom>
          </p:spPr>
        </p:pic>
        <p:pic>
          <p:nvPicPr>
            <p:cNvPr id="47" name="Picture 46">
              <a:extLst>
                <a:ext uri="{FF2B5EF4-FFF2-40B4-BE49-F238E27FC236}">
                  <a16:creationId xmlns:a16="http://schemas.microsoft.com/office/drawing/2014/main" id="{7A50FCF7-7E92-4ADF-BEBB-8A0A6003EF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41992" y="5424933"/>
              <a:ext cx="409575" cy="266700"/>
            </a:xfrm>
            <a:prstGeom prst="rect">
              <a:avLst/>
            </a:prstGeom>
          </p:spPr>
        </p:pic>
        <p:pic>
          <p:nvPicPr>
            <p:cNvPr id="49" name="Picture 48">
              <a:extLst>
                <a:ext uri="{FF2B5EF4-FFF2-40B4-BE49-F238E27FC236}">
                  <a16:creationId xmlns:a16="http://schemas.microsoft.com/office/drawing/2014/main" id="{BEF8BE76-0C6B-4C26-9C6F-C39DFC2F7E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1992" y="5096733"/>
              <a:ext cx="409575" cy="266700"/>
            </a:xfrm>
            <a:prstGeom prst="rect">
              <a:avLst/>
            </a:prstGeom>
          </p:spPr>
        </p:pic>
      </p:grpSp>
      <p:cxnSp>
        <p:nvCxnSpPr>
          <p:cNvPr id="51" name="Straight Arrow Connector 50">
            <a:extLst>
              <a:ext uri="{FF2B5EF4-FFF2-40B4-BE49-F238E27FC236}">
                <a16:creationId xmlns:a16="http://schemas.microsoft.com/office/drawing/2014/main" id="{B24ABB62-2970-4CCC-B60A-44E6EEE1AA83}"/>
              </a:ext>
            </a:extLst>
          </p:cNvPr>
          <p:cNvCxnSpPr>
            <a:cxnSpLocks/>
          </p:cNvCxnSpPr>
          <p:nvPr/>
        </p:nvCxnSpPr>
        <p:spPr>
          <a:xfrm>
            <a:off x="2392595" y="3593920"/>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Subtitle 2">
            <a:extLst>
              <a:ext uri="{FF2B5EF4-FFF2-40B4-BE49-F238E27FC236}">
                <a16:creationId xmlns:a16="http://schemas.microsoft.com/office/drawing/2014/main" id="{2E08D95C-6F0F-4FFE-A9D0-632913418B2D}"/>
              </a:ext>
            </a:extLst>
          </p:cNvPr>
          <p:cNvSpPr txBox="1">
            <a:spLocks/>
          </p:cNvSpPr>
          <p:nvPr/>
        </p:nvSpPr>
        <p:spPr>
          <a:xfrm>
            <a:off x="1998469" y="5763744"/>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sp>
        <p:nvSpPr>
          <p:cNvPr id="55" name="矩形 15">
            <a:extLst>
              <a:ext uri="{FF2B5EF4-FFF2-40B4-BE49-F238E27FC236}">
                <a16:creationId xmlns:a16="http://schemas.microsoft.com/office/drawing/2014/main" id="{A317E8E5-E6F9-408E-B769-EFFC9E348224}"/>
              </a:ext>
            </a:extLst>
          </p:cNvPr>
          <p:cNvSpPr/>
          <p:nvPr/>
        </p:nvSpPr>
        <p:spPr>
          <a:xfrm>
            <a:off x="4959912" y="2926688"/>
            <a:ext cx="326130" cy="243194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Subtitle 2">
            <a:extLst>
              <a:ext uri="{FF2B5EF4-FFF2-40B4-BE49-F238E27FC236}">
                <a16:creationId xmlns:a16="http://schemas.microsoft.com/office/drawing/2014/main" id="{48A30689-7C97-468B-921A-777187D0EE9E}"/>
              </a:ext>
            </a:extLst>
          </p:cNvPr>
          <p:cNvSpPr txBox="1">
            <a:spLocks/>
          </p:cNvSpPr>
          <p:nvPr/>
        </p:nvSpPr>
        <p:spPr>
          <a:xfrm rot="18859697">
            <a:off x="4777512" y="1841883"/>
            <a:ext cx="132879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Attention</a:t>
            </a:r>
          </a:p>
        </p:txBody>
      </p:sp>
      <p:cxnSp>
        <p:nvCxnSpPr>
          <p:cNvPr id="64" name="Straight Arrow Connector 63">
            <a:extLst>
              <a:ext uri="{FF2B5EF4-FFF2-40B4-BE49-F238E27FC236}">
                <a16:creationId xmlns:a16="http://schemas.microsoft.com/office/drawing/2014/main" id="{70D28D44-CAF7-418A-B118-5EAC585298EF}"/>
              </a:ext>
            </a:extLst>
          </p:cNvPr>
          <p:cNvCxnSpPr>
            <a:cxnSpLocks/>
          </p:cNvCxnSpPr>
          <p:nvPr/>
        </p:nvCxnSpPr>
        <p:spPr>
          <a:xfrm>
            <a:off x="3633744" y="361250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矩形 15">
            <a:extLst>
              <a:ext uri="{FF2B5EF4-FFF2-40B4-BE49-F238E27FC236}">
                <a16:creationId xmlns:a16="http://schemas.microsoft.com/office/drawing/2014/main" id="{A6B91356-F3D2-47E7-B184-77347B1086C4}"/>
              </a:ext>
            </a:extLst>
          </p:cNvPr>
          <p:cNvSpPr/>
          <p:nvPr/>
        </p:nvSpPr>
        <p:spPr>
          <a:xfrm>
            <a:off x="7784860" y="2906531"/>
            <a:ext cx="326130" cy="2959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0" name="Subtitle 2">
            <a:extLst>
              <a:ext uri="{FF2B5EF4-FFF2-40B4-BE49-F238E27FC236}">
                <a16:creationId xmlns:a16="http://schemas.microsoft.com/office/drawing/2014/main" id="{1D147B15-74CF-4F85-85B6-D10EDF42F048}"/>
              </a:ext>
            </a:extLst>
          </p:cNvPr>
          <p:cNvSpPr txBox="1">
            <a:spLocks/>
          </p:cNvSpPr>
          <p:nvPr/>
        </p:nvSpPr>
        <p:spPr>
          <a:xfrm rot="18859697">
            <a:off x="7624847" y="1821726"/>
            <a:ext cx="1328798" cy="514234"/>
          </a:xfrm>
          <a:prstGeom prst="rect">
            <a:avLst/>
          </a:prstGeom>
        </p:spPr>
        <p:txBody>
          <a:bodyPr vert="horz" lIns="91440" tIns="45720" rIns="91440" bIns="45720" rtlCol="0">
            <a:normAutofit lnSpcReduction="10000"/>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err="1">
                <a:solidFill>
                  <a:schemeClr val="accent4">
                    <a:lumMod val="75000"/>
                  </a:schemeClr>
                </a:solidFill>
                <a:ea typeface="Roboto" panose="02000000000000000000" pitchFamily="2" charset="0"/>
                <a:cs typeface="Roboto" panose="02000000000000000000" pitchFamily="2" charset="0"/>
              </a:rPr>
              <a:t>MoE</a:t>
            </a:r>
            <a:endParaRPr lang="en-US" sz="2800" dirty="0">
              <a:solidFill>
                <a:schemeClr val="accent4">
                  <a:lumMod val="75000"/>
                </a:schemeClr>
              </a:solidFill>
              <a:ea typeface="Roboto" panose="02000000000000000000" pitchFamily="2" charset="0"/>
              <a:cs typeface="Roboto" panose="02000000000000000000" pitchFamily="2" charset="0"/>
            </a:endParaRPr>
          </a:p>
        </p:txBody>
      </p:sp>
      <p:sp>
        <p:nvSpPr>
          <p:cNvPr id="44" name="矩形 15">
            <a:extLst>
              <a:ext uri="{FF2B5EF4-FFF2-40B4-BE49-F238E27FC236}">
                <a16:creationId xmlns:a16="http://schemas.microsoft.com/office/drawing/2014/main" id="{2D517576-E9AF-41C3-A6C5-2A69E0FCD38D}"/>
              </a:ext>
            </a:extLst>
          </p:cNvPr>
          <p:cNvSpPr/>
          <p:nvPr/>
        </p:nvSpPr>
        <p:spPr>
          <a:xfrm>
            <a:off x="7784860" y="3335750"/>
            <a:ext cx="326130" cy="2959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6" name="矩形 15">
            <a:extLst>
              <a:ext uri="{FF2B5EF4-FFF2-40B4-BE49-F238E27FC236}">
                <a16:creationId xmlns:a16="http://schemas.microsoft.com/office/drawing/2014/main" id="{02E19824-808A-4118-8593-80D4D70FD256}"/>
              </a:ext>
            </a:extLst>
          </p:cNvPr>
          <p:cNvSpPr/>
          <p:nvPr/>
        </p:nvSpPr>
        <p:spPr>
          <a:xfrm>
            <a:off x="7784860" y="3764969"/>
            <a:ext cx="326130" cy="2959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8" name="矩形 15">
            <a:extLst>
              <a:ext uri="{FF2B5EF4-FFF2-40B4-BE49-F238E27FC236}">
                <a16:creationId xmlns:a16="http://schemas.microsoft.com/office/drawing/2014/main" id="{8C814C5E-7F71-42DD-A55D-C5266D474050}"/>
              </a:ext>
            </a:extLst>
          </p:cNvPr>
          <p:cNvSpPr/>
          <p:nvPr/>
        </p:nvSpPr>
        <p:spPr>
          <a:xfrm>
            <a:off x="7784860" y="4194188"/>
            <a:ext cx="326130" cy="295940"/>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0" name="矩形 15">
            <a:extLst>
              <a:ext uri="{FF2B5EF4-FFF2-40B4-BE49-F238E27FC236}">
                <a16:creationId xmlns:a16="http://schemas.microsoft.com/office/drawing/2014/main" id="{23685959-B662-480C-82F0-BAF87E8EDB02}"/>
              </a:ext>
            </a:extLst>
          </p:cNvPr>
          <p:cNvSpPr/>
          <p:nvPr/>
        </p:nvSpPr>
        <p:spPr>
          <a:xfrm>
            <a:off x="7784860" y="5052624"/>
            <a:ext cx="326130" cy="295940"/>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2" name="Subtitle 2">
            <a:extLst>
              <a:ext uri="{FF2B5EF4-FFF2-40B4-BE49-F238E27FC236}">
                <a16:creationId xmlns:a16="http://schemas.microsoft.com/office/drawing/2014/main" id="{1948BE42-5EA4-4063-9A24-CCCCF18F8884}"/>
              </a:ext>
            </a:extLst>
          </p:cNvPr>
          <p:cNvSpPr txBox="1">
            <a:spLocks/>
          </p:cNvSpPr>
          <p:nvPr/>
        </p:nvSpPr>
        <p:spPr>
          <a:xfrm rot="16200000">
            <a:off x="7696360" y="4463684"/>
            <a:ext cx="49752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
            </a:r>
          </a:p>
        </p:txBody>
      </p:sp>
      <p:sp>
        <p:nvSpPr>
          <p:cNvPr id="53" name="Subtitle 2">
            <a:extLst>
              <a:ext uri="{FF2B5EF4-FFF2-40B4-BE49-F238E27FC236}">
                <a16:creationId xmlns:a16="http://schemas.microsoft.com/office/drawing/2014/main" id="{33DDB030-6EB2-4A4A-B89F-8F9638E8FC32}"/>
              </a:ext>
            </a:extLst>
          </p:cNvPr>
          <p:cNvSpPr txBox="1">
            <a:spLocks/>
          </p:cNvSpPr>
          <p:nvPr/>
        </p:nvSpPr>
        <p:spPr>
          <a:xfrm>
            <a:off x="8247485" y="2856475"/>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1</a:t>
            </a:r>
            <a:endParaRPr lang="en-US" sz="1800" dirty="0">
              <a:ea typeface="Roboto" panose="02000000000000000000" pitchFamily="2" charset="0"/>
              <a:cs typeface="Roboto" panose="02000000000000000000" pitchFamily="2" charset="0"/>
            </a:endParaRPr>
          </a:p>
        </p:txBody>
      </p:sp>
      <p:sp>
        <p:nvSpPr>
          <p:cNvPr id="57" name="Subtitle 2">
            <a:extLst>
              <a:ext uri="{FF2B5EF4-FFF2-40B4-BE49-F238E27FC236}">
                <a16:creationId xmlns:a16="http://schemas.microsoft.com/office/drawing/2014/main" id="{8F68D03B-E429-45B8-B089-0E87DA158F0A}"/>
              </a:ext>
            </a:extLst>
          </p:cNvPr>
          <p:cNvSpPr txBox="1">
            <a:spLocks/>
          </p:cNvSpPr>
          <p:nvPr/>
        </p:nvSpPr>
        <p:spPr>
          <a:xfrm>
            <a:off x="8247485" y="3289571"/>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2</a:t>
            </a:r>
            <a:endParaRPr lang="en-US" sz="1800" dirty="0">
              <a:ea typeface="Roboto" panose="02000000000000000000" pitchFamily="2" charset="0"/>
              <a:cs typeface="Roboto" panose="02000000000000000000" pitchFamily="2" charset="0"/>
            </a:endParaRPr>
          </a:p>
        </p:txBody>
      </p:sp>
      <p:sp>
        <p:nvSpPr>
          <p:cNvPr id="60" name="Subtitle 2">
            <a:extLst>
              <a:ext uri="{FF2B5EF4-FFF2-40B4-BE49-F238E27FC236}">
                <a16:creationId xmlns:a16="http://schemas.microsoft.com/office/drawing/2014/main" id="{E9004CD2-01F9-4042-B627-A354DA4E460B}"/>
              </a:ext>
            </a:extLst>
          </p:cNvPr>
          <p:cNvSpPr txBox="1">
            <a:spLocks/>
          </p:cNvSpPr>
          <p:nvPr/>
        </p:nvSpPr>
        <p:spPr>
          <a:xfrm>
            <a:off x="8247485" y="3722667"/>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3</a:t>
            </a:r>
            <a:endParaRPr lang="en-US" sz="1800" dirty="0">
              <a:ea typeface="Roboto" panose="02000000000000000000" pitchFamily="2" charset="0"/>
              <a:cs typeface="Roboto" panose="02000000000000000000" pitchFamily="2" charset="0"/>
            </a:endParaRPr>
          </a:p>
        </p:txBody>
      </p:sp>
      <p:sp>
        <p:nvSpPr>
          <p:cNvPr id="61" name="Subtitle 2">
            <a:extLst>
              <a:ext uri="{FF2B5EF4-FFF2-40B4-BE49-F238E27FC236}">
                <a16:creationId xmlns:a16="http://schemas.microsoft.com/office/drawing/2014/main" id="{F8059BBC-0915-4C31-9C09-E70A134C424C}"/>
              </a:ext>
            </a:extLst>
          </p:cNvPr>
          <p:cNvSpPr txBox="1">
            <a:spLocks/>
          </p:cNvSpPr>
          <p:nvPr/>
        </p:nvSpPr>
        <p:spPr>
          <a:xfrm>
            <a:off x="8247485" y="4155763"/>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4</a:t>
            </a:r>
            <a:endParaRPr lang="en-US" sz="1800" dirty="0">
              <a:ea typeface="Roboto" panose="02000000000000000000" pitchFamily="2" charset="0"/>
              <a:cs typeface="Roboto" panose="02000000000000000000" pitchFamily="2" charset="0"/>
            </a:endParaRPr>
          </a:p>
        </p:txBody>
      </p:sp>
      <p:sp>
        <p:nvSpPr>
          <p:cNvPr id="62" name="Subtitle 2">
            <a:extLst>
              <a:ext uri="{FF2B5EF4-FFF2-40B4-BE49-F238E27FC236}">
                <a16:creationId xmlns:a16="http://schemas.microsoft.com/office/drawing/2014/main" id="{C92D5017-05BD-492E-AB9D-234B93E244F0}"/>
              </a:ext>
            </a:extLst>
          </p:cNvPr>
          <p:cNvSpPr txBox="1">
            <a:spLocks/>
          </p:cNvSpPr>
          <p:nvPr/>
        </p:nvSpPr>
        <p:spPr>
          <a:xfrm>
            <a:off x="8247485" y="5021957"/>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N</a:t>
            </a:r>
            <a:endParaRPr lang="en-US" sz="1800" dirty="0">
              <a:ea typeface="Roboto" panose="02000000000000000000" pitchFamily="2" charset="0"/>
              <a:cs typeface="Roboto" panose="02000000000000000000" pitchFamily="2" charset="0"/>
            </a:endParaRPr>
          </a:p>
        </p:txBody>
      </p:sp>
      <p:sp>
        <p:nvSpPr>
          <p:cNvPr id="59" name="矩形: 圆角 136">
            <a:extLst>
              <a:ext uri="{FF2B5EF4-FFF2-40B4-BE49-F238E27FC236}">
                <a16:creationId xmlns:a16="http://schemas.microsoft.com/office/drawing/2014/main" id="{EB5795BE-F824-42C2-AF3A-CF8AB7B357BC}"/>
              </a:ext>
            </a:extLst>
          </p:cNvPr>
          <p:cNvSpPr/>
          <p:nvPr/>
        </p:nvSpPr>
        <p:spPr>
          <a:xfrm>
            <a:off x="5781927" y="4679021"/>
            <a:ext cx="934985" cy="516664"/>
          </a:xfrm>
          <a:prstGeom prst="roundRect">
            <a:avLst>
              <a:gd name="adj" fmla="val 12298"/>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Router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Task B</a:t>
            </a:r>
          </a:p>
        </p:txBody>
      </p:sp>
      <p:sp>
        <p:nvSpPr>
          <p:cNvPr id="63" name="矩形: 圆角 149">
            <a:extLst>
              <a:ext uri="{FF2B5EF4-FFF2-40B4-BE49-F238E27FC236}">
                <a16:creationId xmlns:a16="http://schemas.microsoft.com/office/drawing/2014/main" id="{C28867BC-1D47-414D-BF07-5EB6783E8130}"/>
              </a:ext>
            </a:extLst>
          </p:cNvPr>
          <p:cNvSpPr/>
          <p:nvPr/>
        </p:nvSpPr>
        <p:spPr>
          <a:xfrm>
            <a:off x="5781927" y="3014046"/>
            <a:ext cx="934985" cy="579874"/>
          </a:xfrm>
          <a:prstGeom prst="roundRect">
            <a:avLst>
              <a:gd name="adj" fmla="val 1229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Router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Task A</a:t>
            </a:r>
          </a:p>
        </p:txBody>
      </p:sp>
      <p:cxnSp>
        <p:nvCxnSpPr>
          <p:cNvPr id="67" name="Straight Arrow Connector 66">
            <a:extLst>
              <a:ext uri="{FF2B5EF4-FFF2-40B4-BE49-F238E27FC236}">
                <a16:creationId xmlns:a16="http://schemas.microsoft.com/office/drawing/2014/main" id="{30D6FBAA-D136-4737-B904-041DEE1F271E}"/>
              </a:ext>
            </a:extLst>
          </p:cNvPr>
          <p:cNvCxnSpPr>
            <a:cxnSpLocks/>
            <a:endCxn id="63" idx="1"/>
          </p:cNvCxnSpPr>
          <p:nvPr/>
        </p:nvCxnSpPr>
        <p:spPr>
          <a:xfrm>
            <a:off x="5309634" y="3303983"/>
            <a:ext cx="4722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4F470A7A-05F5-40EC-82AC-3E0DC6895BD7}"/>
              </a:ext>
            </a:extLst>
          </p:cNvPr>
          <p:cNvCxnSpPr>
            <a:cxnSpLocks/>
          </p:cNvCxnSpPr>
          <p:nvPr/>
        </p:nvCxnSpPr>
        <p:spPr>
          <a:xfrm>
            <a:off x="5309634" y="4937353"/>
            <a:ext cx="4722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6" name="Connector: Elbow 55">
            <a:extLst>
              <a:ext uri="{FF2B5EF4-FFF2-40B4-BE49-F238E27FC236}">
                <a16:creationId xmlns:a16="http://schemas.microsoft.com/office/drawing/2014/main" id="{C62C2039-5882-46C7-8351-5A1992AC025D}"/>
              </a:ext>
            </a:extLst>
          </p:cNvPr>
          <p:cNvCxnSpPr>
            <a:cxnSpLocks/>
            <a:stCxn id="59" idx="3"/>
            <a:endCxn id="48" idx="1"/>
          </p:cNvCxnSpPr>
          <p:nvPr/>
        </p:nvCxnSpPr>
        <p:spPr>
          <a:xfrm flipV="1">
            <a:off x="6716912" y="4342158"/>
            <a:ext cx="1067948" cy="595195"/>
          </a:xfrm>
          <a:prstGeom prst="bentConnector3">
            <a:avLst>
              <a:gd name="adj1" fmla="val 50000"/>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23BD35C7-5FFE-40B3-8DD0-9069ED7998FE}"/>
              </a:ext>
            </a:extLst>
          </p:cNvPr>
          <p:cNvCxnSpPr>
            <a:cxnSpLocks/>
            <a:stCxn id="59" idx="3"/>
            <a:endCxn id="50" idx="1"/>
          </p:cNvCxnSpPr>
          <p:nvPr/>
        </p:nvCxnSpPr>
        <p:spPr>
          <a:xfrm>
            <a:off x="6716912" y="4937353"/>
            <a:ext cx="1067948" cy="263241"/>
          </a:xfrm>
          <a:prstGeom prst="bentConnector3">
            <a:avLst>
              <a:gd name="adj1" fmla="val 50000"/>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Subtitle 2">
            <a:extLst>
              <a:ext uri="{FF2B5EF4-FFF2-40B4-BE49-F238E27FC236}">
                <a16:creationId xmlns:a16="http://schemas.microsoft.com/office/drawing/2014/main" id="{29C5484E-B865-488C-8721-4D687B6A5035}"/>
              </a:ext>
            </a:extLst>
          </p:cNvPr>
          <p:cNvSpPr txBox="1">
            <a:spLocks/>
          </p:cNvSpPr>
          <p:nvPr/>
        </p:nvSpPr>
        <p:spPr>
          <a:xfrm>
            <a:off x="4776002" y="5753416"/>
            <a:ext cx="4520057" cy="438200"/>
          </a:xfrm>
          <a:prstGeom prst="rect">
            <a:avLst/>
          </a:prstGeom>
          <a:solidFill>
            <a:schemeClr val="accent4"/>
          </a:solidFill>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ea typeface="Roboto" panose="02000000000000000000" pitchFamily="2" charset="0"/>
                <a:cs typeface="Roboto" panose="02000000000000000000" pitchFamily="2" charset="0"/>
              </a:rPr>
              <a:t>Each task only select </a:t>
            </a:r>
            <a:r>
              <a:rPr lang="en-US" altLang="zh-CN" sz="2000" u="sng" dirty="0">
                <a:ea typeface="Roboto" panose="02000000000000000000" pitchFamily="2" charset="0"/>
                <a:cs typeface="Roboto" panose="02000000000000000000" pitchFamily="2" charset="0"/>
              </a:rPr>
              <a:t>k out of N experts</a:t>
            </a:r>
          </a:p>
        </p:txBody>
      </p:sp>
      <p:sp>
        <p:nvSpPr>
          <p:cNvPr id="6" name="Subtitle 2">
            <a:extLst>
              <a:ext uri="{FF2B5EF4-FFF2-40B4-BE49-F238E27FC236}">
                <a16:creationId xmlns:a16="http://schemas.microsoft.com/office/drawing/2014/main" id="{3780EBE9-7535-EA7F-6847-025F14F14207}"/>
              </a:ext>
            </a:extLst>
          </p:cNvPr>
          <p:cNvSpPr txBox="1">
            <a:spLocks/>
          </p:cNvSpPr>
          <p:nvPr/>
        </p:nvSpPr>
        <p:spPr>
          <a:xfrm>
            <a:off x="9452977" y="4234916"/>
            <a:ext cx="2586652" cy="1123712"/>
          </a:xfrm>
          <a:prstGeom prst="roundRect">
            <a:avLst>
              <a:gd name="adj" fmla="val 17349"/>
            </a:avLst>
          </a:prstGeom>
          <a:solidFill>
            <a:schemeClr val="accent6">
              <a:lumMod val="60000"/>
              <a:lumOff val="40000"/>
            </a:schemeClr>
          </a:solidFill>
        </p:spPr>
        <p:txBody>
          <a:bodyPr wrap="square" lIns="0" rIns="0">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0" dirty="0"/>
              <a:t>Task-level sparsity saves a lot of memory and computation</a:t>
            </a:r>
          </a:p>
        </p:txBody>
      </p:sp>
    </p:spTree>
    <p:extLst>
      <p:ext uri="{BB962C8B-B14F-4D97-AF65-F5344CB8AC3E}">
        <p14:creationId xmlns:p14="http://schemas.microsoft.com/office/powerpoint/2010/main" val="15185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0980B5-F35A-4CA9-96AD-6AC02963F803}"/>
              </a:ext>
            </a:extLst>
          </p:cNvPr>
          <p:cNvSpPr>
            <a:spLocks noGrp="1"/>
          </p:cNvSpPr>
          <p:nvPr>
            <p:ph type="sldNum" sz="quarter" idx="12"/>
          </p:nvPr>
        </p:nvSpPr>
        <p:spPr/>
        <p:txBody>
          <a:bodyPr/>
          <a:lstStyle/>
          <a:p>
            <a:fld id="{48F63A3B-78C7-47BE-AE5E-E10140E04643}" type="slidenum">
              <a:rPr lang="en-US" smtClean="0"/>
              <a:pPr/>
              <a:t>63</a:t>
            </a:fld>
            <a:endParaRPr lang="en-US" dirty="0"/>
          </a:p>
        </p:txBody>
      </p:sp>
      <p:sp>
        <p:nvSpPr>
          <p:cNvPr id="4" name="Title 3">
            <a:extLst>
              <a:ext uri="{FF2B5EF4-FFF2-40B4-BE49-F238E27FC236}">
                <a16:creationId xmlns:a16="http://schemas.microsoft.com/office/drawing/2014/main" id="{D705DD5E-6704-6688-AD94-1F595D7C3BDC}"/>
              </a:ext>
            </a:extLst>
          </p:cNvPr>
          <p:cNvSpPr>
            <a:spLocks noGrp="1"/>
          </p:cNvSpPr>
          <p:nvPr>
            <p:ph type="title"/>
          </p:nvPr>
        </p:nvSpPr>
        <p:spPr/>
        <p:txBody>
          <a:bodyPr>
            <a:normAutofit fontScale="90000"/>
          </a:bodyPr>
          <a:lstStyle/>
          <a:p>
            <a:r>
              <a:rPr lang="en-US" dirty="0"/>
              <a:t>STL </a:t>
            </a:r>
            <a:r>
              <a:rPr lang="en-US" dirty="0" err="1"/>
              <a:t>v.s</a:t>
            </a:r>
            <a:r>
              <a:rPr lang="en-US" dirty="0"/>
              <a:t>. MTL. </a:t>
            </a:r>
            <a:r>
              <a:rPr lang="en-US" dirty="0" err="1"/>
              <a:t>v.s</a:t>
            </a:r>
            <a:r>
              <a:rPr lang="en-US" dirty="0"/>
              <a:t>. M3ViT</a:t>
            </a:r>
          </a:p>
        </p:txBody>
      </p:sp>
      <p:pic>
        <p:nvPicPr>
          <p:cNvPr id="10" name="Picture 9">
            <a:extLst>
              <a:ext uri="{FF2B5EF4-FFF2-40B4-BE49-F238E27FC236}">
                <a16:creationId xmlns:a16="http://schemas.microsoft.com/office/drawing/2014/main" id="{46B756FD-588B-7894-23BF-DF6CE9889BB8}"/>
              </a:ext>
            </a:extLst>
          </p:cNvPr>
          <p:cNvPicPr>
            <a:picLocks noChangeAspect="1"/>
          </p:cNvPicPr>
          <p:nvPr/>
        </p:nvPicPr>
        <p:blipFill>
          <a:blip r:embed="rId2"/>
          <a:stretch>
            <a:fillRect/>
          </a:stretch>
        </p:blipFill>
        <p:spPr>
          <a:xfrm>
            <a:off x="792479" y="1471762"/>
            <a:ext cx="4312921" cy="2202700"/>
          </a:xfrm>
          <a:prstGeom prst="rect">
            <a:avLst/>
          </a:prstGeom>
        </p:spPr>
      </p:pic>
      <p:pic>
        <p:nvPicPr>
          <p:cNvPr id="12" name="Picture 11">
            <a:extLst>
              <a:ext uri="{FF2B5EF4-FFF2-40B4-BE49-F238E27FC236}">
                <a16:creationId xmlns:a16="http://schemas.microsoft.com/office/drawing/2014/main" id="{1BC19F07-105A-6095-B88D-FA94F5E37863}"/>
              </a:ext>
            </a:extLst>
          </p:cNvPr>
          <p:cNvPicPr>
            <a:picLocks noChangeAspect="1"/>
          </p:cNvPicPr>
          <p:nvPr/>
        </p:nvPicPr>
        <p:blipFill>
          <a:blip r:embed="rId3"/>
          <a:stretch>
            <a:fillRect/>
          </a:stretch>
        </p:blipFill>
        <p:spPr>
          <a:xfrm>
            <a:off x="6446519" y="1471762"/>
            <a:ext cx="4102843" cy="2163394"/>
          </a:xfrm>
          <a:prstGeom prst="rect">
            <a:avLst/>
          </a:prstGeom>
        </p:spPr>
      </p:pic>
      <p:grpSp>
        <p:nvGrpSpPr>
          <p:cNvPr id="16" name="Group 15">
            <a:extLst>
              <a:ext uri="{FF2B5EF4-FFF2-40B4-BE49-F238E27FC236}">
                <a16:creationId xmlns:a16="http://schemas.microsoft.com/office/drawing/2014/main" id="{991CFD46-C56B-29B2-B418-017248777FB1}"/>
              </a:ext>
            </a:extLst>
          </p:cNvPr>
          <p:cNvGrpSpPr/>
          <p:nvPr/>
        </p:nvGrpSpPr>
        <p:grpSpPr>
          <a:xfrm>
            <a:off x="1912620" y="3953197"/>
            <a:ext cx="7559040" cy="2536192"/>
            <a:chOff x="1912620" y="3953197"/>
            <a:chExt cx="7559040" cy="2536192"/>
          </a:xfrm>
        </p:grpSpPr>
        <p:pic>
          <p:nvPicPr>
            <p:cNvPr id="14" name="Picture 13">
              <a:extLst>
                <a:ext uri="{FF2B5EF4-FFF2-40B4-BE49-F238E27FC236}">
                  <a16:creationId xmlns:a16="http://schemas.microsoft.com/office/drawing/2014/main" id="{D43279C9-7769-5068-3797-7B36D48883B8}"/>
                </a:ext>
              </a:extLst>
            </p:cNvPr>
            <p:cNvPicPr>
              <a:picLocks noChangeAspect="1"/>
            </p:cNvPicPr>
            <p:nvPr/>
          </p:nvPicPr>
          <p:blipFill>
            <a:blip r:embed="rId4"/>
            <a:stretch>
              <a:fillRect/>
            </a:stretch>
          </p:blipFill>
          <p:spPr>
            <a:xfrm>
              <a:off x="1912620" y="3953197"/>
              <a:ext cx="7559040" cy="2536192"/>
            </a:xfrm>
            <a:prstGeom prst="rect">
              <a:avLst/>
            </a:prstGeom>
          </p:spPr>
        </p:pic>
        <p:sp>
          <p:nvSpPr>
            <p:cNvPr id="15" name="Rectangle 14">
              <a:extLst>
                <a:ext uri="{FF2B5EF4-FFF2-40B4-BE49-F238E27FC236}">
                  <a16:creationId xmlns:a16="http://schemas.microsoft.com/office/drawing/2014/main" id="{6044AF6D-4938-0761-C9F5-0CC66C4DA1C1}"/>
                </a:ext>
              </a:extLst>
            </p:cNvPr>
            <p:cNvSpPr/>
            <p:nvPr/>
          </p:nvSpPr>
          <p:spPr>
            <a:xfrm>
              <a:off x="2301240" y="6385560"/>
              <a:ext cx="220980" cy="10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8738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9A45FF-2457-426B-8BC2-5895889ECC91}"/>
              </a:ext>
            </a:extLst>
          </p:cNvPr>
          <p:cNvSpPr>
            <a:spLocks noGrp="1"/>
          </p:cNvSpPr>
          <p:nvPr>
            <p:ph idx="1"/>
          </p:nvPr>
        </p:nvSpPr>
        <p:spPr>
          <a:xfrm>
            <a:off x="381002" y="1561458"/>
            <a:ext cx="6159894" cy="4176401"/>
          </a:xfrm>
        </p:spPr>
        <p:txBody>
          <a:bodyPr/>
          <a:lstStyle/>
          <a:p>
            <a:r>
              <a:rPr lang="en-US" sz="2800" b="1" dirty="0">
                <a:latin typeface="Corbel" panose="020B0503020204020204" pitchFamily="34" charset="0"/>
                <a:ea typeface="Roboto" panose="02000000000000000000" pitchFamily="2" charset="0"/>
                <a:cs typeface="Roboto" panose="02000000000000000000" pitchFamily="2" charset="0"/>
              </a:rPr>
              <a:t>Algorithm guy is happy now:</a:t>
            </a:r>
          </a:p>
          <a:p>
            <a:pPr lvl="1"/>
            <a:r>
              <a:rPr lang="en-US" b="0" dirty="0" err="1">
                <a:ea typeface="Roboto" panose="02000000000000000000" pitchFamily="2" charset="0"/>
                <a:cs typeface="Roboto" panose="02000000000000000000" pitchFamily="2" charset="0"/>
              </a:rPr>
              <a:t>MoE</a:t>
            </a:r>
            <a:r>
              <a:rPr lang="en-US" b="0" dirty="0">
                <a:ea typeface="Roboto" panose="02000000000000000000" pitchFamily="2" charset="0"/>
                <a:cs typeface="Roboto" panose="02000000000000000000" pitchFamily="2" charset="0"/>
              </a:rPr>
              <a:t> disentangles the parameter spaces and automatically avoids different tasks’ training conflict</a:t>
            </a:r>
          </a:p>
          <a:p>
            <a:endParaRPr lang="en-US" sz="2800" b="1" dirty="0">
              <a:latin typeface="Corbel" panose="020B0503020204020204" pitchFamily="34" charset="0"/>
              <a:ea typeface="Roboto" panose="02000000000000000000" pitchFamily="2" charset="0"/>
              <a:cs typeface="Roboto" panose="02000000000000000000" pitchFamily="2" charset="0"/>
            </a:endParaRPr>
          </a:p>
          <a:p>
            <a:r>
              <a:rPr lang="en-US" dirty="0"/>
              <a:t>Hardware guy is also happy:</a:t>
            </a:r>
          </a:p>
          <a:p>
            <a:pPr lvl="1"/>
            <a:r>
              <a:rPr lang="en-US" b="0" dirty="0">
                <a:ea typeface="Roboto" panose="02000000000000000000" pitchFamily="2" charset="0"/>
                <a:cs typeface="Roboto" panose="02000000000000000000" pitchFamily="2" charset="0"/>
              </a:rPr>
              <a:t>Load the required experts only – </a:t>
            </a:r>
            <a:r>
              <a:rPr lang="en-US" b="1" dirty="0">
                <a:solidFill>
                  <a:schemeClr val="accent4">
                    <a:lumMod val="75000"/>
                  </a:schemeClr>
                </a:solidFill>
                <a:ea typeface="Roboto" panose="02000000000000000000" pitchFamily="2" charset="0"/>
                <a:cs typeface="Roboto" panose="02000000000000000000" pitchFamily="2" charset="0"/>
              </a:rPr>
              <a:t>memory efficient</a:t>
            </a:r>
          </a:p>
          <a:p>
            <a:pPr lvl="1"/>
            <a:endParaRPr lang="en-US" dirty="0">
              <a:solidFill>
                <a:schemeClr val="accent4">
                  <a:lumMod val="75000"/>
                </a:schemeClr>
              </a:solidFill>
              <a:ea typeface="Roboto" panose="02000000000000000000" pitchFamily="2" charset="0"/>
              <a:cs typeface="Roboto" panose="02000000000000000000" pitchFamily="2" charset="0"/>
            </a:endParaRPr>
          </a:p>
          <a:p>
            <a:r>
              <a:rPr lang="en-US" sz="2800" dirty="0">
                <a:solidFill>
                  <a:schemeClr val="accent2">
                    <a:lumMod val="75000"/>
                  </a:schemeClr>
                </a:solidFill>
                <a:ea typeface="Roboto" panose="02000000000000000000" pitchFamily="2" charset="0"/>
                <a:cs typeface="Roboto" panose="02000000000000000000" pitchFamily="2" charset="0"/>
              </a:rPr>
              <a:t>But… there are still challenges</a:t>
            </a:r>
          </a:p>
          <a:p>
            <a:endParaRPr lang="en-US" dirty="0"/>
          </a:p>
        </p:txBody>
      </p:sp>
      <p:sp>
        <p:nvSpPr>
          <p:cNvPr id="3" name="Slide Number Placeholder 2">
            <a:extLst>
              <a:ext uri="{FF2B5EF4-FFF2-40B4-BE49-F238E27FC236}">
                <a16:creationId xmlns:a16="http://schemas.microsoft.com/office/drawing/2014/main" id="{22351824-0140-4CE4-99EB-4F148B738794}"/>
              </a:ext>
            </a:extLst>
          </p:cNvPr>
          <p:cNvSpPr>
            <a:spLocks noGrp="1"/>
          </p:cNvSpPr>
          <p:nvPr>
            <p:ph type="sldNum" sz="quarter" idx="12"/>
          </p:nvPr>
        </p:nvSpPr>
        <p:spPr/>
        <p:txBody>
          <a:bodyPr/>
          <a:lstStyle/>
          <a:p>
            <a:fld id="{48F63A3B-78C7-47BE-AE5E-E10140E04643}" type="slidenum">
              <a:rPr lang="en-US" smtClean="0"/>
              <a:pPr/>
              <a:t>64</a:t>
            </a:fld>
            <a:endParaRPr lang="en-US" dirty="0"/>
          </a:p>
        </p:txBody>
      </p:sp>
      <p:sp>
        <p:nvSpPr>
          <p:cNvPr id="4" name="Title 3">
            <a:extLst>
              <a:ext uri="{FF2B5EF4-FFF2-40B4-BE49-F238E27FC236}">
                <a16:creationId xmlns:a16="http://schemas.microsoft.com/office/drawing/2014/main" id="{878A41FA-1F01-475E-ADF8-264D0559524B}"/>
              </a:ext>
            </a:extLst>
          </p:cNvPr>
          <p:cNvSpPr>
            <a:spLocks noGrp="1"/>
          </p:cNvSpPr>
          <p:nvPr>
            <p:ph type="title"/>
          </p:nvPr>
        </p:nvSpPr>
        <p:spPr/>
        <p:txBody>
          <a:bodyPr>
            <a:normAutofit fontScale="90000"/>
          </a:bodyPr>
          <a:lstStyle/>
          <a:p>
            <a:r>
              <a:rPr lang="en-US" altLang="zh-CN" dirty="0">
                <a:solidFill>
                  <a:schemeClr val="accent6">
                    <a:lumMod val="75000"/>
                  </a:schemeClr>
                </a:solidFill>
              </a:rPr>
              <a:t>M3ViT</a:t>
            </a:r>
            <a:r>
              <a:rPr lang="en-US" altLang="zh-CN" dirty="0"/>
              <a:t>: </a:t>
            </a:r>
            <a:r>
              <a:rPr lang="en-US" dirty="0"/>
              <a:t>MTL + ViT + </a:t>
            </a:r>
            <a:r>
              <a:rPr lang="en-US" dirty="0" err="1"/>
              <a:t>MoE</a:t>
            </a:r>
            <a:endParaRPr lang="en-US" dirty="0"/>
          </a:p>
        </p:txBody>
      </p:sp>
      <p:sp>
        <p:nvSpPr>
          <p:cNvPr id="25" name="Subtitle 2">
            <a:extLst>
              <a:ext uri="{FF2B5EF4-FFF2-40B4-BE49-F238E27FC236}">
                <a16:creationId xmlns:a16="http://schemas.microsoft.com/office/drawing/2014/main" id="{E4760AF4-C7F7-4B22-85B6-CB9C8CC1AC80}"/>
              </a:ext>
            </a:extLst>
          </p:cNvPr>
          <p:cNvSpPr txBox="1">
            <a:spLocks/>
          </p:cNvSpPr>
          <p:nvPr/>
        </p:nvSpPr>
        <p:spPr>
          <a:xfrm>
            <a:off x="6821267" y="5121893"/>
            <a:ext cx="4520057" cy="438200"/>
          </a:xfrm>
          <a:prstGeom prst="rect">
            <a:avLst/>
          </a:prstGeom>
          <a:solidFill>
            <a:schemeClr val="accent4"/>
          </a:solidFill>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ea typeface="Roboto" panose="02000000000000000000" pitchFamily="2" charset="0"/>
                <a:cs typeface="Roboto" panose="02000000000000000000" pitchFamily="2" charset="0"/>
              </a:rPr>
              <a:t>Each task only select </a:t>
            </a:r>
            <a:r>
              <a:rPr lang="en-US" altLang="zh-CN" sz="2000" u="sng" dirty="0">
                <a:ea typeface="Roboto" panose="02000000000000000000" pitchFamily="2" charset="0"/>
                <a:cs typeface="Roboto" panose="02000000000000000000" pitchFamily="2" charset="0"/>
              </a:rPr>
              <a:t>k out of N experts</a:t>
            </a:r>
          </a:p>
        </p:txBody>
      </p:sp>
      <p:grpSp>
        <p:nvGrpSpPr>
          <p:cNvPr id="6" name="Group 5">
            <a:extLst>
              <a:ext uri="{FF2B5EF4-FFF2-40B4-BE49-F238E27FC236}">
                <a16:creationId xmlns:a16="http://schemas.microsoft.com/office/drawing/2014/main" id="{76EC1E68-D858-ECAB-6766-EE4138896618}"/>
              </a:ext>
            </a:extLst>
          </p:cNvPr>
          <p:cNvGrpSpPr/>
          <p:nvPr/>
        </p:nvGrpSpPr>
        <p:grpSpPr>
          <a:xfrm>
            <a:off x="7138527" y="2224952"/>
            <a:ext cx="4565013" cy="2679716"/>
            <a:chOff x="7138527" y="2224952"/>
            <a:chExt cx="4565013" cy="2679716"/>
          </a:xfrm>
        </p:grpSpPr>
        <p:sp>
          <p:nvSpPr>
            <p:cNvPr id="26" name="矩形 15">
              <a:extLst>
                <a:ext uri="{FF2B5EF4-FFF2-40B4-BE49-F238E27FC236}">
                  <a16:creationId xmlns:a16="http://schemas.microsoft.com/office/drawing/2014/main" id="{F069C2DB-A108-41EF-B9A2-470AAB65F9D4}"/>
                </a:ext>
              </a:extLst>
            </p:cNvPr>
            <p:cNvSpPr/>
            <p:nvPr/>
          </p:nvSpPr>
          <p:spPr>
            <a:xfrm>
              <a:off x="7138527" y="2295165"/>
              <a:ext cx="326130" cy="2431940"/>
            </a:xfrm>
            <a:prstGeom prst="rect">
              <a:avLst/>
            </a:prstGeom>
            <a:solidFill>
              <a:schemeClr val="accent3">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8" name="矩形 15">
              <a:extLst>
                <a:ext uri="{FF2B5EF4-FFF2-40B4-BE49-F238E27FC236}">
                  <a16:creationId xmlns:a16="http://schemas.microsoft.com/office/drawing/2014/main" id="{65A4BFAE-8E0A-47A4-A722-6ABD55201D69}"/>
                </a:ext>
              </a:extLst>
            </p:cNvPr>
            <p:cNvSpPr/>
            <p:nvPr/>
          </p:nvSpPr>
          <p:spPr>
            <a:xfrm>
              <a:off x="9963475" y="2275008"/>
              <a:ext cx="326130" cy="29594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0" name="矩形 15">
              <a:extLst>
                <a:ext uri="{FF2B5EF4-FFF2-40B4-BE49-F238E27FC236}">
                  <a16:creationId xmlns:a16="http://schemas.microsoft.com/office/drawing/2014/main" id="{414A8CA3-67AA-44D1-B7B5-8A6B60D3DE3F}"/>
                </a:ext>
              </a:extLst>
            </p:cNvPr>
            <p:cNvSpPr/>
            <p:nvPr/>
          </p:nvSpPr>
          <p:spPr>
            <a:xfrm>
              <a:off x="9963475" y="2704227"/>
              <a:ext cx="326130" cy="2959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矩形 15">
              <a:extLst>
                <a:ext uri="{FF2B5EF4-FFF2-40B4-BE49-F238E27FC236}">
                  <a16:creationId xmlns:a16="http://schemas.microsoft.com/office/drawing/2014/main" id="{E0C5F214-3A9D-48DA-A2B6-7DE06DD31B74}"/>
                </a:ext>
              </a:extLst>
            </p:cNvPr>
            <p:cNvSpPr/>
            <p:nvPr/>
          </p:nvSpPr>
          <p:spPr>
            <a:xfrm>
              <a:off x="9963475" y="3133446"/>
              <a:ext cx="326130" cy="29594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2" name="矩形 15">
              <a:extLst>
                <a:ext uri="{FF2B5EF4-FFF2-40B4-BE49-F238E27FC236}">
                  <a16:creationId xmlns:a16="http://schemas.microsoft.com/office/drawing/2014/main" id="{7C062C1D-4734-4F95-A5EF-5B329E178FC3}"/>
                </a:ext>
              </a:extLst>
            </p:cNvPr>
            <p:cNvSpPr/>
            <p:nvPr/>
          </p:nvSpPr>
          <p:spPr>
            <a:xfrm>
              <a:off x="9963475" y="3562665"/>
              <a:ext cx="326130" cy="295940"/>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3" name="矩形 15">
              <a:extLst>
                <a:ext uri="{FF2B5EF4-FFF2-40B4-BE49-F238E27FC236}">
                  <a16:creationId xmlns:a16="http://schemas.microsoft.com/office/drawing/2014/main" id="{6EEB5D00-7493-492A-A52A-DD16C5F8FF58}"/>
                </a:ext>
              </a:extLst>
            </p:cNvPr>
            <p:cNvSpPr/>
            <p:nvPr/>
          </p:nvSpPr>
          <p:spPr>
            <a:xfrm>
              <a:off x="9963475" y="4421101"/>
              <a:ext cx="326130" cy="295940"/>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4" name="Subtitle 2">
              <a:extLst>
                <a:ext uri="{FF2B5EF4-FFF2-40B4-BE49-F238E27FC236}">
                  <a16:creationId xmlns:a16="http://schemas.microsoft.com/office/drawing/2014/main" id="{6E497421-0AD2-4E04-B7D2-8B437CD6C355}"/>
                </a:ext>
              </a:extLst>
            </p:cNvPr>
            <p:cNvSpPr txBox="1">
              <a:spLocks/>
            </p:cNvSpPr>
            <p:nvPr/>
          </p:nvSpPr>
          <p:spPr>
            <a:xfrm rot="16200000">
              <a:off x="9874975" y="3832161"/>
              <a:ext cx="49752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a:t>
              </a:r>
            </a:p>
          </p:txBody>
        </p:sp>
        <p:sp>
          <p:nvSpPr>
            <p:cNvPr id="35" name="Subtitle 2">
              <a:extLst>
                <a:ext uri="{FF2B5EF4-FFF2-40B4-BE49-F238E27FC236}">
                  <a16:creationId xmlns:a16="http://schemas.microsoft.com/office/drawing/2014/main" id="{BC128D23-DAFC-4ED9-81FB-C71E002E5AD9}"/>
                </a:ext>
              </a:extLst>
            </p:cNvPr>
            <p:cNvSpPr txBox="1">
              <a:spLocks/>
            </p:cNvSpPr>
            <p:nvPr/>
          </p:nvSpPr>
          <p:spPr>
            <a:xfrm>
              <a:off x="10426100" y="2224952"/>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1</a:t>
              </a:r>
              <a:endParaRPr lang="en-US" sz="1800" dirty="0">
                <a:ea typeface="Roboto" panose="02000000000000000000" pitchFamily="2" charset="0"/>
                <a:cs typeface="Roboto" panose="02000000000000000000" pitchFamily="2" charset="0"/>
              </a:endParaRPr>
            </a:p>
          </p:txBody>
        </p:sp>
        <p:sp>
          <p:nvSpPr>
            <p:cNvPr id="36" name="Subtitle 2">
              <a:extLst>
                <a:ext uri="{FF2B5EF4-FFF2-40B4-BE49-F238E27FC236}">
                  <a16:creationId xmlns:a16="http://schemas.microsoft.com/office/drawing/2014/main" id="{8E9AA436-9794-4E7B-B1D1-9A9D121008BE}"/>
                </a:ext>
              </a:extLst>
            </p:cNvPr>
            <p:cNvSpPr txBox="1">
              <a:spLocks/>
            </p:cNvSpPr>
            <p:nvPr/>
          </p:nvSpPr>
          <p:spPr>
            <a:xfrm>
              <a:off x="10426100" y="2658048"/>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2</a:t>
              </a:r>
              <a:endParaRPr lang="en-US" sz="1800" dirty="0">
                <a:ea typeface="Roboto" panose="02000000000000000000" pitchFamily="2" charset="0"/>
                <a:cs typeface="Roboto" panose="02000000000000000000" pitchFamily="2" charset="0"/>
              </a:endParaRPr>
            </a:p>
          </p:txBody>
        </p:sp>
        <p:sp>
          <p:nvSpPr>
            <p:cNvPr id="37" name="Subtitle 2">
              <a:extLst>
                <a:ext uri="{FF2B5EF4-FFF2-40B4-BE49-F238E27FC236}">
                  <a16:creationId xmlns:a16="http://schemas.microsoft.com/office/drawing/2014/main" id="{B9BA8DB4-1CBE-44C4-9FC7-3FCB1E8DBD8E}"/>
                </a:ext>
              </a:extLst>
            </p:cNvPr>
            <p:cNvSpPr txBox="1">
              <a:spLocks/>
            </p:cNvSpPr>
            <p:nvPr/>
          </p:nvSpPr>
          <p:spPr>
            <a:xfrm>
              <a:off x="10426100" y="3091144"/>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3</a:t>
              </a:r>
              <a:endParaRPr lang="en-US" sz="1800" dirty="0">
                <a:ea typeface="Roboto" panose="02000000000000000000" pitchFamily="2" charset="0"/>
                <a:cs typeface="Roboto" panose="02000000000000000000" pitchFamily="2" charset="0"/>
              </a:endParaRPr>
            </a:p>
          </p:txBody>
        </p:sp>
        <p:sp>
          <p:nvSpPr>
            <p:cNvPr id="38" name="Subtitle 2">
              <a:extLst>
                <a:ext uri="{FF2B5EF4-FFF2-40B4-BE49-F238E27FC236}">
                  <a16:creationId xmlns:a16="http://schemas.microsoft.com/office/drawing/2014/main" id="{22EBD35D-7857-4AE7-8E9F-F12569FC241E}"/>
                </a:ext>
              </a:extLst>
            </p:cNvPr>
            <p:cNvSpPr txBox="1">
              <a:spLocks/>
            </p:cNvSpPr>
            <p:nvPr/>
          </p:nvSpPr>
          <p:spPr>
            <a:xfrm>
              <a:off x="10426100" y="3524240"/>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4</a:t>
              </a:r>
              <a:endParaRPr lang="en-US" sz="1800" dirty="0">
                <a:ea typeface="Roboto" panose="02000000000000000000" pitchFamily="2" charset="0"/>
                <a:cs typeface="Roboto" panose="02000000000000000000" pitchFamily="2" charset="0"/>
              </a:endParaRPr>
            </a:p>
          </p:txBody>
        </p:sp>
        <p:sp>
          <p:nvSpPr>
            <p:cNvPr id="39" name="Subtitle 2">
              <a:extLst>
                <a:ext uri="{FF2B5EF4-FFF2-40B4-BE49-F238E27FC236}">
                  <a16:creationId xmlns:a16="http://schemas.microsoft.com/office/drawing/2014/main" id="{0716DBFC-FF18-4D00-959F-40D2C824F5EB}"/>
                </a:ext>
              </a:extLst>
            </p:cNvPr>
            <p:cNvSpPr txBox="1">
              <a:spLocks/>
            </p:cNvSpPr>
            <p:nvPr/>
          </p:nvSpPr>
          <p:spPr>
            <a:xfrm>
              <a:off x="10426100" y="4390434"/>
              <a:ext cx="1277440"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Expert N</a:t>
              </a:r>
              <a:endParaRPr lang="en-US" sz="1800" dirty="0">
                <a:ea typeface="Roboto" panose="02000000000000000000" pitchFamily="2" charset="0"/>
                <a:cs typeface="Roboto" panose="02000000000000000000" pitchFamily="2" charset="0"/>
              </a:endParaRPr>
            </a:p>
          </p:txBody>
        </p:sp>
        <p:sp>
          <p:nvSpPr>
            <p:cNvPr id="40" name="矩形: 圆角 136">
              <a:extLst>
                <a:ext uri="{FF2B5EF4-FFF2-40B4-BE49-F238E27FC236}">
                  <a16:creationId xmlns:a16="http://schemas.microsoft.com/office/drawing/2014/main" id="{9C5C6A7A-5697-403F-A1CE-00785CDD7AFB}"/>
                </a:ext>
              </a:extLst>
            </p:cNvPr>
            <p:cNvSpPr/>
            <p:nvPr/>
          </p:nvSpPr>
          <p:spPr>
            <a:xfrm>
              <a:off x="7960542" y="4047498"/>
              <a:ext cx="934985" cy="516664"/>
            </a:xfrm>
            <a:prstGeom prst="roundRect">
              <a:avLst>
                <a:gd name="adj" fmla="val 12298"/>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Router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Task B</a:t>
              </a:r>
            </a:p>
          </p:txBody>
        </p:sp>
        <p:sp>
          <p:nvSpPr>
            <p:cNvPr id="41" name="矩形: 圆角 149">
              <a:extLst>
                <a:ext uri="{FF2B5EF4-FFF2-40B4-BE49-F238E27FC236}">
                  <a16:creationId xmlns:a16="http://schemas.microsoft.com/office/drawing/2014/main" id="{C4F2CF5F-8D80-4183-A655-7DF5FC9D801F}"/>
                </a:ext>
              </a:extLst>
            </p:cNvPr>
            <p:cNvSpPr/>
            <p:nvPr/>
          </p:nvSpPr>
          <p:spPr>
            <a:xfrm>
              <a:off x="7960542" y="2374903"/>
              <a:ext cx="934985" cy="579874"/>
            </a:xfrm>
            <a:prstGeom prst="roundRect">
              <a:avLst>
                <a:gd name="adj" fmla="val 12298"/>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Router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Corbel" panose="020B0503020204020204" pitchFamily="34" charset="0"/>
                  <a:cs typeface="Times New Roman" panose="02020603050405020304" pitchFamily="18" charset="0"/>
                </a:rPr>
                <a:t>Task A</a:t>
              </a:r>
            </a:p>
          </p:txBody>
        </p:sp>
        <p:cxnSp>
          <p:nvCxnSpPr>
            <p:cNvPr id="42" name="Straight Arrow Connector 41">
              <a:extLst>
                <a:ext uri="{FF2B5EF4-FFF2-40B4-BE49-F238E27FC236}">
                  <a16:creationId xmlns:a16="http://schemas.microsoft.com/office/drawing/2014/main" id="{5FC7CA6A-40E8-4320-BF8B-DCB56B137FBA}"/>
                </a:ext>
              </a:extLst>
            </p:cNvPr>
            <p:cNvCxnSpPr>
              <a:cxnSpLocks/>
              <a:endCxn id="41" idx="1"/>
            </p:cNvCxnSpPr>
            <p:nvPr/>
          </p:nvCxnSpPr>
          <p:spPr>
            <a:xfrm>
              <a:off x="7488249" y="2664840"/>
              <a:ext cx="4722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90C20713-65DC-4500-A36A-4698C869D8CC}"/>
                </a:ext>
              </a:extLst>
            </p:cNvPr>
            <p:cNvCxnSpPr>
              <a:cxnSpLocks/>
            </p:cNvCxnSpPr>
            <p:nvPr/>
          </p:nvCxnSpPr>
          <p:spPr>
            <a:xfrm>
              <a:off x="7488249" y="4305830"/>
              <a:ext cx="4722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4" name="Connector: Elbow 43">
              <a:extLst>
                <a:ext uri="{FF2B5EF4-FFF2-40B4-BE49-F238E27FC236}">
                  <a16:creationId xmlns:a16="http://schemas.microsoft.com/office/drawing/2014/main" id="{7FE706E8-8B06-4C53-9904-CC25BB13E707}"/>
                </a:ext>
              </a:extLst>
            </p:cNvPr>
            <p:cNvCxnSpPr>
              <a:cxnSpLocks/>
              <a:stCxn id="40" idx="3"/>
              <a:endCxn id="32" idx="1"/>
            </p:cNvCxnSpPr>
            <p:nvPr/>
          </p:nvCxnSpPr>
          <p:spPr>
            <a:xfrm flipV="1">
              <a:off x="8895527" y="3710635"/>
              <a:ext cx="1067948" cy="595195"/>
            </a:xfrm>
            <a:prstGeom prst="bentConnector3">
              <a:avLst>
                <a:gd name="adj1" fmla="val 50000"/>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C51EE6ED-7E09-43E9-A9D0-44A868CA81CE}"/>
                </a:ext>
              </a:extLst>
            </p:cNvPr>
            <p:cNvCxnSpPr>
              <a:cxnSpLocks/>
              <a:stCxn id="40" idx="3"/>
              <a:endCxn id="33" idx="1"/>
            </p:cNvCxnSpPr>
            <p:nvPr/>
          </p:nvCxnSpPr>
          <p:spPr>
            <a:xfrm>
              <a:off x="8895527" y="4305830"/>
              <a:ext cx="1067948" cy="263241"/>
            </a:xfrm>
            <a:prstGeom prst="bentConnector3">
              <a:avLst>
                <a:gd name="adj1" fmla="val 50000"/>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8E0D6213-3936-4463-A87A-FCCF049B95B0}"/>
                </a:ext>
              </a:extLst>
            </p:cNvPr>
            <p:cNvCxnSpPr>
              <a:cxnSpLocks/>
            </p:cNvCxnSpPr>
            <p:nvPr/>
          </p:nvCxnSpPr>
          <p:spPr>
            <a:xfrm flipV="1">
              <a:off x="8895527" y="2420566"/>
              <a:ext cx="1067948" cy="249482"/>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AB8F5C2F-78B4-4777-BC3E-AEAD4ABD5BFE}"/>
                </a:ext>
              </a:extLst>
            </p:cNvPr>
            <p:cNvCxnSpPr>
              <a:cxnSpLocks/>
            </p:cNvCxnSpPr>
            <p:nvPr/>
          </p:nvCxnSpPr>
          <p:spPr>
            <a:xfrm>
              <a:off x="8895527" y="2670048"/>
              <a:ext cx="1067948" cy="608956"/>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CDBC56C-3A8F-45F1-B2FC-C5ACCA0F401E}"/>
                </a:ext>
              </a:extLst>
            </p:cNvPr>
            <p:cNvCxnSpPr>
              <a:cxnSpLocks/>
            </p:cNvCxnSpPr>
            <p:nvPr/>
          </p:nvCxnSpPr>
          <p:spPr>
            <a:xfrm>
              <a:off x="7488249" y="2670048"/>
              <a:ext cx="4722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pic>
        <p:nvPicPr>
          <p:cNvPr id="2050" name="Picture 2" descr="Annoyed emoji emoticon plugging his ears to avoid loud noise, having irritated look.">
            <a:extLst>
              <a:ext uri="{FF2B5EF4-FFF2-40B4-BE49-F238E27FC236}">
                <a16:creationId xmlns:a16="http://schemas.microsoft.com/office/drawing/2014/main" id="{A591CE4B-A074-4CB7-9F61-A4EA25900D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 y="5560093"/>
            <a:ext cx="1333500" cy="8248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umb up winking emoticon">
            <a:extLst>
              <a:ext uri="{FF2B5EF4-FFF2-40B4-BE49-F238E27FC236}">
                <a16:creationId xmlns:a16="http://schemas.microsoft.com/office/drawing/2014/main" id="{53269D5F-F62D-4B98-9619-800B64A6D0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3274" y="1420438"/>
            <a:ext cx="632622" cy="6460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nking emoticon showing ok sign">
            <a:extLst>
              <a:ext uri="{FF2B5EF4-FFF2-40B4-BE49-F238E27FC236}">
                <a16:creationId xmlns:a16="http://schemas.microsoft.com/office/drawing/2014/main" id="{74E4B157-F1BD-4AD6-8781-583068852A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274" y="3499934"/>
            <a:ext cx="830580" cy="60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38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65</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MTL + ViT + </a:t>
            </a:r>
            <a:r>
              <a:rPr lang="en-US" dirty="0" err="1"/>
              <a:t>MoE</a:t>
            </a:r>
            <a:r>
              <a:rPr lang="en-US" dirty="0"/>
              <a:t> Challenge on Hardware</a:t>
            </a:r>
          </a:p>
        </p:txBody>
      </p:sp>
      <p:sp>
        <p:nvSpPr>
          <p:cNvPr id="87" name="Subtitle 2">
            <a:extLst>
              <a:ext uri="{FF2B5EF4-FFF2-40B4-BE49-F238E27FC236}">
                <a16:creationId xmlns:a16="http://schemas.microsoft.com/office/drawing/2014/main" id="{D76813A8-D703-4327-843D-ED7C7324499F}"/>
              </a:ext>
            </a:extLst>
          </p:cNvPr>
          <p:cNvSpPr txBox="1">
            <a:spLocks/>
          </p:cNvSpPr>
          <p:nvPr/>
        </p:nvSpPr>
        <p:spPr>
          <a:xfrm>
            <a:off x="5498298" y="1445483"/>
            <a:ext cx="2420117"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Load expert 1 and 4</a:t>
            </a:r>
            <a:endParaRPr lang="en-US" sz="1800" dirty="0">
              <a:ea typeface="Roboto" panose="02000000000000000000" pitchFamily="2" charset="0"/>
              <a:cs typeface="Roboto" panose="02000000000000000000" pitchFamily="2" charset="0"/>
            </a:endParaRPr>
          </a:p>
        </p:txBody>
      </p:sp>
      <p:sp>
        <p:nvSpPr>
          <p:cNvPr id="99" name="Subtitle 2">
            <a:extLst>
              <a:ext uri="{FF2B5EF4-FFF2-40B4-BE49-F238E27FC236}">
                <a16:creationId xmlns:a16="http://schemas.microsoft.com/office/drawing/2014/main" id="{0E201391-15E0-4316-A6FE-EB00D1AF9C74}"/>
              </a:ext>
            </a:extLst>
          </p:cNvPr>
          <p:cNvSpPr txBox="1">
            <a:spLocks/>
          </p:cNvSpPr>
          <p:nvPr/>
        </p:nvSpPr>
        <p:spPr>
          <a:xfrm>
            <a:off x="5498298" y="1775780"/>
            <a:ext cx="419243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Evict expert 1 and 4, load expert 2 and 8</a:t>
            </a:r>
            <a:endParaRPr lang="en-US" sz="1800" dirty="0">
              <a:ea typeface="Roboto" panose="02000000000000000000" pitchFamily="2" charset="0"/>
              <a:cs typeface="Roboto" panose="02000000000000000000" pitchFamily="2" charset="0"/>
            </a:endParaRPr>
          </a:p>
        </p:txBody>
      </p:sp>
      <p:sp>
        <p:nvSpPr>
          <p:cNvPr id="100" name="Subtitle 2">
            <a:extLst>
              <a:ext uri="{FF2B5EF4-FFF2-40B4-BE49-F238E27FC236}">
                <a16:creationId xmlns:a16="http://schemas.microsoft.com/office/drawing/2014/main" id="{082527E6-9693-4FCF-92F3-E0A37A5D783F}"/>
              </a:ext>
            </a:extLst>
          </p:cNvPr>
          <p:cNvSpPr txBox="1">
            <a:spLocks/>
          </p:cNvSpPr>
          <p:nvPr/>
        </p:nvSpPr>
        <p:spPr>
          <a:xfrm>
            <a:off x="5498298" y="2106077"/>
            <a:ext cx="4192438"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Evict expert 2 and 8, load expert 4 and 6</a:t>
            </a:r>
            <a:endParaRPr lang="en-US" sz="1800" dirty="0">
              <a:ea typeface="Roboto" panose="02000000000000000000" pitchFamily="2" charset="0"/>
              <a:cs typeface="Roboto" panose="02000000000000000000" pitchFamily="2" charset="0"/>
            </a:endParaRPr>
          </a:p>
        </p:txBody>
      </p:sp>
      <p:sp>
        <p:nvSpPr>
          <p:cNvPr id="102" name="Subtitle 2">
            <a:extLst>
              <a:ext uri="{FF2B5EF4-FFF2-40B4-BE49-F238E27FC236}">
                <a16:creationId xmlns:a16="http://schemas.microsoft.com/office/drawing/2014/main" id="{E3132DD9-A3D2-490F-91CE-CA7390C76D8A}"/>
              </a:ext>
            </a:extLst>
          </p:cNvPr>
          <p:cNvSpPr txBox="1">
            <a:spLocks/>
          </p:cNvSpPr>
          <p:nvPr/>
        </p:nvSpPr>
        <p:spPr>
          <a:xfrm>
            <a:off x="5505326" y="2399395"/>
            <a:ext cx="606985"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ea typeface="Roboto" panose="02000000000000000000" pitchFamily="2" charset="0"/>
                <a:cs typeface="Roboto" panose="02000000000000000000" pitchFamily="2" charset="0"/>
              </a:rPr>
              <a:t>…</a:t>
            </a:r>
            <a:endParaRPr lang="en-US" sz="1800" dirty="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C8E84E51-8ED9-1B21-E51E-3123610CDF41}"/>
              </a:ext>
            </a:extLst>
          </p:cNvPr>
          <p:cNvGrpSpPr/>
          <p:nvPr/>
        </p:nvGrpSpPr>
        <p:grpSpPr>
          <a:xfrm>
            <a:off x="5542114" y="3203173"/>
            <a:ext cx="4573926" cy="485406"/>
            <a:chOff x="5542114" y="3203173"/>
            <a:chExt cx="4573926" cy="485406"/>
          </a:xfrm>
        </p:grpSpPr>
        <p:sp>
          <p:nvSpPr>
            <p:cNvPr id="149" name="Subtitle 2">
              <a:extLst>
                <a:ext uri="{FF2B5EF4-FFF2-40B4-BE49-F238E27FC236}">
                  <a16:creationId xmlns:a16="http://schemas.microsoft.com/office/drawing/2014/main" id="{3F0841E5-D18B-4FA2-B18F-4BC08E1725D8}"/>
                </a:ext>
              </a:extLst>
            </p:cNvPr>
            <p:cNvSpPr txBox="1">
              <a:spLocks/>
            </p:cNvSpPr>
            <p:nvPr/>
          </p:nvSpPr>
          <p:spPr>
            <a:xfrm>
              <a:off x="5542114" y="3203173"/>
              <a:ext cx="4573926" cy="485406"/>
            </a:xfrm>
            <a:prstGeom prst="rect">
              <a:avLst/>
            </a:prstGeom>
            <a:solidFill>
              <a:schemeClr val="accent2">
                <a:lumMod val="60000"/>
                <a:lumOff val="40000"/>
              </a:schemeClr>
            </a:solidFill>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ea typeface="Roboto" panose="02000000000000000000" pitchFamily="2" charset="0"/>
                  <a:cs typeface="Roboto" panose="02000000000000000000" pitchFamily="2" charset="0"/>
                </a:rPr>
                <a:t>Large data loading overhead!</a:t>
              </a:r>
            </a:p>
          </p:txBody>
        </p:sp>
        <p:pic>
          <p:nvPicPr>
            <p:cNvPr id="152" name="Graphic 151" descr="Warning with solid fill">
              <a:extLst>
                <a:ext uri="{FF2B5EF4-FFF2-40B4-BE49-F238E27FC236}">
                  <a16:creationId xmlns:a16="http://schemas.microsoft.com/office/drawing/2014/main" id="{9977F67D-446C-4E87-93F8-98ADA82ED7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4086" y="3239585"/>
              <a:ext cx="429140" cy="429140"/>
            </a:xfrm>
            <a:prstGeom prst="rect">
              <a:avLst/>
            </a:prstGeom>
          </p:spPr>
        </p:pic>
      </p:grpSp>
      <p:sp>
        <p:nvSpPr>
          <p:cNvPr id="88" name="Rectangle 87">
            <a:extLst>
              <a:ext uri="{FF2B5EF4-FFF2-40B4-BE49-F238E27FC236}">
                <a16:creationId xmlns:a16="http://schemas.microsoft.com/office/drawing/2014/main" id="{A05F79AE-BE20-467F-80BF-C28BF8611CBE}"/>
              </a:ext>
            </a:extLst>
          </p:cNvPr>
          <p:cNvSpPr/>
          <p:nvPr/>
        </p:nvSpPr>
        <p:spPr>
          <a:xfrm flipV="1">
            <a:off x="3740497" y="6571390"/>
            <a:ext cx="4075883" cy="28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FFBB8C5-61A8-45BB-8838-87294015517D}"/>
              </a:ext>
            </a:extLst>
          </p:cNvPr>
          <p:cNvGrpSpPr/>
          <p:nvPr/>
        </p:nvGrpSpPr>
        <p:grpSpPr>
          <a:xfrm>
            <a:off x="286084" y="3437510"/>
            <a:ext cx="2434171" cy="1097280"/>
            <a:chOff x="1184249" y="2389724"/>
            <a:chExt cx="2434171" cy="1097280"/>
          </a:xfrm>
        </p:grpSpPr>
        <p:pic>
          <p:nvPicPr>
            <p:cNvPr id="90" name="Picture 2">
              <a:extLst>
                <a:ext uri="{FF2B5EF4-FFF2-40B4-BE49-F238E27FC236}">
                  <a16:creationId xmlns:a16="http://schemas.microsoft.com/office/drawing/2014/main" id="{63259FA5-1201-433D-A118-40B56C4AD27B}"/>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1" name="图片 157">
              <a:extLst>
                <a:ext uri="{FF2B5EF4-FFF2-40B4-BE49-F238E27FC236}">
                  <a16:creationId xmlns:a16="http://schemas.microsoft.com/office/drawing/2014/main" id="{C7AA6316-2A8C-4824-BAD1-A5B587BC1D04}"/>
                </a:ext>
              </a:extLst>
            </p:cNvPr>
            <p:cNvPicPr>
              <a:picLocks/>
            </p:cNvPicPr>
            <p:nvPr/>
          </p:nvPicPr>
          <p:blipFill>
            <a:blip r:embed="rId5"/>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92" name="Picture 2">
              <a:extLst>
                <a:ext uri="{FF2B5EF4-FFF2-40B4-BE49-F238E27FC236}">
                  <a16:creationId xmlns:a16="http://schemas.microsoft.com/office/drawing/2014/main" id="{96EBF4F5-4624-4C19-9D1B-5B3414B4A578}"/>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53D0858F-4194-4C0B-8DDB-E730C77B1D0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4" name="图片 160">
              <a:extLst>
                <a:ext uri="{FF2B5EF4-FFF2-40B4-BE49-F238E27FC236}">
                  <a16:creationId xmlns:a16="http://schemas.microsoft.com/office/drawing/2014/main" id="{964C0559-6E6D-4B84-8939-31B6BD1FFA41}"/>
                </a:ext>
              </a:extLst>
            </p:cNvPr>
            <p:cNvPicPr>
              <a:picLocks/>
            </p:cNvPicPr>
            <p:nvPr/>
          </p:nvPicPr>
          <p:blipFill>
            <a:blip r:embed="rId5"/>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95" name="图片 161">
              <a:extLst>
                <a:ext uri="{FF2B5EF4-FFF2-40B4-BE49-F238E27FC236}">
                  <a16:creationId xmlns:a16="http://schemas.microsoft.com/office/drawing/2014/main" id="{F621EA08-BD5B-48D0-8253-0F2762C71309}"/>
                </a:ext>
              </a:extLst>
            </p:cNvPr>
            <p:cNvPicPr>
              <a:picLocks/>
            </p:cNvPicPr>
            <p:nvPr/>
          </p:nvPicPr>
          <p:blipFill>
            <a:blip r:embed="rId5"/>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96" name="图片 162">
              <a:extLst>
                <a:ext uri="{FF2B5EF4-FFF2-40B4-BE49-F238E27FC236}">
                  <a16:creationId xmlns:a16="http://schemas.microsoft.com/office/drawing/2014/main" id="{7AB668CD-064C-417F-81C1-FF53D3709F1B}"/>
                </a:ext>
              </a:extLst>
            </p:cNvPr>
            <p:cNvPicPr>
              <a:picLocks/>
            </p:cNvPicPr>
            <p:nvPr/>
          </p:nvPicPr>
          <p:blipFill>
            <a:blip r:embed="rId5"/>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97" name="Subtitle 2">
            <a:extLst>
              <a:ext uri="{FF2B5EF4-FFF2-40B4-BE49-F238E27FC236}">
                <a16:creationId xmlns:a16="http://schemas.microsoft.com/office/drawing/2014/main" id="{A79CF5BB-0043-4201-A17B-F886F69419D3}"/>
              </a:ext>
            </a:extLst>
          </p:cNvPr>
          <p:cNvSpPr txBox="1">
            <a:spLocks/>
          </p:cNvSpPr>
          <p:nvPr/>
        </p:nvSpPr>
        <p:spPr>
          <a:xfrm>
            <a:off x="811584" y="4758084"/>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pic>
        <p:nvPicPr>
          <p:cNvPr id="98" name="Picture 97">
            <a:extLst>
              <a:ext uri="{FF2B5EF4-FFF2-40B4-BE49-F238E27FC236}">
                <a16:creationId xmlns:a16="http://schemas.microsoft.com/office/drawing/2014/main" id="{6F12828C-F2CA-4D95-A50E-A20ECF5732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9652" y="2442942"/>
            <a:ext cx="409575" cy="266700"/>
          </a:xfrm>
          <a:prstGeom prst="rect">
            <a:avLst/>
          </a:prstGeom>
        </p:spPr>
      </p:pic>
      <p:pic>
        <p:nvPicPr>
          <p:cNvPr id="150" name="Picture 149">
            <a:extLst>
              <a:ext uri="{FF2B5EF4-FFF2-40B4-BE49-F238E27FC236}">
                <a16:creationId xmlns:a16="http://schemas.microsoft.com/office/drawing/2014/main" id="{D85022A5-5D46-41B1-94AA-C34FA9C277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9652" y="2771142"/>
            <a:ext cx="409575" cy="266700"/>
          </a:xfrm>
          <a:prstGeom prst="rect">
            <a:avLst/>
          </a:prstGeom>
        </p:spPr>
      </p:pic>
      <p:pic>
        <p:nvPicPr>
          <p:cNvPr id="153" name="Picture 152">
            <a:extLst>
              <a:ext uri="{FF2B5EF4-FFF2-40B4-BE49-F238E27FC236}">
                <a16:creationId xmlns:a16="http://schemas.microsoft.com/office/drawing/2014/main" id="{A9566420-E147-4C83-BC63-5DF1765F6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9652" y="3099342"/>
            <a:ext cx="409575" cy="266700"/>
          </a:xfrm>
          <a:prstGeom prst="rect">
            <a:avLst/>
          </a:prstGeom>
        </p:spPr>
      </p:pic>
      <p:pic>
        <p:nvPicPr>
          <p:cNvPr id="154" name="Picture 153">
            <a:extLst>
              <a:ext uri="{FF2B5EF4-FFF2-40B4-BE49-F238E27FC236}">
                <a16:creationId xmlns:a16="http://schemas.microsoft.com/office/drawing/2014/main" id="{DE5D9CB3-0DAB-4A30-9EE6-547AC0BE86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9652" y="3427542"/>
            <a:ext cx="409575" cy="266700"/>
          </a:xfrm>
          <a:prstGeom prst="rect">
            <a:avLst/>
          </a:prstGeom>
        </p:spPr>
      </p:pic>
      <p:pic>
        <p:nvPicPr>
          <p:cNvPr id="155" name="Picture 154">
            <a:extLst>
              <a:ext uri="{FF2B5EF4-FFF2-40B4-BE49-F238E27FC236}">
                <a16:creationId xmlns:a16="http://schemas.microsoft.com/office/drawing/2014/main" id="{CC78E5FD-16AD-441F-AFA6-2C5C0529BD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9652" y="3755742"/>
            <a:ext cx="409575" cy="266700"/>
          </a:xfrm>
          <a:prstGeom prst="rect">
            <a:avLst/>
          </a:prstGeom>
        </p:spPr>
      </p:pic>
      <p:pic>
        <p:nvPicPr>
          <p:cNvPr id="156" name="Picture 155">
            <a:extLst>
              <a:ext uri="{FF2B5EF4-FFF2-40B4-BE49-F238E27FC236}">
                <a16:creationId xmlns:a16="http://schemas.microsoft.com/office/drawing/2014/main" id="{6C7E30BA-2DF1-4FE3-BDB7-51F5199F4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9652" y="4083942"/>
            <a:ext cx="409575" cy="266700"/>
          </a:xfrm>
          <a:prstGeom prst="rect">
            <a:avLst/>
          </a:prstGeom>
        </p:spPr>
      </p:pic>
      <p:pic>
        <p:nvPicPr>
          <p:cNvPr id="157" name="Picture 156">
            <a:extLst>
              <a:ext uri="{FF2B5EF4-FFF2-40B4-BE49-F238E27FC236}">
                <a16:creationId xmlns:a16="http://schemas.microsoft.com/office/drawing/2014/main" id="{608ABC2E-44D1-4888-9531-C87CE6E8D2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9652" y="4412142"/>
            <a:ext cx="409575" cy="266700"/>
          </a:xfrm>
          <a:prstGeom prst="rect">
            <a:avLst/>
          </a:prstGeom>
        </p:spPr>
      </p:pic>
      <p:pic>
        <p:nvPicPr>
          <p:cNvPr id="158" name="Picture 157">
            <a:extLst>
              <a:ext uri="{FF2B5EF4-FFF2-40B4-BE49-F238E27FC236}">
                <a16:creationId xmlns:a16="http://schemas.microsoft.com/office/drawing/2014/main" id="{66C7E00B-95D1-4C5F-AAEE-744BFB935D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69652" y="4740342"/>
            <a:ext cx="409575" cy="266700"/>
          </a:xfrm>
          <a:prstGeom prst="rect">
            <a:avLst/>
          </a:prstGeom>
        </p:spPr>
      </p:pic>
      <p:pic>
        <p:nvPicPr>
          <p:cNvPr id="159" name="Picture 158">
            <a:extLst>
              <a:ext uri="{FF2B5EF4-FFF2-40B4-BE49-F238E27FC236}">
                <a16:creationId xmlns:a16="http://schemas.microsoft.com/office/drawing/2014/main" id="{EB3164BB-963F-4902-BD59-A67EF578E0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9652" y="5068542"/>
            <a:ext cx="409575" cy="266700"/>
          </a:xfrm>
          <a:prstGeom prst="rect">
            <a:avLst/>
          </a:prstGeom>
        </p:spPr>
      </p:pic>
      <p:pic>
        <p:nvPicPr>
          <p:cNvPr id="160" name="Picture 159">
            <a:extLst>
              <a:ext uri="{FF2B5EF4-FFF2-40B4-BE49-F238E27FC236}">
                <a16:creationId xmlns:a16="http://schemas.microsoft.com/office/drawing/2014/main" id="{CBB0917F-EF0B-456A-B7DF-C22D2B25A7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9652" y="1786542"/>
            <a:ext cx="409575" cy="266700"/>
          </a:xfrm>
          <a:prstGeom prst="rect">
            <a:avLst/>
          </a:prstGeom>
        </p:spPr>
      </p:pic>
      <p:pic>
        <p:nvPicPr>
          <p:cNvPr id="161" name="Picture 160">
            <a:extLst>
              <a:ext uri="{FF2B5EF4-FFF2-40B4-BE49-F238E27FC236}">
                <a16:creationId xmlns:a16="http://schemas.microsoft.com/office/drawing/2014/main" id="{B1C605D9-0639-445F-9C8C-C4014786A9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9652" y="1458342"/>
            <a:ext cx="409575" cy="266700"/>
          </a:xfrm>
          <a:prstGeom prst="rect">
            <a:avLst/>
          </a:prstGeom>
        </p:spPr>
      </p:pic>
      <p:pic>
        <p:nvPicPr>
          <p:cNvPr id="162" name="Picture 161">
            <a:extLst>
              <a:ext uri="{FF2B5EF4-FFF2-40B4-BE49-F238E27FC236}">
                <a16:creationId xmlns:a16="http://schemas.microsoft.com/office/drawing/2014/main" id="{37841AB4-876C-40A6-AB2D-4BD2E04DE2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69652" y="2114742"/>
            <a:ext cx="409575" cy="266700"/>
          </a:xfrm>
          <a:prstGeom prst="rect">
            <a:avLst/>
          </a:prstGeom>
        </p:spPr>
      </p:pic>
      <p:pic>
        <p:nvPicPr>
          <p:cNvPr id="163" name="Picture 162">
            <a:extLst>
              <a:ext uri="{FF2B5EF4-FFF2-40B4-BE49-F238E27FC236}">
                <a16:creationId xmlns:a16="http://schemas.microsoft.com/office/drawing/2014/main" id="{73EB9765-7D8F-4BE2-B583-DBEC8828CB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9652" y="6381338"/>
            <a:ext cx="409575" cy="266700"/>
          </a:xfrm>
          <a:prstGeom prst="rect">
            <a:avLst/>
          </a:prstGeom>
        </p:spPr>
      </p:pic>
      <p:pic>
        <p:nvPicPr>
          <p:cNvPr id="164" name="Picture 163">
            <a:extLst>
              <a:ext uri="{FF2B5EF4-FFF2-40B4-BE49-F238E27FC236}">
                <a16:creationId xmlns:a16="http://schemas.microsoft.com/office/drawing/2014/main" id="{AFF1FD3A-CB77-4429-829D-FF2D77E7A0D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69652" y="6053142"/>
            <a:ext cx="409575" cy="266700"/>
          </a:xfrm>
          <a:prstGeom prst="rect">
            <a:avLst/>
          </a:prstGeom>
        </p:spPr>
      </p:pic>
      <p:pic>
        <p:nvPicPr>
          <p:cNvPr id="165" name="Picture 164">
            <a:extLst>
              <a:ext uri="{FF2B5EF4-FFF2-40B4-BE49-F238E27FC236}">
                <a16:creationId xmlns:a16="http://schemas.microsoft.com/office/drawing/2014/main" id="{19B88810-C30C-41A4-8174-3C31C880A9E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69652" y="5724942"/>
            <a:ext cx="409575" cy="266700"/>
          </a:xfrm>
          <a:prstGeom prst="rect">
            <a:avLst/>
          </a:prstGeom>
        </p:spPr>
      </p:pic>
      <p:pic>
        <p:nvPicPr>
          <p:cNvPr id="166" name="Picture 165">
            <a:extLst>
              <a:ext uri="{FF2B5EF4-FFF2-40B4-BE49-F238E27FC236}">
                <a16:creationId xmlns:a16="http://schemas.microsoft.com/office/drawing/2014/main" id="{D3C94456-83DE-47D8-9044-387614ED94B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69652" y="5396742"/>
            <a:ext cx="409575" cy="266700"/>
          </a:xfrm>
          <a:prstGeom prst="rect">
            <a:avLst/>
          </a:prstGeom>
        </p:spPr>
      </p:pic>
      <p:cxnSp>
        <p:nvCxnSpPr>
          <p:cNvPr id="167" name="Straight Arrow Connector 166">
            <a:extLst>
              <a:ext uri="{FF2B5EF4-FFF2-40B4-BE49-F238E27FC236}">
                <a16:creationId xmlns:a16="http://schemas.microsoft.com/office/drawing/2014/main" id="{154C4911-E5D2-4568-A6F2-5A278286C01D}"/>
              </a:ext>
            </a:extLst>
          </p:cNvPr>
          <p:cNvCxnSpPr>
            <a:cxnSpLocks/>
          </p:cNvCxnSpPr>
          <p:nvPr/>
        </p:nvCxnSpPr>
        <p:spPr>
          <a:xfrm>
            <a:off x="2720255" y="3893929"/>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8" name="Subtitle 2">
            <a:extLst>
              <a:ext uri="{FF2B5EF4-FFF2-40B4-BE49-F238E27FC236}">
                <a16:creationId xmlns:a16="http://schemas.microsoft.com/office/drawing/2014/main" id="{80F64319-F002-48CE-A507-A34F0701D111}"/>
              </a:ext>
            </a:extLst>
          </p:cNvPr>
          <p:cNvSpPr txBox="1">
            <a:spLocks/>
          </p:cNvSpPr>
          <p:nvPr/>
        </p:nvSpPr>
        <p:spPr>
          <a:xfrm>
            <a:off x="2296226" y="6275163"/>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cxnSp>
        <p:nvCxnSpPr>
          <p:cNvPr id="169" name="Straight Arrow Connector 168">
            <a:extLst>
              <a:ext uri="{FF2B5EF4-FFF2-40B4-BE49-F238E27FC236}">
                <a16:creationId xmlns:a16="http://schemas.microsoft.com/office/drawing/2014/main" id="{EA07A308-8C6E-43F5-8614-F64D93333FBC}"/>
              </a:ext>
            </a:extLst>
          </p:cNvPr>
          <p:cNvCxnSpPr>
            <a:cxnSpLocks/>
          </p:cNvCxnSpPr>
          <p:nvPr/>
        </p:nvCxnSpPr>
        <p:spPr>
          <a:xfrm>
            <a:off x="3854724" y="158079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0" name="Oval 169">
            <a:extLst>
              <a:ext uri="{FF2B5EF4-FFF2-40B4-BE49-F238E27FC236}">
                <a16:creationId xmlns:a16="http://schemas.microsoft.com/office/drawing/2014/main" id="{88DEDB84-7589-4CB8-A626-05346A0EF881}"/>
              </a:ext>
            </a:extLst>
          </p:cNvPr>
          <p:cNvSpPr/>
          <p:nvPr/>
        </p:nvSpPr>
        <p:spPr>
          <a:xfrm>
            <a:off x="4781096" y="147791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1" name="Oval 170">
            <a:extLst>
              <a:ext uri="{FF2B5EF4-FFF2-40B4-BE49-F238E27FC236}">
                <a16:creationId xmlns:a16="http://schemas.microsoft.com/office/drawing/2014/main" id="{EEC402EA-8EAD-4C47-B0BC-812BAB600157}"/>
              </a:ext>
            </a:extLst>
          </p:cNvPr>
          <p:cNvSpPr/>
          <p:nvPr/>
        </p:nvSpPr>
        <p:spPr>
          <a:xfrm>
            <a:off x="4781096" y="213170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72" name="Oval 171">
            <a:extLst>
              <a:ext uri="{FF2B5EF4-FFF2-40B4-BE49-F238E27FC236}">
                <a16:creationId xmlns:a16="http://schemas.microsoft.com/office/drawing/2014/main" id="{A8167698-E25F-4ADA-BEF9-A119C5D94633}"/>
              </a:ext>
            </a:extLst>
          </p:cNvPr>
          <p:cNvSpPr/>
          <p:nvPr/>
        </p:nvSpPr>
        <p:spPr>
          <a:xfrm>
            <a:off x="4781096" y="311238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3" name="Oval 172">
            <a:extLst>
              <a:ext uri="{FF2B5EF4-FFF2-40B4-BE49-F238E27FC236}">
                <a16:creationId xmlns:a16="http://schemas.microsoft.com/office/drawing/2014/main" id="{7BB0B8C3-293D-4FB4-8678-FA5EB1C55E2B}"/>
              </a:ext>
            </a:extLst>
          </p:cNvPr>
          <p:cNvSpPr/>
          <p:nvPr/>
        </p:nvSpPr>
        <p:spPr>
          <a:xfrm>
            <a:off x="4781096" y="343928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4" name="Oval 173">
            <a:extLst>
              <a:ext uri="{FF2B5EF4-FFF2-40B4-BE49-F238E27FC236}">
                <a16:creationId xmlns:a16="http://schemas.microsoft.com/office/drawing/2014/main" id="{4B404CF1-F16F-4B12-A54F-048C3AA3B29D}"/>
              </a:ext>
            </a:extLst>
          </p:cNvPr>
          <p:cNvSpPr/>
          <p:nvPr/>
        </p:nvSpPr>
        <p:spPr>
          <a:xfrm>
            <a:off x="4781096" y="376617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75" name="Oval 174">
            <a:extLst>
              <a:ext uri="{FF2B5EF4-FFF2-40B4-BE49-F238E27FC236}">
                <a16:creationId xmlns:a16="http://schemas.microsoft.com/office/drawing/2014/main" id="{9997ED13-093E-40A6-9157-BDCF1EB0FFD2}"/>
              </a:ext>
            </a:extLst>
          </p:cNvPr>
          <p:cNvSpPr/>
          <p:nvPr/>
        </p:nvSpPr>
        <p:spPr>
          <a:xfrm>
            <a:off x="4781096" y="409307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6" name="Oval 175">
            <a:extLst>
              <a:ext uri="{FF2B5EF4-FFF2-40B4-BE49-F238E27FC236}">
                <a16:creationId xmlns:a16="http://schemas.microsoft.com/office/drawing/2014/main" id="{ED5B6BEB-2473-4092-B810-350E8678C5D1}"/>
              </a:ext>
            </a:extLst>
          </p:cNvPr>
          <p:cNvSpPr/>
          <p:nvPr/>
        </p:nvSpPr>
        <p:spPr>
          <a:xfrm>
            <a:off x="4781096" y="441996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7" name="Oval 176">
            <a:extLst>
              <a:ext uri="{FF2B5EF4-FFF2-40B4-BE49-F238E27FC236}">
                <a16:creationId xmlns:a16="http://schemas.microsoft.com/office/drawing/2014/main" id="{74B85032-33C8-4367-888C-B75C7CF9267E}"/>
              </a:ext>
            </a:extLst>
          </p:cNvPr>
          <p:cNvSpPr/>
          <p:nvPr/>
        </p:nvSpPr>
        <p:spPr>
          <a:xfrm>
            <a:off x="4781096" y="474686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178" name="Oval 177">
            <a:extLst>
              <a:ext uri="{FF2B5EF4-FFF2-40B4-BE49-F238E27FC236}">
                <a16:creationId xmlns:a16="http://schemas.microsoft.com/office/drawing/2014/main" id="{920ACC4C-D996-4926-86F4-4DB2EB61AD93}"/>
              </a:ext>
            </a:extLst>
          </p:cNvPr>
          <p:cNvSpPr/>
          <p:nvPr/>
        </p:nvSpPr>
        <p:spPr>
          <a:xfrm>
            <a:off x="4781096" y="507375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9" name="Oval 178">
            <a:extLst>
              <a:ext uri="{FF2B5EF4-FFF2-40B4-BE49-F238E27FC236}">
                <a16:creationId xmlns:a16="http://schemas.microsoft.com/office/drawing/2014/main" id="{5041C49D-4CA9-40FC-BFEE-71DDF6125239}"/>
              </a:ext>
            </a:extLst>
          </p:cNvPr>
          <p:cNvSpPr/>
          <p:nvPr/>
        </p:nvSpPr>
        <p:spPr>
          <a:xfrm>
            <a:off x="4781096" y="540065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4</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0" name="Oval 179">
            <a:extLst>
              <a:ext uri="{FF2B5EF4-FFF2-40B4-BE49-F238E27FC236}">
                <a16:creationId xmlns:a16="http://schemas.microsoft.com/office/drawing/2014/main" id="{54FEDDE0-C84B-4022-92A0-23262B3AAD2C}"/>
              </a:ext>
            </a:extLst>
          </p:cNvPr>
          <p:cNvSpPr/>
          <p:nvPr/>
        </p:nvSpPr>
        <p:spPr>
          <a:xfrm>
            <a:off x="4781096" y="572754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81" name="Oval 180">
            <a:extLst>
              <a:ext uri="{FF2B5EF4-FFF2-40B4-BE49-F238E27FC236}">
                <a16:creationId xmlns:a16="http://schemas.microsoft.com/office/drawing/2014/main" id="{B4F73D3A-EB32-4903-A1A5-8750BE9D7B48}"/>
              </a:ext>
            </a:extLst>
          </p:cNvPr>
          <p:cNvSpPr/>
          <p:nvPr/>
        </p:nvSpPr>
        <p:spPr>
          <a:xfrm>
            <a:off x="4781096" y="605444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8</a:t>
            </a:r>
          </a:p>
        </p:txBody>
      </p:sp>
      <p:sp>
        <p:nvSpPr>
          <p:cNvPr id="182" name="Oval 181">
            <a:extLst>
              <a:ext uri="{FF2B5EF4-FFF2-40B4-BE49-F238E27FC236}">
                <a16:creationId xmlns:a16="http://schemas.microsoft.com/office/drawing/2014/main" id="{29629234-4831-4286-8B8A-9F605810434C}"/>
              </a:ext>
            </a:extLst>
          </p:cNvPr>
          <p:cNvSpPr/>
          <p:nvPr/>
        </p:nvSpPr>
        <p:spPr>
          <a:xfrm>
            <a:off x="4781096" y="180480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8</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3" name="Oval 182">
            <a:extLst>
              <a:ext uri="{FF2B5EF4-FFF2-40B4-BE49-F238E27FC236}">
                <a16:creationId xmlns:a16="http://schemas.microsoft.com/office/drawing/2014/main" id="{5978D2B6-55F3-4EB3-8989-F0153C024449}"/>
              </a:ext>
            </a:extLst>
          </p:cNvPr>
          <p:cNvSpPr/>
          <p:nvPr/>
        </p:nvSpPr>
        <p:spPr>
          <a:xfrm>
            <a:off x="4781096" y="278549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4" name="Oval 183">
            <a:extLst>
              <a:ext uri="{FF2B5EF4-FFF2-40B4-BE49-F238E27FC236}">
                <a16:creationId xmlns:a16="http://schemas.microsoft.com/office/drawing/2014/main" id="{E4D97581-BE55-422A-9D14-A973151DA955}"/>
              </a:ext>
            </a:extLst>
          </p:cNvPr>
          <p:cNvSpPr/>
          <p:nvPr/>
        </p:nvSpPr>
        <p:spPr>
          <a:xfrm>
            <a:off x="4781096" y="245859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85" name="Oval 184">
            <a:extLst>
              <a:ext uri="{FF2B5EF4-FFF2-40B4-BE49-F238E27FC236}">
                <a16:creationId xmlns:a16="http://schemas.microsoft.com/office/drawing/2014/main" id="{C980A543-C7DB-4C06-B36C-09664EF1731F}"/>
              </a:ext>
            </a:extLst>
          </p:cNvPr>
          <p:cNvSpPr/>
          <p:nvPr/>
        </p:nvSpPr>
        <p:spPr>
          <a:xfrm>
            <a:off x="4781096" y="6381338"/>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6" name="Oval 185">
            <a:extLst>
              <a:ext uri="{FF2B5EF4-FFF2-40B4-BE49-F238E27FC236}">
                <a16:creationId xmlns:a16="http://schemas.microsoft.com/office/drawing/2014/main" id="{41C0AD0D-D2B8-41CC-9C98-730737C45D84}"/>
              </a:ext>
            </a:extLst>
          </p:cNvPr>
          <p:cNvSpPr/>
          <p:nvPr/>
        </p:nvSpPr>
        <p:spPr>
          <a:xfrm>
            <a:off x="4264292" y="147683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7" name="Oval 186">
            <a:extLst>
              <a:ext uri="{FF2B5EF4-FFF2-40B4-BE49-F238E27FC236}">
                <a16:creationId xmlns:a16="http://schemas.microsoft.com/office/drawing/2014/main" id="{EA993DCF-5E20-4F11-BF75-6D883AEB9692}"/>
              </a:ext>
            </a:extLst>
          </p:cNvPr>
          <p:cNvSpPr/>
          <p:nvPr/>
        </p:nvSpPr>
        <p:spPr>
          <a:xfrm>
            <a:off x="4264292" y="213062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88" name="Oval 187">
            <a:extLst>
              <a:ext uri="{FF2B5EF4-FFF2-40B4-BE49-F238E27FC236}">
                <a16:creationId xmlns:a16="http://schemas.microsoft.com/office/drawing/2014/main" id="{6E2128F8-ABE1-4C4A-BD99-678C672E6E7C}"/>
              </a:ext>
            </a:extLst>
          </p:cNvPr>
          <p:cNvSpPr/>
          <p:nvPr/>
        </p:nvSpPr>
        <p:spPr>
          <a:xfrm>
            <a:off x="4264292" y="311131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9" name="Oval 188">
            <a:extLst>
              <a:ext uri="{FF2B5EF4-FFF2-40B4-BE49-F238E27FC236}">
                <a16:creationId xmlns:a16="http://schemas.microsoft.com/office/drawing/2014/main" id="{5A6420F9-9DEC-4396-ACC7-065646768FD7}"/>
              </a:ext>
            </a:extLst>
          </p:cNvPr>
          <p:cNvSpPr/>
          <p:nvPr/>
        </p:nvSpPr>
        <p:spPr>
          <a:xfrm>
            <a:off x="4264292" y="343820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0" name="Oval 189">
            <a:extLst>
              <a:ext uri="{FF2B5EF4-FFF2-40B4-BE49-F238E27FC236}">
                <a16:creationId xmlns:a16="http://schemas.microsoft.com/office/drawing/2014/main" id="{1DAE767A-181E-425A-B8A1-ED22B3C79B6E}"/>
              </a:ext>
            </a:extLst>
          </p:cNvPr>
          <p:cNvSpPr/>
          <p:nvPr/>
        </p:nvSpPr>
        <p:spPr>
          <a:xfrm>
            <a:off x="4264292" y="376510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1" name="Oval 190">
            <a:extLst>
              <a:ext uri="{FF2B5EF4-FFF2-40B4-BE49-F238E27FC236}">
                <a16:creationId xmlns:a16="http://schemas.microsoft.com/office/drawing/2014/main" id="{88584A65-663E-4952-B0C9-BB8760C47698}"/>
              </a:ext>
            </a:extLst>
          </p:cNvPr>
          <p:cNvSpPr/>
          <p:nvPr/>
        </p:nvSpPr>
        <p:spPr>
          <a:xfrm>
            <a:off x="4264292" y="409199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192" name="Oval 191">
            <a:extLst>
              <a:ext uri="{FF2B5EF4-FFF2-40B4-BE49-F238E27FC236}">
                <a16:creationId xmlns:a16="http://schemas.microsoft.com/office/drawing/2014/main" id="{D40FE77B-18AD-4C00-ABD3-BDD4FB4FCE9E}"/>
              </a:ext>
            </a:extLst>
          </p:cNvPr>
          <p:cNvSpPr/>
          <p:nvPr/>
        </p:nvSpPr>
        <p:spPr>
          <a:xfrm>
            <a:off x="4264292" y="441889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93" name="Oval 192">
            <a:extLst>
              <a:ext uri="{FF2B5EF4-FFF2-40B4-BE49-F238E27FC236}">
                <a16:creationId xmlns:a16="http://schemas.microsoft.com/office/drawing/2014/main" id="{72857E45-C49D-4D38-B0C3-7FF09E6E290E}"/>
              </a:ext>
            </a:extLst>
          </p:cNvPr>
          <p:cNvSpPr/>
          <p:nvPr/>
        </p:nvSpPr>
        <p:spPr>
          <a:xfrm>
            <a:off x="4264292" y="474578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94" name="Oval 193">
            <a:extLst>
              <a:ext uri="{FF2B5EF4-FFF2-40B4-BE49-F238E27FC236}">
                <a16:creationId xmlns:a16="http://schemas.microsoft.com/office/drawing/2014/main" id="{E8826CF7-CDE3-43E5-AC8B-15FDDF0F31DF}"/>
              </a:ext>
            </a:extLst>
          </p:cNvPr>
          <p:cNvSpPr/>
          <p:nvPr/>
        </p:nvSpPr>
        <p:spPr>
          <a:xfrm>
            <a:off x="4264292" y="507268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95" name="Oval 194">
            <a:extLst>
              <a:ext uri="{FF2B5EF4-FFF2-40B4-BE49-F238E27FC236}">
                <a16:creationId xmlns:a16="http://schemas.microsoft.com/office/drawing/2014/main" id="{2309EF6F-4F0A-4E89-B0F5-749642363AA1}"/>
              </a:ext>
            </a:extLst>
          </p:cNvPr>
          <p:cNvSpPr/>
          <p:nvPr/>
        </p:nvSpPr>
        <p:spPr>
          <a:xfrm>
            <a:off x="4264292" y="539957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1</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96" name="Oval 195">
            <a:extLst>
              <a:ext uri="{FF2B5EF4-FFF2-40B4-BE49-F238E27FC236}">
                <a16:creationId xmlns:a16="http://schemas.microsoft.com/office/drawing/2014/main" id="{0BA12A2A-1E2F-4757-A130-792CF4EF4177}"/>
              </a:ext>
            </a:extLst>
          </p:cNvPr>
          <p:cNvSpPr/>
          <p:nvPr/>
        </p:nvSpPr>
        <p:spPr>
          <a:xfrm>
            <a:off x="4264292" y="572647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7" name="Oval 196">
            <a:extLst>
              <a:ext uri="{FF2B5EF4-FFF2-40B4-BE49-F238E27FC236}">
                <a16:creationId xmlns:a16="http://schemas.microsoft.com/office/drawing/2014/main" id="{C2152B87-E901-4280-88AA-50836D5B9C69}"/>
              </a:ext>
            </a:extLst>
          </p:cNvPr>
          <p:cNvSpPr/>
          <p:nvPr/>
        </p:nvSpPr>
        <p:spPr>
          <a:xfrm>
            <a:off x="4264292" y="605336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8" name="Oval 197">
            <a:extLst>
              <a:ext uri="{FF2B5EF4-FFF2-40B4-BE49-F238E27FC236}">
                <a16:creationId xmlns:a16="http://schemas.microsoft.com/office/drawing/2014/main" id="{E45BAB4D-0E0A-4F21-A592-47D9420D25CD}"/>
              </a:ext>
            </a:extLst>
          </p:cNvPr>
          <p:cNvSpPr/>
          <p:nvPr/>
        </p:nvSpPr>
        <p:spPr>
          <a:xfrm>
            <a:off x="4264292" y="180373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2</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99" name="Oval 198">
            <a:extLst>
              <a:ext uri="{FF2B5EF4-FFF2-40B4-BE49-F238E27FC236}">
                <a16:creationId xmlns:a16="http://schemas.microsoft.com/office/drawing/2014/main" id="{496F6E48-D6F1-4D8E-A027-38C85B913C0B}"/>
              </a:ext>
            </a:extLst>
          </p:cNvPr>
          <p:cNvSpPr/>
          <p:nvPr/>
        </p:nvSpPr>
        <p:spPr>
          <a:xfrm>
            <a:off x="4264292" y="278441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200" name="Oval 199">
            <a:extLst>
              <a:ext uri="{FF2B5EF4-FFF2-40B4-BE49-F238E27FC236}">
                <a16:creationId xmlns:a16="http://schemas.microsoft.com/office/drawing/2014/main" id="{224D3BED-5473-49D4-A135-B3EF91367590}"/>
              </a:ext>
            </a:extLst>
          </p:cNvPr>
          <p:cNvSpPr/>
          <p:nvPr/>
        </p:nvSpPr>
        <p:spPr>
          <a:xfrm>
            <a:off x="4264292" y="245752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9</a:t>
            </a:r>
          </a:p>
        </p:txBody>
      </p:sp>
      <p:sp>
        <p:nvSpPr>
          <p:cNvPr id="201" name="Oval 200">
            <a:extLst>
              <a:ext uri="{FF2B5EF4-FFF2-40B4-BE49-F238E27FC236}">
                <a16:creationId xmlns:a16="http://schemas.microsoft.com/office/drawing/2014/main" id="{EEA5E72A-B351-41F5-A2B0-A31814B3493A}"/>
              </a:ext>
            </a:extLst>
          </p:cNvPr>
          <p:cNvSpPr/>
          <p:nvPr/>
        </p:nvSpPr>
        <p:spPr>
          <a:xfrm>
            <a:off x="4264292" y="6380263"/>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cxnSp>
        <p:nvCxnSpPr>
          <p:cNvPr id="202" name="Straight Arrow Connector 201">
            <a:extLst>
              <a:ext uri="{FF2B5EF4-FFF2-40B4-BE49-F238E27FC236}">
                <a16:creationId xmlns:a16="http://schemas.microsoft.com/office/drawing/2014/main" id="{11B9687D-EAE3-4F5E-8984-E154BC0927EE}"/>
              </a:ext>
            </a:extLst>
          </p:cNvPr>
          <p:cNvCxnSpPr>
            <a:cxnSpLocks/>
          </p:cNvCxnSpPr>
          <p:nvPr/>
        </p:nvCxnSpPr>
        <p:spPr>
          <a:xfrm>
            <a:off x="3854724" y="191245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3" name="Straight Arrow Connector 202">
            <a:extLst>
              <a:ext uri="{FF2B5EF4-FFF2-40B4-BE49-F238E27FC236}">
                <a16:creationId xmlns:a16="http://schemas.microsoft.com/office/drawing/2014/main" id="{7D0DD343-3F94-472A-83D7-FA593146E506}"/>
              </a:ext>
            </a:extLst>
          </p:cNvPr>
          <p:cNvCxnSpPr>
            <a:cxnSpLocks/>
          </p:cNvCxnSpPr>
          <p:nvPr/>
        </p:nvCxnSpPr>
        <p:spPr>
          <a:xfrm>
            <a:off x="3854724" y="224410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4" name="Straight Arrow Connector 203">
            <a:extLst>
              <a:ext uri="{FF2B5EF4-FFF2-40B4-BE49-F238E27FC236}">
                <a16:creationId xmlns:a16="http://schemas.microsoft.com/office/drawing/2014/main" id="{91949054-6C0B-4F79-B389-A37817DAB55C}"/>
              </a:ext>
            </a:extLst>
          </p:cNvPr>
          <p:cNvCxnSpPr>
            <a:cxnSpLocks/>
          </p:cNvCxnSpPr>
          <p:nvPr/>
        </p:nvCxnSpPr>
        <p:spPr>
          <a:xfrm>
            <a:off x="3854724" y="257575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5" name="Straight Arrow Connector 204">
            <a:extLst>
              <a:ext uri="{FF2B5EF4-FFF2-40B4-BE49-F238E27FC236}">
                <a16:creationId xmlns:a16="http://schemas.microsoft.com/office/drawing/2014/main" id="{25040E66-D2BC-4961-B0EA-7087D03CD461}"/>
              </a:ext>
            </a:extLst>
          </p:cNvPr>
          <p:cNvCxnSpPr>
            <a:cxnSpLocks/>
          </p:cNvCxnSpPr>
          <p:nvPr/>
        </p:nvCxnSpPr>
        <p:spPr>
          <a:xfrm>
            <a:off x="3854724" y="290740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6" name="Straight Arrow Connector 205">
            <a:extLst>
              <a:ext uri="{FF2B5EF4-FFF2-40B4-BE49-F238E27FC236}">
                <a16:creationId xmlns:a16="http://schemas.microsoft.com/office/drawing/2014/main" id="{5FCE7104-FBA7-4163-89D9-DB6B28CB3670}"/>
              </a:ext>
            </a:extLst>
          </p:cNvPr>
          <p:cNvCxnSpPr>
            <a:cxnSpLocks/>
          </p:cNvCxnSpPr>
          <p:nvPr/>
        </p:nvCxnSpPr>
        <p:spPr>
          <a:xfrm>
            <a:off x="3854724" y="3239062"/>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7" name="Straight Arrow Connector 206">
            <a:extLst>
              <a:ext uri="{FF2B5EF4-FFF2-40B4-BE49-F238E27FC236}">
                <a16:creationId xmlns:a16="http://schemas.microsoft.com/office/drawing/2014/main" id="{E8CB0FCA-3734-4C8C-9EA1-B532CD225461}"/>
              </a:ext>
            </a:extLst>
          </p:cNvPr>
          <p:cNvCxnSpPr>
            <a:cxnSpLocks/>
          </p:cNvCxnSpPr>
          <p:nvPr/>
        </p:nvCxnSpPr>
        <p:spPr>
          <a:xfrm>
            <a:off x="3854724" y="3570715"/>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8" name="Straight Arrow Connector 207">
            <a:extLst>
              <a:ext uri="{FF2B5EF4-FFF2-40B4-BE49-F238E27FC236}">
                <a16:creationId xmlns:a16="http://schemas.microsoft.com/office/drawing/2014/main" id="{9F99B57F-CF3C-4A2B-8C2A-E0E1BCC991FD}"/>
              </a:ext>
            </a:extLst>
          </p:cNvPr>
          <p:cNvCxnSpPr>
            <a:cxnSpLocks/>
          </p:cNvCxnSpPr>
          <p:nvPr/>
        </p:nvCxnSpPr>
        <p:spPr>
          <a:xfrm>
            <a:off x="3854724" y="390236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9" name="Straight Arrow Connector 208">
            <a:extLst>
              <a:ext uri="{FF2B5EF4-FFF2-40B4-BE49-F238E27FC236}">
                <a16:creationId xmlns:a16="http://schemas.microsoft.com/office/drawing/2014/main" id="{97D52455-C265-4289-81DC-A7CC80AA96A8}"/>
              </a:ext>
            </a:extLst>
          </p:cNvPr>
          <p:cNvCxnSpPr>
            <a:cxnSpLocks/>
          </p:cNvCxnSpPr>
          <p:nvPr/>
        </p:nvCxnSpPr>
        <p:spPr>
          <a:xfrm>
            <a:off x="3854724" y="4234021"/>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0" name="Straight Arrow Connector 209">
            <a:extLst>
              <a:ext uri="{FF2B5EF4-FFF2-40B4-BE49-F238E27FC236}">
                <a16:creationId xmlns:a16="http://schemas.microsoft.com/office/drawing/2014/main" id="{1954A943-D9FA-49AE-A3AB-1B9756563DB7}"/>
              </a:ext>
            </a:extLst>
          </p:cNvPr>
          <p:cNvCxnSpPr>
            <a:cxnSpLocks/>
          </p:cNvCxnSpPr>
          <p:nvPr/>
        </p:nvCxnSpPr>
        <p:spPr>
          <a:xfrm>
            <a:off x="3854724" y="4565674"/>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1" name="Straight Arrow Connector 210">
            <a:extLst>
              <a:ext uri="{FF2B5EF4-FFF2-40B4-BE49-F238E27FC236}">
                <a16:creationId xmlns:a16="http://schemas.microsoft.com/office/drawing/2014/main" id="{0142054C-F28F-43CD-8056-E3252FEC80E2}"/>
              </a:ext>
            </a:extLst>
          </p:cNvPr>
          <p:cNvCxnSpPr>
            <a:cxnSpLocks/>
          </p:cNvCxnSpPr>
          <p:nvPr/>
        </p:nvCxnSpPr>
        <p:spPr>
          <a:xfrm>
            <a:off x="3854724" y="489732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2" name="Straight Arrow Connector 211">
            <a:extLst>
              <a:ext uri="{FF2B5EF4-FFF2-40B4-BE49-F238E27FC236}">
                <a16:creationId xmlns:a16="http://schemas.microsoft.com/office/drawing/2014/main" id="{1C33EDF3-FDD0-45B1-82A2-833DFB2CB344}"/>
              </a:ext>
            </a:extLst>
          </p:cNvPr>
          <p:cNvCxnSpPr>
            <a:cxnSpLocks/>
          </p:cNvCxnSpPr>
          <p:nvPr/>
        </p:nvCxnSpPr>
        <p:spPr>
          <a:xfrm>
            <a:off x="3854724" y="522898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3" name="Straight Arrow Connector 212">
            <a:extLst>
              <a:ext uri="{FF2B5EF4-FFF2-40B4-BE49-F238E27FC236}">
                <a16:creationId xmlns:a16="http://schemas.microsoft.com/office/drawing/2014/main" id="{29ABD981-F048-463F-A342-AA6F6B08298F}"/>
              </a:ext>
            </a:extLst>
          </p:cNvPr>
          <p:cNvCxnSpPr>
            <a:cxnSpLocks/>
          </p:cNvCxnSpPr>
          <p:nvPr/>
        </p:nvCxnSpPr>
        <p:spPr>
          <a:xfrm>
            <a:off x="3854724" y="556063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4" name="Straight Arrow Connector 213">
            <a:extLst>
              <a:ext uri="{FF2B5EF4-FFF2-40B4-BE49-F238E27FC236}">
                <a16:creationId xmlns:a16="http://schemas.microsoft.com/office/drawing/2014/main" id="{78DD1757-A787-4CA3-95CA-7C8472870F08}"/>
              </a:ext>
            </a:extLst>
          </p:cNvPr>
          <p:cNvCxnSpPr>
            <a:cxnSpLocks/>
          </p:cNvCxnSpPr>
          <p:nvPr/>
        </p:nvCxnSpPr>
        <p:spPr>
          <a:xfrm>
            <a:off x="3854724" y="589228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5" name="Straight Arrow Connector 214">
            <a:extLst>
              <a:ext uri="{FF2B5EF4-FFF2-40B4-BE49-F238E27FC236}">
                <a16:creationId xmlns:a16="http://schemas.microsoft.com/office/drawing/2014/main" id="{7EB48ED6-D690-42DE-8772-094793AFD89A}"/>
              </a:ext>
            </a:extLst>
          </p:cNvPr>
          <p:cNvCxnSpPr>
            <a:cxnSpLocks/>
          </p:cNvCxnSpPr>
          <p:nvPr/>
        </p:nvCxnSpPr>
        <p:spPr>
          <a:xfrm>
            <a:off x="3854724" y="622393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C91C470A-78C7-4E90-9586-31FB986CCE90}"/>
              </a:ext>
            </a:extLst>
          </p:cNvPr>
          <p:cNvCxnSpPr>
            <a:cxnSpLocks/>
          </p:cNvCxnSpPr>
          <p:nvPr/>
        </p:nvCxnSpPr>
        <p:spPr>
          <a:xfrm>
            <a:off x="3854724" y="655558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341BDD0-A425-DEFA-72B7-31F6D0736103}"/>
              </a:ext>
            </a:extLst>
          </p:cNvPr>
          <p:cNvGrpSpPr/>
          <p:nvPr/>
        </p:nvGrpSpPr>
        <p:grpSpPr>
          <a:xfrm>
            <a:off x="5498298" y="5381655"/>
            <a:ext cx="4573926" cy="772734"/>
            <a:chOff x="5498298" y="5381655"/>
            <a:chExt cx="4573926" cy="772734"/>
          </a:xfrm>
        </p:grpSpPr>
        <p:sp>
          <p:nvSpPr>
            <p:cNvPr id="218" name="Subtitle 2">
              <a:extLst>
                <a:ext uri="{FF2B5EF4-FFF2-40B4-BE49-F238E27FC236}">
                  <a16:creationId xmlns:a16="http://schemas.microsoft.com/office/drawing/2014/main" id="{268DA851-0BE4-4B4C-AE50-097C78070183}"/>
                </a:ext>
              </a:extLst>
            </p:cNvPr>
            <p:cNvSpPr txBox="1">
              <a:spLocks/>
            </p:cNvSpPr>
            <p:nvPr/>
          </p:nvSpPr>
          <p:spPr>
            <a:xfrm>
              <a:off x="5498298" y="5381655"/>
              <a:ext cx="4573926" cy="772734"/>
            </a:xfrm>
            <a:prstGeom prst="rect">
              <a:avLst/>
            </a:prstGeom>
            <a:solidFill>
              <a:schemeClr val="accent2">
                <a:lumMod val="60000"/>
                <a:lumOff val="40000"/>
              </a:schemeClr>
            </a:solidFill>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ea typeface="Roboto" panose="02000000000000000000" pitchFamily="2" charset="0"/>
                  <a:cs typeface="Roboto" panose="02000000000000000000" pitchFamily="2" charset="0"/>
                </a:rPr>
                <a:t>Patches even within the same task will select different experts…</a:t>
              </a:r>
              <a:endParaRPr lang="en-US" altLang="zh-CN" sz="2000" u="sng" dirty="0">
                <a:ea typeface="Roboto" panose="02000000000000000000" pitchFamily="2" charset="0"/>
                <a:cs typeface="Roboto" panose="02000000000000000000" pitchFamily="2" charset="0"/>
              </a:endParaRPr>
            </a:p>
          </p:txBody>
        </p:sp>
        <p:pic>
          <p:nvPicPr>
            <p:cNvPr id="219" name="Graphic 218" descr="Warning with solid fill">
              <a:extLst>
                <a:ext uri="{FF2B5EF4-FFF2-40B4-BE49-F238E27FC236}">
                  <a16:creationId xmlns:a16="http://schemas.microsoft.com/office/drawing/2014/main" id="{D85C142E-53F1-48CB-BD8F-FB5EBB6D57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0270" y="5712516"/>
              <a:ext cx="429140" cy="429140"/>
            </a:xfrm>
            <a:prstGeom prst="rect">
              <a:avLst/>
            </a:prstGeom>
          </p:spPr>
        </p:pic>
      </p:grpSp>
    </p:spTree>
    <p:extLst>
      <p:ext uri="{BB962C8B-B14F-4D97-AF65-F5344CB8AC3E}">
        <p14:creationId xmlns:p14="http://schemas.microsoft.com/office/powerpoint/2010/main" val="20840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9" grpId="0"/>
      <p:bldP spid="100" grpId="0"/>
      <p:bldP spid="10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66</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MTL + ViT + </a:t>
            </a:r>
            <a:r>
              <a:rPr lang="en-US" dirty="0" err="1"/>
              <a:t>MoE</a:t>
            </a:r>
            <a:r>
              <a:rPr lang="en-US" dirty="0"/>
              <a:t> </a:t>
            </a:r>
            <a:r>
              <a:rPr lang="en-US" dirty="0">
                <a:solidFill>
                  <a:schemeClr val="accent4">
                    <a:lumMod val="75000"/>
                  </a:schemeClr>
                </a:solidFill>
              </a:rPr>
              <a:t>+ FPGA</a:t>
            </a:r>
          </a:p>
        </p:txBody>
      </p:sp>
      <p:sp>
        <p:nvSpPr>
          <p:cNvPr id="88" name="Rectangle 87">
            <a:extLst>
              <a:ext uri="{FF2B5EF4-FFF2-40B4-BE49-F238E27FC236}">
                <a16:creationId xmlns:a16="http://schemas.microsoft.com/office/drawing/2014/main" id="{A05F79AE-BE20-467F-80BF-C28BF8611CBE}"/>
              </a:ext>
            </a:extLst>
          </p:cNvPr>
          <p:cNvSpPr/>
          <p:nvPr/>
        </p:nvSpPr>
        <p:spPr>
          <a:xfrm flipV="1">
            <a:off x="3740497" y="6645769"/>
            <a:ext cx="4075883" cy="28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FFBB8C5-61A8-45BB-8838-87294015517D}"/>
              </a:ext>
            </a:extLst>
          </p:cNvPr>
          <p:cNvGrpSpPr/>
          <p:nvPr/>
        </p:nvGrpSpPr>
        <p:grpSpPr>
          <a:xfrm>
            <a:off x="286084" y="3437510"/>
            <a:ext cx="2434171" cy="1097280"/>
            <a:chOff x="1184249" y="2389724"/>
            <a:chExt cx="2434171" cy="1097280"/>
          </a:xfrm>
        </p:grpSpPr>
        <p:pic>
          <p:nvPicPr>
            <p:cNvPr id="90" name="Picture 2">
              <a:extLst>
                <a:ext uri="{FF2B5EF4-FFF2-40B4-BE49-F238E27FC236}">
                  <a16:creationId xmlns:a16="http://schemas.microsoft.com/office/drawing/2014/main" id="{63259FA5-1201-433D-A118-40B56C4AD27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1" name="图片 157">
              <a:extLst>
                <a:ext uri="{FF2B5EF4-FFF2-40B4-BE49-F238E27FC236}">
                  <a16:creationId xmlns:a16="http://schemas.microsoft.com/office/drawing/2014/main" id="{C7AA6316-2A8C-4824-BAD1-A5B587BC1D04}"/>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92" name="Picture 2">
              <a:extLst>
                <a:ext uri="{FF2B5EF4-FFF2-40B4-BE49-F238E27FC236}">
                  <a16:creationId xmlns:a16="http://schemas.microsoft.com/office/drawing/2014/main" id="{96EBF4F5-4624-4C19-9D1B-5B3414B4A57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53D0858F-4194-4C0B-8DDB-E730C77B1D0F}"/>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4" name="图片 160">
              <a:extLst>
                <a:ext uri="{FF2B5EF4-FFF2-40B4-BE49-F238E27FC236}">
                  <a16:creationId xmlns:a16="http://schemas.microsoft.com/office/drawing/2014/main" id="{964C0559-6E6D-4B84-8939-31B6BD1FFA4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95" name="图片 161">
              <a:extLst>
                <a:ext uri="{FF2B5EF4-FFF2-40B4-BE49-F238E27FC236}">
                  <a16:creationId xmlns:a16="http://schemas.microsoft.com/office/drawing/2014/main" id="{F621EA08-BD5B-48D0-8253-0F2762C71309}"/>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96" name="图片 162">
              <a:extLst>
                <a:ext uri="{FF2B5EF4-FFF2-40B4-BE49-F238E27FC236}">
                  <a16:creationId xmlns:a16="http://schemas.microsoft.com/office/drawing/2014/main" id="{7AB668CD-064C-417F-81C1-FF53D3709F1B}"/>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97" name="Subtitle 2">
            <a:extLst>
              <a:ext uri="{FF2B5EF4-FFF2-40B4-BE49-F238E27FC236}">
                <a16:creationId xmlns:a16="http://schemas.microsoft.com/office/drawing/2014/main" id="{A79CF5BB-0043-4201-A17B-F886F69419D3}"/>
              </a:ext>
            </a:extLst>
          </p:cNvPr>
          <p:cNvSpPr txBox="1">
            <a:spLocks/>
          </p:cNvSpPr>
          <p:nvPr/>
        </p:nvSpPr>
        <p:spPr>
          <a:xfrm>
            <a:off x="811584" y="4758084"/>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pic>
        <p:nvPicPr>
          <p:cNvPr id="98" name="Picture 97">
            <a:extLst>
              <a:ext uri="{FF2B5EF4-FFF2-40B4-BE49-F238E27FC236}">
                <a16:creationId xmlns:a16="http://schemas.microsoft.com/office/drawing/2014/main" id="{6F12828C-F2CA-4D95-A50E-A20ECF573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652" y="2442942"/>
            <a:ext cx="409575" cy="266700"/>
          </a:xfrm>
          <a:prstGeom prst="rect">
            <a:avLst/>
          </a:prstGeom>
        </p:spPr>
      </p:pic>
      <p:pic>
        <p:nvPicPr>
          <p:cNvPr id="150" name="Picture 149">
            <a:extLst>
              <a:ext uri="{FF2B5EF4-FFF2-40B4-BE49-F238E27FC236}">
                <a16:creationId xmlns:a16="http://schemas.microsoft.com/office/drawing/2014/main" id="{D85022A5-5D46-41B1-94AA-C34FA9C27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652" y="2771142"/>
            <a:ext cx="409575" cy="266700"/>
          </a:xfrm>
          <a:prstGeom prst="rect">
            <a:avLst/>
          </a:prstGeom>
        </p:spPr>
      </p:pic>
      <p:pic>
        <p:nvPicPr>
          <p:cNvPr id="153" name="Picture 152">
            <a:extLst>
              <a:ext uri="{FF2B5EF4-FFF2-40B4-BE49-F238E27FC236}">
                <a16:creationId xmlns:a16="http://schemas.microsoft.com/office/drawing/2014/main" id="{A9566420-E147-4C83-BC63-5DF1765F6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9652" y="3099342"/>
            <a:ext cx="409575" cy="266700"/>
          </a:xfrm>
          <a:prstGeom prst="rect">
            <a:avLst/>
          </a:prstGeom>
        </p:spPr>
      </p:pic>
      <p:pic>
        <p:nvPicPr>
          <p:cNvPr id="154" name="Picture 153">
            <a:extLst>
              <a:ext uri="{FF2B5EF4-FFF2-40B4-BE49-F238E27FC236}">
                <a16:creationId xmlns:a16="http://schemas.microsoft.com/office/drawing/2014/main" id="{DE5D9CB3-0DAB-4A30-9EE6-547AC0BE86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9652" y="3427542"/>
            <a:ext cx="409575" cy="266700"/>
          </a:xfrm>
          <a:prstGeom prst="rect">
            <a:avLst/>
          </a:prstGeom>
        </p:spPr>
      </p:pic>
      <p:pic>
        <p:nvPicPr>
          <p:cNvPr id="155" name="Picture 154">
            <a:extLst>
              <a:ext uri="{FF2B5EF4-FFF2-40B4-BE49-F238E27FC236}">
                <a16:creationId xmlns:a16="http://schemas.microsoft.com/office/drawing/2014/main" id="{CC78E5FD-16AD-441F-AFA6-2C5C0529BD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9652" y="3755742"/>
            <a:ext cx="409575" cy="266700"/>
          </a:xfrm>
          <a:prstGeom prst="rect">
            <a:avLst/>
          </a:prstGeom>
        </p:spPr>
      </p:pic>
      <p:pic>
        <p:nvPicPr>
          <p:cNvPr id="156" name="Picture 155">
            <a:extLst>
              <a:ext uri="{FF2B5EF4-FFF2-40B4-BE49-F238E27FC236}">
                <a16:creationId xmlns:a16="http://schemas.microsoft.com/office/drawing/2014/main" id="{6C7E30BA-2DF1-4FE3-BDB7-51F5199F4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9652" y="4083942"/>
            <a:ext cx="409575" cy="266700"/>
          </a:xfrm>
          <a:prstGeom prst="rect">
            <a:avLst/>
          </a:prstGeom>
        </p:spPr>
      </p:pic>
      <p:pic>
        <p:nvPicPr>
          <p:cNvPr id="157" name="Picture 156">
            <a:extLst>
              <a:ext uri="{FF2B5EF4-FFF2-40B4-BE49-F238E27FC236}">
                <a16:creationId xmlns:a16="http://schemas.microsoft.com/office/drawing/2014/main" id="{608ABC2E-44D1-4888-9531-C87CE6E8D2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9652" y="4412142"/>
            <a:ext cx="409575" cy="266700"/>
          </a:xfrm>
          <a:prstGeom prst="rect">
            <a:avLst/>
          </a:prstGeom>
        </p:spPr>
      </p:pic>
      <p:pic>
        <p:nvPicPr>
          <p:cNvPr id="158" name="Picture 157">
            <a:extLst>
              <a:ext uri="{FF2B5EF4-FFF2-40B4-BE49-F238E27FC236}">
                <a16:creationId xmlns:a16="http://schemas.microsoft.com/office/drawing/2014/main" id="{66C7E00B-95D1-4C5F-AAEE-744BFB935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9652" y="4740342"/>
            <a:ext cx="409575" cy="266700"/>
          </a:xfrm>
          <a:prstGeom prst="rect">
            <a:avLst/>
          </a:prstGeom>
        </p:spPr>
      </p:pic>
      <p:pic>
        <p:nvPicPr>
          <p:cNvPr id="159" name="Picture 158">
            <a:extLst>
              <a:ext uri="{FF2B5EF4-FFF2-40B4-BE49-F238E27FC236}">
                <a16:creationId xmlns:a16="http://schemas.microsoft.com/office/drawing/2014/main" id="{EB3164BB-963F-4902-BD59-A67EF578E0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9652" y="5068542"/>
            <a:ext cx="409575" cy="266700"/>
          </a:xfrm>
          <a:prstGeom prst="rect">
            <a:avLst/>
          </a:prstGeom>
        </p:spPr>
      </p:pic>
      <p:pic>
        <p:nvPicPr>
          <p:cNvPr id="160" name="Picture 159">
            <a:extLst>
              <a:ext uri="{FF2B5EF4-FFF2-40B4-BE49-F238E27FC236}">
                <a16:creationId xmlns:a16="http://schemas.microsoft.com/office/drawing/2014/main" id="{CBB0917F-EF0B-456A-B7DF-C22D2B25A7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69652" y="1786542"/>
            <a:ext cx="409575" cy="266700"/>
          </a:xfrm>
          <a:prstGeom prst="rect">
            <a:avLst/>
          </a:prstGeom>
        </p:spPr>
      </p:pic>
      <p:pic>
        <p:nvPicPr>
          <p:cNvPr id="161" name="Picture 160">
            <a:extLst>
              <a:ext uri="{FF2B5EF4-FFF2-40B4-BE49-F238E27FC236}">
                <a16:creationId xmlns:a16="http://schemas.microsoft.com/office/drawing/2014/main" id="{B1C605D9-0639-445F-9C8C-C4014786A9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9652" y="1458342"/>
            <a:ext cx="409575" cy="266700"/>
          </a:xfrm>
          <a:prstGeom prst="rect">
            <a:avLst/>
          </a:prstGeom>
        </p:spPr>
      </p:pic>
      <p:pic>
        <p:nvPicPr>
          <p:cNvPr id="162" name="Picture 161">
            <a:extLst>
              <a:ext uri="{FF2B5EF4-FFF2-40B4-BE49-F238E27FC236}">
                <a16:creationId xmlns:a16="http://schemas.microsoft.com/office/drawing/2014/main" id="{37841AB4-876C-40A6-AB2D-4BD2E04DE2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9652" y="2114742"/>
            <a:ext cx="409575" cy="266700"/>
          </a:xfrm>
          <a:prstGeom prst="rect">
            <a:avLst/>
          </a:prstGeom>
        </p:spPr>
      </p:pic>
      <p:pic>
        <p:nvPicPr>
          <p:cNvPr id="163" name="Picture 162">
            <a:extLst>
              <a:ext uri="{FF2B5EF4-FFF2-40B4-BE49-F238E27FC236}">
                <a16:creationId xmlns:a16="http://schemas.microsoft.com/office/drawing/2014/main" id="{73EB9765-7D8F-4BE2-B583-DBEC8828CB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9652" y="6381338"/>
            <a:ext cx="409575" cy="266700"/>
          </a:xfrm>
          <a:prstGeom prst="rect">
            <a:avLst/>
          </a:prstGeom>
        </p:spPr>
      </p:pic>
      <p:pic>
        <p:nvPicPr>
          <p:cNvPr id="164" name="Picture 163">
            <a:extLst>
              <a:ext uri="{FF2B5EF4-FFF2-40B4-BE49-F238E27FC236}">
                <a16:creationId xmlns:a16="http://schemas.microsoft.com/office/drawing/2014/main" id="{AFF1FD3A-CB77-4429-829D-FF2D77E7A0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69652" y="6053142"/>
            <a:ext cx="409575" cy="266700"/>
          </a:xfrm>
          <a:prstGeom prst="rect">
            <a:avLst/>
          </a:prstGeom>
        </p:spPr>
      </p:pic>
      <p:pic>
        <p:nvPicPr>
          <p:cNvPr id="165" name="Picture 164">
            <a:extLst>
              <a:ext uri="{FF2B5EF4-FFF2-40B4-BE49-F238E27FC236}">
                <a16:creationId xmlns:a16="http://schemas.microsoft.com/office/drawing/2014/main" id="{19B88810-C30C-41A4-8174-3C31C880A9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9652" y="5724942"/>
            <a:ext cx="409575" cy="266700"/>
          </a:xfrm>
          <a:prstGeom prst="rect">
            <a:avLst/>
          </a:prstGeom>
        </p:spPr>
      </p:pic>
      <p:pic>
        <p:nvPicPr>
          <p:cNvPr id="166" name="Picture 165">
            <a:extLst>
              <a:ext uri="{FF2B5EF4-FFF2-40B4-BE49-F238E27FC236}">
                <a16:creationId xmlns:a16="http://schemas.microsoft.com/office/drawing/2014/main" id="{D3C94456-83DE-47D8-9044-387614ED94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69652" y="5396742"/>
            <a:ext cx="409575" cy="266700"/>
          </a:xfrm>
          <a:prstGeom prst="rect">
            <a:avLst/>
          </a:prstGeom>
        </p:spPr>
      </p:pic>
      <p:cxnSp>
        <p:nvCxnSpPr>
          <p:cNvPr id="167" name="Straight Arrow Connector 166">
            <a:extLst>
              <a:ext uri="{FF2B5EF4-FFF2-40B4-BE49-F238E27FC236}">
                <a16:creationId xmlns:a16="http://schemas.microsoft.com/office/drawing/2014/main" id="{154C4911-E5D2-4568-A6F2-5A278286C01D}"/>
              </a:ext>
            </a:extLst>
          </p:cNvPr>
          <p:cNvCxnSpPr>
            <a:cxnSpLocks/>
          </p:cNvCxnSpPr>
          <p:nvPr/>
        </p:nvCxnSpPr>
        <p:spPr>
          <a:xfrm>
            <a:off x="2720255" y="3893929"/>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8" name="Subtitle 2">
            <a:extLst>
              <a:ext uri="{FF2B5EF4-FFF2-40B4-BE49-F238E27FC236}">
                <a16:creationId xmlns:a16="http://schemas.microsoft.com/office/drawing/2014/main" id="{80F64319-F002-48CE-A507-A34F0701D111}"/>
              </a:ext>
            </a:extLst>
          </p:cNvPr>
          <p:cNvSpPr txBox="1">
            <a:spLocks/>
          </p:cNvSpPr>
          <p:nvPr/>
        </p:nvSpPr>
        <p:spPr>
          <a:xfrm>
            <a:off x="2296226" y="6275163"/>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cxnSp>
        <p:nvCxnSpPr>
          <p:cNvPr id="169" name="Straight Arrow Connector 168">
            <a:extLst>
              <a:ext uri="{FF2B5EF4-FFF2-40B4-BE49-F238E27FC236}">
                <a16:creationId xmlns:a16="http://schemas.microsoft.com/office/drawing/2014/main" id="{EA07A308-8C6E-43F5-8614-F64D93333FBC}"/>
              </a:ext>
            </a:extLst>
          </p:cNvPr>
          <p:cNvCxnSpPr>
            <a:cxnSpLocks/>
          </p:cNvCxnSpPr>
          <p:nvPr/>
        </p:nvCxnSpPr>
        <p:spPr>
          <a:xfrm>
            <a:off x="3854724" y="158079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0" name="Oval 169">
            <a:extLst>
              <a:ext uri="{FF2B5EF4-FFF2-40B4-BE49-F238E27FC236}">
                <a16:creationId xmlns:a16="http://schemas.microsoft.com/office/drawing/2014/main" id="{88DEDB84-7589-4CB8-A626-05346A0EF881}"/>
              </a:ext>
            </a:extLst>
          </p:cNvPr>
          <p:cNvSpPr/>
          <p:nvPr/>
        </p:nvSpPr>
        <p:spPr>
          <a:xfrm>
            <a:off x="4781096" y="147791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1" name="Oval 170">
            <a:extLst>
              <a:ext uri="{FF2B5EF4-FFF2-40B4-BE49-F238E27FC236}">
                <a16:creationId xmlns:a16="http://schemas.microsoft.com/office/drawing/2014/main" id="{EEC402EA-8EAD-4C47-B0BC-812BAB600157}"/>
              </a:ext>
            </a:extLst>
          </p:cNvPr>
          <p:cNvSpPr/>
          <p:nvPr/>
        </p:nvSpPr>
        <p:spPr>
          <a:xfrm>
            <a:off x="4781096" y="213170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72" name="Oval 171">
            <a:extLst>
              <a:ext uri="{FF2B5EF4-FFF2-40B4-BE49-F238E27FC236}">
                <a16:creationId xmlns:a16="http://schemas.microsoft.com/office/drawing/2014/main" id="{A8167698-E25F-4ADA-BEF9-A119C5D94633}"/>
              </a:ext>
            </a:extLst>
          </p:cNvPr>
          <p:cNvSpPr/>
          <p:nvPr/>
        </p:nvSpPr>
        <p:spPr>
          <a:xfrm>
            <a:off x="4781096" y="311238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3" name="Oval 172">
            <a:extLst>
              <a:ext uri="{FF2B5EF4-FFF2-40B4-BE49-F238E27FC236}">
                <a16:creationId xmlns:a16="http://schemas.microsoft.com/office/drawing/2014/main" id="{7BB0B8C3-293D-4FB4-8678-FA5EB1C55E2B}"/>
              </a:ext>
            </a:extLst>
          </p:cNvPr>
          <p:cNvSpPr/>
          <p:nvPr/>
        </p:nvSpPr>
        <p:spPr>
          <a:xfrm>
            <a:off x="4781096" y="343928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4" name="Oval 173">
            <a:extLst>
              <a:ext uri="{FF2B5EF4-FFF2-40B4-BE49-F238E27FC236}">
                <a16:creationId xmlns:a16="http://schemas.microsoft.com/office/drawing/2014/main" id="{4B404CF1-F16F-4B12-A54F-048C3AA3B29D}"/>
              </a:ext>
            </a:extLst>
          </p:cNvPr>
          <p:cNvSpPr/>
          <p:nvPr/>
        </p:nvSpPr>
        <p:spPr>
          <a:xfrm>
            <a:off x="4781096" y="376617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75" name="Oval 174">
            <a:extLst>
              <a:ext uri="{FF2B5EF4-FFF2-40B4-BE49-F238E27FC236}">
                <a16:creationId xmlns:a16="http://schemas.microsoft.com/office/drawing/2014/main" id="{9997ED13-093E-40A6-9157-BDCF1EB0FFD2}"/>
              </a:ext>
            </a:extLst>
          </p:cNvPr>
          <p:cNvSpPr/>
          <p:nvPr/>
        </p:nvSpPr>
        <p:spPr>
          <a:xfrm>
            <a:off x="4781096" y="409307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6" name="Oval 175">
            <a:extLst>
              <a:ext uri="{FF2B5EF4-FFF2-40B4-BE49-F238E27FC236}">
                <a16:creationId xmlns:a16="http://schemas.microsoft.com/office/drawing/2014/main" id="{ED5B6BEB-2473-4092-B810-350E8678C5D1}"/>
              </a:ext>
            </a:extLst>
          </p:cNvPr>
          <p:cNvSpPr/>
          <p:nvPr/>
        </p:nvSpPr>
        <p:spPr>
          <a:xfrm>
            <a:off x="4781096" y="441996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7" name="Oval 176">
            <a:extLst>
              <a:ext uri="{FF2B5EF4-FFF2-40B4-BE49-F238E27FC236}">
                <a16:creationId xmlns:a16="http://schemas.microsoft.com/office/drawing/2014/main" id="{74B85032-33C8-4367-888C-B75C7CF9267E}"/>
              </a:ext>
            </a:extLst>
          </p:cNvPr>
          <p:cNvSpPr/>
          <p:nvPr/>
        </p:nvSpPr>
        <p:spPr>
          <a:xfrm>
            <a:off x="4781096" y="474686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178" name="Oval 177">
            <a:extLst>
              <a:ext uri="{FF2B5EF4-FFF2-40B4-BE49-F238E27FC236}">
                <a16:creationId xmlns:a16="http://schemas.microsoft.com/office/drawing/2014/main" id="{920ACC4C-D996-4926-86F4-4DB2EB61AD93}"/>
              </a:ext>
            </a:extLst>
          </p:cNvPr>
          <p:cNvSpPr/>
          <p:nvPr/>
        </p:nvSpPr>
        <p:spPr>
          <a:xfrm>
            <a:off x="4781096" y="507375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9" name="Oval 178">
            <a:extLst>
              <a:ext uri="{FF2B5EF4-FFF2-40B4-BE49-F238E27FC236}">
                <a16:creationId xmlns:a16="http://schemas.microsoft.com/office/drawing/2014/main" id="{5041C49D-4CA9-40FC-BFEE-71DDF6125239}"/>
              </a:ext>
            </a:extLst>
          </p:cNvPr>
          <p:cNvSpPr/>
          <p:nvPr/>
        </p:nvSpPr>
        <p:spPr>
          <a:xfrm>
            <a:off x="4781096" y="540065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4</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0" name="Oval 179">
            <a:extLst>
              <a:ext uri="{FF2B5EF4-FFF2-40B4-BE49-F238E27FC236}">
                <a16:creationId xmlns:a16="http://schemas.microsoft.com/office/drawing/2014/main" id="{54FEDDE0-C84B-4022-92A0-23262B3AAD2C}"/>
              </a:ext>
            </a:extLst>
          </p:cNvPr>
          <p:cNvSpPr/>
          <p:nvPr/>
        </p:nvSpPr>
        <p:spPr>
          <a:xfrm>
            <a:off x="4781096" y="572754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81" name="Oval 180">
            <a:extLst>
              <a:ext uri="{FF2B5EF4-FFF2-40B4-BE49-F238E27FC236}">
                <a16:creationId xmlns:a16="http://schemas.microsoft.com/office/drawing/2014/main" id="{B4F73D3A-EB32-4903-A1A5-8750BE9D7B48}"/>
              </a:ext>
            </a:extLst>
          </p:cNvPr>
          <p:cNvSpPr/>
          <p:nvPr/>
        </p:nvSpPr>
        <p:spPr>
          <a:xfrm>
            <a:off x="4781096" y="605444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8</a:t>
            </a:r>
          </a:p>
        </p:txBody>
      </p:sp>
      <p:sp>
        <p:nvSpPr>
          <p:cNvPr id="182" name="Oval 181">
            <a:extLst>
              <a:ext uri="{FF2B5EF4-FFF2-40B4-BE49-F238E27FC236}">
                <a16:creationId xmlns:a16="http://schemas.microsoft.com/office/drawing/2014/main" id="{29629234-4831-4286-8B8A-9F605810434C}"/>
              </a:ext>
            </a:extLst>
          </p:cNvPr>
          <p:cNvSpPr/>
          <p:nvPr/>
        </p:nvSpPr>
        <p:spPr>
          <a:xfrm>
            <a:off x="4781096" y="180480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8</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3" name="Oval 182">
            <a:extLst>
              <a:ext uri="{FF2B5EF4-FFF2-40B4-BE49-F238E27FC236}">
                <a16:creationId xmlns:a16="http://schemas.microsoft.com/office/drawing/2014/main" id="{5978D2B6-55F3-4EB3-8989-F0153C024449}"/>
              </a:ext>
            </a:extLst>
          </p:cNvPr>
          <p:cNvSpPr/>
          <p:nvPr/>
        </p:nvSpPr>
        <p:spPr>
          <a:xfrm>
            <a:off x="4781096" y="278549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4" name="Oval 183">
            <a:extLst>
              <a:ext uri="{FF2B5EF4-FFF2-40B4-BE49-F238E27FC236}">
                <a16:creationId xmlns:a16="http://schemas.microsoft.com/office/drawing/2014/main" id="{E4D97581-BE55-422A-9D14-A973151DA955}"/>
              </a:ext>
            </a:extLst>
          </p:cNvPr>
          <p:cNvSpPr/>
          <p:nvPr/>
        </p:nvSpPr>
        <p:spPr>
          <a:xfrm>
            <a:off x="4781096" y="245859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85" name="Oval 184">
            <a:extLst>
              <a:ext uri="{FF2B5EF4-FFF2-40B4-BE49-F238E27FC236}">
                <a16:creationId xmlns:a16="http://schemas.microsoft.com/office/drawing/2014/main" id="{C980A543-C7DB-4C06-B36C-09664EF1731F}"/>
              </a:ext>
            </a:extLst>
          </p:cNvPr>
          <p:cNvSpPr/>
          <p:nvPr/>
        </p:nvSpPr>
        <p:spPr>
          <a:xfrm>
            <a:off x="4781096" y="6381338"/>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6" name="Oval 185">
            <a:extLst>
              <a:ext uri="{FF2B5EF4-FFF2-40B4-BE49-F238E27FC236}">
                <a16:creationId xmlns:a16="http://schemas.microsoft.com/office/drawing/2014/main" id="{41C0AD0D-D2B8-41CC-9C98-730737C45D84}"/>
              </a:ext>
            </a:extLst>
          </p:cNvPr>
          <p:cNvSpPr/>
          <p:nvPr/>
        </p:nvSpPr>
        <p:spPr>
          <a:xfrm>
            <a:off x="4264292" y="147683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7" name="Oval 186">
            <a:extLst>
              <a:ext uri="{FF2B5EF4-FFF2-40B4-BE49-F238E27FC236}">
                <a16:creationId xmlns:a16="http://schemas.microsoft.com/office/drawing/2014/main" id="{EA993DCF-5E20-4F11-BF75-6D883AEB9692}"/>
              </a:ext>
            </a:extLst>
          </p:cNvPr>
          <p:cNvSpPr/>
          <p:nvPr/>
        </p:nvSpPr>
        <p:spPr>
          <a:xfrm>
            <a:off x="4264292" y="213062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88" name="Oval 187">
            <a:extLst>
              <a:ext uri="{FF2B5EF4-FFF2-40B4-BE49-F238E27FC236}">
                <a16:creationId xmlns:a16="http://schemas.microsoft.com/office/drawing/2014/main" id="{6E2128F8-ABE1-4C4A-BD99-678C672E6E7C}"/>
              </a:ext>
            </a:extLst>
          </p:cNvPr>
          <p:cNvSpPr/>
          <p:nvPr/>
        </p:nvSpPr>
        <p:spPr>
          <a:xfrm>
            <a:off x="4264292" y="311131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9" name="Oval 188">
            <a:extLst>
              <a:ext uri="{FF2B5EF4-FFF2-40B4-BE49-F238E27FC236}">
                <a16:creationId xmlns:a16="http://schemas.microsoft.com/office/drawing/2014/main" id="{5A6420F9-9DEC-4396-ACC7-065646768FD7}"/>
              </a:ext>
            </a:extLst>
          </p:cNvPr>
          <p:cNvSpPr/>
          <p:nvPr/>
        </p:nvSpPr>
        <p:spPr>
          <a:xfrm>
            <a:off x="4264292" y="343820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0" name="Oval 189">
            <a:extLst>
              <a:ext uri="{FF2B5EF4-FFF2-40B4-BE49-F238E27FC236}">
                <a16:creationId xmlns:a16="http://schemas.microsoft.com/office/drawing/2014/main" id="{1DAE767A-181E-425A-B8A1-ED22B3C79B6E}"/>
              </a:ext>
            </a:extLst>
          </p:cNvPr>
          <p:cNvSpPr/>
          <p:nvPr/>
        </p:nvSpPr>
        <p:spPr>
          <a:xfrm>
            <a:off x="4264292" y="376510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1" name="Oval 190">
            <a:extLst>
              <a:ext uri="{FF2B5EF4-FFF2-40B4-BE49-F238E27FC236}">
                <a16:creationId xmlns:a16="http://schemas.microsoft.com/office/drawing/2014/main" id="{88584A65-663E-4952-B0C9-BB8760C47698}"/>
              </a:ext>
            </a:extLst>
          </p:cNvPr>
          <p:cNvSpPr/>
          <p:nvPr/>
        </p:nvSpPr>
        <p:spPr>
          <a:xfrm>
            <a:off x="4264292" y="409199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192" name="Oval 191">
            <a:extLst>
              <a:ext uri="{FF2B5EF4-FFF2-40B4-BE49-F238E27FC236}">
                <a16:creationId xmlns:a16="http://schemas.microsoft.com/office/drawing/2014/main" id="{D40FE77B-18AD-4C00-ABD3-BDD4FB4FCE9E}"/>
              </a:ext>
            </a:extLst>
          </p:cNvPr>
          <p:cNvSpPr/>
          <p:nvPr/>
        </p:nvSpPr>
        <p:spPr>
          <a:xfrm>
            <a:off x="4264292" y="441889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93" name="Oval 192">
            <a:extLst>
              <a:ext uri="{FF2B5EF4-FFF2-40B4-BE49-F238E27FC236}">
                <a16:creationId xmlns:a16="http://schemas.microsoft.com/office/drawing/2014/main" id="{72857E45-C49D-4D38-B0C3-7FF09E6E290E}"/>
              </a:ext>
            </a:extLst>
          </p:cNvPr>
          <p:cNvSpPr/>
          <p:nvPr/>
        </p:nvSpPr>
        <p:spPr>
          <a:xfrm>
            <a:off x="4264292" y="474578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94" name="Oval 193">
            <a:extLst>
              <a:ext uri="{FF2B5EF4-FFF2-40B4-BE49-F238E27FC236}">
                <a16:creationId xmlns:a16="http://schemas.microsoft.com/office/drawing/2014/main" id="{E8826CF7-CDE3-43E5-AC8B-15FDDF0F31DF}"/>
              </a:ext>
            </a:extLst>
          </p:cNvPr>
          <p:cNvSpPr/>
          <p:nvPr/>
        </p:nvSpPr>
        <p:spPr>
          <a:xfrm>
            <a:off x="4264292" y="507268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95" name="Oval 194">
            <a:extLst>
              <a:ext uri="{FF2B5EF4-FFF2-40B4-BE49-F238E27FC236}">
                <a16:creationId xmlns:a16="http://schemas.microsoft.com/office/drawing/2014/main" id="{2309EF6F-4F0A-4E89-B0F5-749642363AA1}"/>
              </a:ext>
            </a:extLst>
          </p:cNvPr>
          <p:cNvSpPr/>
          <p:nvPr/>
        </p:nvSpPr>
        <p:spPr>
          <a:xfrm>
            <a:off x="4264292" y="539957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1</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96" name="Oval 195">
            <a:extLst>
              <a:ext uri="{FF2B5EF4-FFF2-40B4-BE49-F238E27FC236}">
                <a16:creationId xmlns:a16="http://schemas.microsoft.com/office/drawing/2014/main" id="{0BA12A2A-1E2F-4757-A130-792CF4EF4177}"/>
              </a:ext>
            </a:extLst>
          </p:cNvPr>
          <p:cNvSpPr/>
          <p:nvPr/>
        </p:nvSpPr>
        <p:spPr>
          <a:xfrm>
            <a:off x="4264292" y="572647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7" name="Oval 196">
            <a:extLst>
              <a:ext uri="{FF2B5EF4-FFF2-40B4-BE49-F238E27FC236}">
                <a16:creationId xmlns:a16="http://schemas.microsoft.com/office/drawing/2014/main" id="{C2152B87-E901-4280-88AA-50836D5B9C69}"/>
              </a:ext>
            </a:extLst>
          </p:cNvPr>
          <p:cNvSpPr/>
          <p:nvPr/>
        </p:nvSpPr>
        <p:spPr>
          <a:xfrm>
            <a:off x="4264292" y="605336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8" name="Oval 197">
            <a:extLst>
              <a:ext uri="{FF2B5EF4-FFF2-40B4-BE49-F238E27FC236}">
                <a16:creationId xmlns:a16="http://schemas.microsoft.com/office/drawing/2014/main" id="{E45BAB4D-0E0A-4F21-A592-47D9420D25CD}"/>
              </a:ext>
            </a:extLst>
          </p:cNvPr>
          <p:cNvSpPr/>
          <p:nvPr/>
        </p:nvSpPr>
        <p:spPr>
          <a:xfrm>
            <a:off x="4264292" y="180373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2</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99" name="Oval 198">
            <a:extLst>
              <a:ext uri="{FF2B5EF4-FFF2-40B4-BE49-F238E27FC236}">
                <a16:creationId xmlns:a16="http://schemas.microsoft.com/office/drawing/2014/main" id="{496F6E48-D6F1-4D8E-A027-38C85B913C0B}"/>
              </a:ext>
            </a:extLst>
          </p:cNvPr>
          <p:cNvSpPr/>
          <p:nvPr/>
        </p:nvSpPr>
        <p:spPr>
          <a:xfrm>
            <a:off x="4264292" y="2784417"/>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200" name="Oval 199">
            <a:extLst>
              <a:ext uri="{FF2B5EF4-FFF2-40B4-BE49-F238E27FC236}">
                <a16:creationId xmlns:a16="http://schemas.microsoft.com/office/drawing/2014/main" id="{224D3BED-5473-49D4-A135-B3EF91367590}"/>
              </a:ext>
            </a:extLst>
          </p:cNvPr>
          <p:cNvSpPr/>
          <p:nvPr/>
        </p:nvSpPr>
        <p:spPr>
          <a:xfrm>
            <a:off x="4264292" y="2457522"/>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9</a:t>
            </a:r>
          </a:p>
        </p:txBody>
      </p:sp>
      <p:sp>
        <p:nvSpPr>
          <p:cNvPr id="201" name="Oval 200">
            <a:extLst>
              <a:ext uri="{FF2B5EF4-FFF2-40B4-BE49-F238E27FC236}">
                <a16:creationId xmlns:a16="http://schemas.microsoft.com/office/drawing/2014/main" id="{EEA5E72A-B351-41F5-A2B0-A31814B3493A}"/>
              </a:ext>
            </a:extLst>
          </p:cNvPr>
          <p:cNvSpPr/>
          <p:nvPr/>
        </p:nvSpPr>
        <p:spPr>
          <a:xfrm>
            <a:off x="4264292" y="6380263"/>
            <a:ext cx="274320" cy="274320"/>
          </a:xfrm>
          <a:prstGeom prst="ellipse">
            <a:avLst/>
          </a:prstGeom>
          <a:solidFill>
            <a:srgbClr val="9DC3E6"/>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cxnSp>
        <p:nvCxnSpPr>
          <p:cNvPr id="202" name="Straight Arrow Connector 201">
            <a:extLst>
              <a:ext uri="{FF2B5EF4-FFF2-40B4-BE49-F238E27FC236}">
                <a16:creationId xmlns:a16="http://schemas.microsoft.com/office/drawing/2014/main" id="{11B9687D-EAE3-4F5E-8984-E154BC0927EE}"/>
              </a:ext>
            </a:extLst>
          </p:cNvPr>
          <p:cNvCxnSpPr>
            <a:cxnSpLocks/>
          </p:cNvCxnSpPr>
          <p:nvPr/>
        </p:nvCxnSpPr>
        <p:spPr>
          <a:xfrm>
            <a:off x="3854724" y="191245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3" name="Straight Arrow Connector 202">
            <a:extLst>
              <a:ext uri="{FF2B5EF4-FFF2-40B4-BE49-F238E27FC236}">
                <a16:creationId xmlns:a16="http://schemas.microsoft.com/office/drawing/2014/main" id="{7D0DD343-3F94-472A-83D7-FA593146E506}"/>
              </a:ext>
            </a:extLst>
          </p:cNvPr>
          <p:cNvCxnSpPr>
            <a:cxnSpLocks/>
          </p:cNvCxnSpPr>
          <p:nvPr/>
        </p:nvCxnSpPr>
        <p:spPr>
          <a:xfrm>
            <a:off x="3854724" y="224410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4" name="Straight Arrow Connector 203">
            <a:extLst>
              <a:ext uri="{FF2B5EF4-FFF2-40B4-BE49-F238E27FC236}">
                <a16:creationId xmlns:a16="http://schemas.microsoft.com/office/drawing/2014/main" id="{91949054-6C0B-4F79-B389-A37817DAB55C}"/>
              </a:ext>
            </a:extLst>
          </p:cNvPr>
          <p:cNvCxnSpPr>
            <a:cxnSpLocks/>
          </p:cNvCxnSpPr>
          <p:nvPr/>
        </p:nvCxnSpPr>
        <p:spPr>
          <a:xfrm>
            <a:off x="3854724" y="257575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5" name="Straight Arrow Connector 204">
            <a:extLst>
              <a:ext uri="{FF2B5EF4-FFF2-40B4-BE49-F238E27FC236}">
                <a16:creationId xmlns:a16="http://schemas.microsoft.com/office/drawing/2014/main" id="{25040E66-D2BC-4961-B0EA-7087D03CD461}"/>
              </a:ext>
            </a:extLst>
          </p:cNvPr>
          <p:cNvCxnSpPr>
            <a:cxnSpLocks/>
          </p:cNvCxnSpPr>
          <p:nvPr/>
        </p:nvCxnSpPr>
        <p:spPr>
          <a:xfrm>
            <a:off x="3854724" y="290740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6" name="Straight Arrow Connector 205">
            <a:extLst>
              <a:ext uri="{FF2B5EF4-FFF2-40B4-BE49-F238E27FC236}">
                <a16:creationId xmlns:a16="http://schemas.microsoft.com/office/drawing/2014/main" id="{5FCE7104-FBA7-4163-89D9-DB6B28CB3670}"/>
              </a:ext>
            </a:extLst>
          </p:cNvPr>
          <p:cNvCxnSpPr>
            <a:cxnSpLocks/>
          </p:cNvCxnSpPr>
          <p:nvPr/>
        </p:nvCxnSpPr>
        <p:spPr>
          <a:xfrm>
            <a:off x="3854724" y="3239062"/>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7" name="Straight Arrow Connector 206">
            <a:extLst>
              <a:ext uri="{FF2B5EF4-FFF2-40B4-BE49-F238E27FC236}">
                <a16:creationId xmlns:a16="http://schemas.microsoft.com/office/drawing/2014/main" id="{E8CB0FCA-3734-4C8C-9EA1-B532CD225461}"/>
              </a:ext>
            </a:extLst>
          </p:cNvPr>
          <p:cNvCxnSpPr>
            <a:cxnSpLocks/>
          </p:cNvCxnSpPr>
          <p:nvPr/>
        </p:nvCxnSpPr>
        <p:spPr>
          <a:xfrm>
            <a:off x="3854724" y="3570715"/>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8" name="Straight Arrow Connector 207">
            <a:extLst>
              <a:ext uri="{FF2B5EF4-FFF2-40B4-BE49-F238E27FC236}">
                <a16:creationId xmlns:a16="http://schemas.microsoft.com/office/drawing/2014/main" id="{9F99B57F-CF3C-4A2B-8C2A-E0E1BCC991FD}"/>
              </a:ext>
            </a:extLst>
          </p:cNvPr>
          <p:cNvCxnSpPr>
            <a:cxnSpLocks/>
          </p:cNvCxnSpPr>
          <p:nvPr/>
        </p:nvCxnSpPr>
        <p:spPr>
          <a:xfrm>
            <a:off x="3854724" y="390236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9" name="Straight Arrow Connector 208">
            <a:extLst>
              <a:ext uri="{FF2B5EF4-FFF2-40B4-BE49-F238E27FC236}">
                <a16:creationId xmlns:a16="http://schemas.microsoft.com/office/drawing/2014/main" id="{97D52455-C265-4289-81DC-A7CC80AA96A8}"/>
              </a:ext>
            </a:extLst>
          </p:cNvPr>
          <p:cNvCxnSpPr>
            <a:cxnSpLocks/>
          </p:cNvCxnSpPr>
          <p:nvPr/>
        </p:nvCxnSpPr>
        <p:spPr>
          <a:xfrm>
            <a:off x="3854724" y="4234021"/>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0" name="Straight Arrow Connector 209">
            <a:extLst>
              <a:ext uri="{FF2B5EF4-FFF2-40B4-BE49-F238E27FC236}">
                <a16:creationId xmlns:a16="http://schemas.microsoft.com/office/drawing/2014/main" id="{1954A943-D9FA-49AE-A3AB-1B9756563DB7}"/>
              </a:ext>
            </a:extLst>
          </p:cNvPr>
          <p:cNvCxnSpPr>
            <a:cxnSpLocks/>
          </p:cNvCxnSpPr>
          <p:nvPr/>
        </p:nvCxnSpPr>
        <p:spPr>
          <a:xfrm>
            <a:off x="3854724" y="4565674"/>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1" name="Straight Arrow Connector 210">
            <a:extLst>
              <a:ext uri="{FF2B5EF4-FFF2-40B4-BE49-F238E27FC236}">
                <a16:creationId xmlns:a16="http://schemas.microsoft.com/office/drawing/2014/main" id="{0142054C-F28F-43CD-8056-E3252FEC80E2}"/>
              </a:ext>
            </a:extLst>
          </p:cNvPr>
          <p:cNvCxnSpPr>
            <a:cxnSpLocks/>
          </p:cNvCxnSpPr>
          <p:nvPr/>
        </p:nvCxnSpPr>
        <p:spPr>
          <a:xfrm>
            <a:off x="3854724" y="489732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2" name="Straight Arrow Connector 211">
            <a:extLst>
              <a:ext uri="{FF2B5EF4-FFF2-40B4-BE49-F238E27FC236}">
                <a16:creationId xmlns:a16="http://schemas.microsoft.com/office/drawing/2014/main" id="{1C33EDF3-FDD0-45B1-82A2-833DFB2CB344}"/>
              </a:ext>
            </a:extLst>
          </p:cNvPr>
          <p:cNvCxnSpPr>
            <a:cxnSpLocks/>
          </p:cNvCxnSpPr>
          <p:nvPr/>
        </p:nvCxnSpPr>
        <p:spPr>
          <a:xfrm>
            <a:off x="3854724" y="522898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3" name="Straight Arrow Connector 212">
            <a:extLst>
              <a:ext uri="{FF2B5EF4-FFF2-40B4-BE49-F238E27FC236}">
                <a16:creationId xmlns:a16="http://schemas.microsoft.com/office/drawing/2014/main" id="{29ABD981-F048-463F-A342-AA6F6B08298F}"/>
              </a:ext>
            </a:extLst>
          </p:cNvPr>
          <p:cNvCxnSpPr>
            <a:cxnSpLocks/>
          </p:cNvCxnSpPr>
          <p:nvPr/>
        </p:nvCxnSpPr>
        <p:spPr>
          <a:xfrm>
            <a:off x="3854724" y="556063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4" name="Straight Arrow Connector 213">
            <a:extLst>
              <a:ext uri="{FF2B5EF4-FFF2-40B4-BE49-F238E27FC236}">
                <a16:creationId xmlns:a16="http://schemas.microsoft.com/office/drawing/2014/main" id="{78DD1757-A787-4CA3-95CA-7C8472870F08}"/>
              </a:ext>
            </a:extLst>
          </p:cNvPr>
          <p:cNvCxnSpPr>
            <a:cxnSpLocks/>
          </p:cNvCxnSpPr>
          <p:nvPr/>
        </p:nvCxnSpPr>
        <p:spPr>
          <a:xfrm>
            <a:off x="3854724" y="589228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5" name="Straight Arrow Connector 214">
            <a:extLst>
              <a:ext uri="{FF2B5EF4-FFF2-40B4-BE49-F238E27FC236}">
                <a16:creationId xmlns:a16="http://schemas.microsoft.com/office/drawing/2014/main" id="{7EB48ED6-D690-42DE-8772-094793AFD89A}"/>
              </a:ext>
            </a:extLst>
          </p:cNvPr>
          <p:cNvCxnSpPr>
            <a:cxnSpLocks/>
          </p:cNvCxnSpPr>
          <p:nvPr/>
        </p:nvCxnSpPr>
        <p:spPr>
          <a:xfrm>
            <a:off x="3854724" y="622393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C91C470A-78C7-4E90-9586-31FB986CCE90}"/>
              </a:ext>
            </a:extLst>
          </p:cNvPr>
          <p:cNvCxnSpPr>
            <a:cxnSpLocks/>
          </p:cNvCxnSpPr>
          <p:nvPr/>
        </p:nvCxnSpPr>
        <p:spPr>
          <a:xfrm>
            <a:off x="3854724" y="655558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Subtitle 2">
            <a:extLst>
              <a:ext uri="{FF2B5EF4-FFF2-40B4-BE49-F238E27FC236}">
                <a16:creationId xmlns:a16="http://schemas.microsoft.com/office/drawing/2014/main" id="{8C3F33A5-C4AE-20F8-3678-21A2057B3788}"/>
              </a:ext>
            </a:extLst>
          </p:cNvPr>
          <p:cNvSpPr txBox="1">
            <a:spLocks/>
          </p:cNvSpPr>
          <p:nvPr/>
        </p:nvSpPr>
        <p:spPr>
          <a:xfrm>
            <a:off x="6239667" y="3421727"/>
            <a:ext cx="4581525" cy="1138654"/>
          </a:xfrm>
          <a:prstGeom prst="roundRect">
            <a:avLst>
              <a:gd name="adj" fmla="val 28445"/>
            </a:avLst>
          </a:prstGeom>
          <a:solidFill>
            <a:schemeClr val="accent4"/>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i="0" dirty="0"/>
              <a:t>Solution: </a:t>
            </a:r>
          </a:p>
          <a:p>
            <a:r>
              <a:rPr lang="en-US" sz="2800" i="0" dirty="0"/>
              <a:t>Patch Reordering! </a:t>
            </a:r>
          </a:p>
        </p:txBody>
      </p:sp>
    </p:spTree>
    <p:extLst>
      <p:ext uri="{BB962C8B-B14F-4D97-AF65-F5344CB8AC3E}">
        <p14:creationId xmlns:p14="http://schemas.microsoft.com/office/powerpoint/2010/main" val="2705055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67</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MTL + ViT + </a:t>
            </a:r>
            <a:r>
              <a:rPr lang="en-US" dirty="0" err="1"/>
              <a:t>MoE</a:t>
            </a:r>
            <a:r>
              <a:rPr lang="en-US" dirty="0"/>
              <a:t> </a:t>
            </a:r>
            <a:r>
              <a:rPr lang="en-US" dirty="0">
                <a:solidFill>
                  <a:schemeClr val="accent4">
                    <a:lumMod val="75000"/>
                  </a:schemeClr>
                </a:solidFill>
              </a:rPr>
              <a:t>+ FPGA</a:t>
            </a:r>
          </a:p>
        </p:txBody>
      </p:sp>
      <p:sp>
        <p:nvSpPr>
          <p:cNvPr id="88" name="Rectangle 87">
            <a:extLst>
              <a:ext uri="{FF2B5EF4-FFF2-40B4-BE49-F238E27FC236}">
                <a16:creationId xmlns:a16="http://schemas.microsoft.com/office/drawing/2014/main" id="{A05F79AE-BE20-467F-80BF-C28BF8611CBE}"/>
              </a:ext>
            </a:extLst>
          </p:cNvPr>
          <p:cNvSpPr/>
          <p:nvPr/>
        </p:nvSpPr>
        <p:spPr>
          <a:xfrm flipV="1">
            <a:off x="3740497" y="6571390"/>
            <a:ext cx="4075883" cy="28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FFBB8C5-61A8-45BB-8838-87294015517D}"/>
              </a:ext>
            </a:extLst>
          </p:cNvPr>
          <p:cNvGrpSpPr/>
          <p:nvPr/>
        </p:nvGrpSpPr>
        <p:grpSpPr>
          <a:xfrm>
            <a:off x="286084" y="3437510"/>
            <a:ext cx="2434171" cy="1097280"/>
            <a:chOff x="1184249" y="2389724"/>
            <a:chExt cx="2434171" cy="1097280"/>
          </a:xfrm>
        </p:grpSpPr>
        <p:pic>
          <p:nvPicPr>
            <p:cNvPr id="90" name="Picture 2">
              <a:extLst>
                <a:ext uri="{FF2B5EF4-FFF2-40B4-BE49-F238E27FC236}">
                  <a16:creationId xmlns:a16="http://schemas.microsoft.com/office/drawing/2014/main" id="{63259FA5-1201-433D-A118-40B56C4AD27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1" name="图片 157">
              <a:extLst>
                <a:ext uri="{FF2B5EF4-FFF2-40B4-BE49-F238E27FC236}">
                  <a16:creationId xmlns:a16="http://schemas.microsoft.com/office/drawing/2014/main" id="{C7AA6316-2A8C-4824-BAD1-A5B587BC1D04}"/>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92" name="Picture 2">
              <a:extLst>
                <a:ext uri="{FF2B5EF4-FFF2-40B4-BE49-F238E27FC236}">
                  <a16:creationId xmlns:a16="http://schemas.microsoft.com/office/drawing/2014/main" id="{96EBF4F5-4624-4C19-9D1B-5B3414B4A57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53D0858F-4194-4C0B-8DDB-E730C77B1D0F}"/>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4" name="图片 160">
              <a:extLst>
                <a:ext uri="{FF2B5EF4-FFF2-40B4-BE49-F238E27FC236}">
                  <a16:creationId xmlns:a16="http://schemas.microsoft.com/office/drawing/2014/main" id="{964C0559-6E6D-4B84-8939-31B6BD1FFA4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95" name="图片 161">
              <a:extLst>
                <a:ext uri="{FF2B5EF4-FFF2-40B4-BE49-F238E27FC236}">
                  <a16:creationId xmlns:a16="http://schemas.microsoft.com/office/drawing/2014/main" id="{F621EA08-BD5B-48D0-8253-0F2762C71309}"/>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96" name="图片 162">
              <a:extLst>
                <a:ext uri="{FF2B5EF4-FFF2-40B4-BE49-F238E27FC236}">
                  <a16:creationId xmlns:a16="http://schemas.microsoft.com/office/drawing/2014/main" id="{7AB668CD-064C-417F-81C1-FF53D3709F1B}"/>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97" name="Subtitle 2">
            <a:extLst>
              <a:ext uri="{FF2B5EF4-FFF2-40B4-BE49-F238E27FC236}">
                <a16:creationId xmlns:a16="http://schemas.microsoft.com/office/drawing/2014/main" id="{A79CF5BB-0043-4201-A17B-F886F69419D3}"/>
              </a:ext>
            </a:extLst>
          </p:cNvPr>
          <p:cNvSpPr txBox="1">
            <a:spLocks/>
          </p:cNvSpPr>
          <p:nvPr/>
        </p:nvSpPr>
        <p:spPr>
          <a:xfrm>
            <a:off x="811584" y="4758084"/>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pic>
        <p:nvPicPr>
          <p:cNvPr id="98" name="Picture 97">
            <a:extLst>
              <a:ext uri="{FF2B5EF4-FFF2-40B4-BE49-F238E27FC236}">
                <a16:creationId xmlns:a16="http://schemas.microsoft.com/office/drawing/2014/main" id="{6F12828C-F2CA-4D95-A50E-A20ECF57324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2442942"/>
            <a:ext cx="409575" cy="266700"/>
          </a:xfrm>
          <a:prstGeom prst="rect">
            <a:avLst/>
          </a:prstGeom>
        </p:spPr>
      </p:pic>
      <p:pic>
        <p:nvPicPr>
          <p:cNvPr id="150" name="Picture 149">
            <a:extLst>
              <a:ext uri="{FF2B5EF4-FFF2-40B4-BE49-F238E27FC236}">
                <a16:creationId xmlns:a16="http://schemas.microsoft.com/office/drawing/2014/main" id="{D85022A5-5D46-41B1-94AA-C34FA9C27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652" y="2771142"/>
            <a:ext cx="409575" cy="266700"/>
          </a:xfrm>
          <a:prstGeom prst="rect">
            <a:avLst/>
          </a:prstGeom>
        </p:spPr>
      </p:pic>
      <p:pic>
        <p:nvPicPr>
          <p:cNvPr id="153" name="Picture 152">
            <a:extLst>
              <a:ext uri="{FF2B5EF4-FFF2-40B4-BE49-F238E27FC236}">
                <a16:creationId xmlns:a16="http://schemas.microsoft.com/office/drawing/2014/main" id="{A9566420-E147-4C83-BC63-5DF1765F65B5}"/>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3099342"/>
            <a:ext cx="409575" cy="266700"/>
          </a:xfrm>
          <a:prstGeom prst="rect">
            <a:avLst/>
          </a:prstGeom>
        </p:spPr>
      </p:pic>
      <p:pic>
        <p:nvPicPr>
          <p:cNvPr id="154" name="Picture 153">
            <a:extLst>
              <a:ext uri="{FF2B5EF4-FFF2-40B4-BE49-F238E27FC236}">
                <a16:creationId xmlns:a16="http://schemas.microsoft.com/office/drawing/2014/main" id="{DE5D9CB3-0DAB-4A30-9EE6-547AC0BE86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9652" y="3427542"/>
            <a:ext cx="409575" cy="266700"/>
          </a:xfrm>
          <a:prstGeom prst="rect">
            <a:avLst/>
          </a:prstGeom>
        </p:spPr>
      </p:pic>
      <p:pic>
        <p:nvPicPr>
          <p:cNvPr id="155" name="Picture 154">
            <a:extLst>
              <a:ext uri="{FF2B5EF4-FFF2-40B4-BE49-F238E27FC236}">
                <a16:creationId xmlns:a16="http://schemas.microsoft.com/office/drawing/2014/main" id="{CC78E5FD-16AD-441F-AFA6-2C5C0529BDFE}"/>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3755742"/>
            <a:ext cx="409575" cy="266700"/>
          </a:xfrm>
          <a:prstGeom prst="rect">
            <a:avLst/>
          </a:prstGeom>
        </p:spPr>
      </p:pic>
      <p:pic>
        <p:nvPicPr>
          <p:cNvPr id="156" name="Picture 155">
            <a:extLst>
              <a:ext uri="{FF2B5EF4-FFF2-40B4-BE49-F238E27FC236}">
                <a16:creationId xmlns:a16="http://schemas.microsoft.com/office/drawing/2014/main" id="{6C7E30BA-2DF1-4FE3-BDB7-51F5199F46A7}"/>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4083942"/>
            <a:ext cx="409575" cy="266700"/>
          </a:xfrm>
          <a:prstGeom prst="rect">
            <a:avLst/>
          </a:prstGeom>
        </p:spPr>
      </p:pic>
      <p:pic>
        <p:nvPicPr>
          <p:cNvPr id="157" name="Picture 156">
            <a:extLst>
              <a:ext uri="{FF2B5EF4-FFF2-40B4-BE49-F238E27FC236}">
                <a16:creationId xmlns:a16="http://schemas.microsoft.com/office/drawing/2014/main" id="{608ABC2E-44D1-4888-9531-C87CE6E8D2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9652" y="4412142"/>
            <a:ext cx="409575" cy="266700"/>
          </a:xfrm>
          <a:prstGeom prst="rect">
            <a:avLst/>
          </a:prstGeom>
        </p:spPr>
      </p:pic>
      <p:pic>
        <p:nvPicPr>
          <p:cNvPr id="158" name="Picture 157">
            <a:extLst>
              <a:ext uri="{FF2B5EF4-FFF2-40B4-BE49-F238E27FC236}">
                <a16:creationId xmlns:a16="http://schemas.microsoft.com/office/drawing/2014/main" id="{66C7E00B-95D1-4C5F-AAEE-744BFB935D33}"/>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4740342"/>
            <a:ext cx="409575" cy="266700"/>
          </a:xfrm>
          <a:prstGeom prst="rect">
            <a:avLst/>
          </a:prstGeom>
        </p:spPr>
      </p:pic>
      <p:pic>
        <p:nvPicPr>
          <p:cNvPr id="159" name="Picture 158">
            <a:extLst>
              <a:ext uri="{FF2B5EF4-FFF2-40B4-BE49-F238E27FC236}">
                <a16:creationId xmlns:a16="http://schemas.microsoft.com/office/drawing/2014/main" id="{EB3164BB-963F-4902-BD59-A67EF578E0E1}"/>
              </a:ext>
            </a:extLst>
          </p:cNvPr>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5068542"/>
            <a:ext cx="409575" cy="266700"/>
          </a:xfrm>
          <a:prstGeom prst="rect">
            <a:avLst/>
          </a:prstGeom>
        </p:spPr>
      </p:pic>
      <p:pic>
        <p:nvPicPr>
          <p:cNvPr id="160" name="Picture 159">
            <a:extLst>
              <a:ext uri="{FF2B5EF4-FFF2-40B4-BE49-F238E27FC236}">
                <a16:creationId xmlns:a16="http://schemas.microsoft.com/office/drawing/2014/main" id="{CBB0917F-EF0B-456A-B7DF-C22D2B25A786}"/>
              </a:ext>
            </a:extLst>
          </p:cNvPr>
          <p:cNvPicPr>
            <a:picLocks noChangeAspect="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1786542"/>
            <a:ext cx="409575" cy="266700"/>
          </a:xfrm>
          <a:prstGeom prst="rect">
            <a:avLst/>
          </a:prstGeom>
        </p:spPr>
      </p:pic>
      <p:pic>
        <p:nvPicPr>
          <p:cNvPr id="161" name="Picture 160">
            <a:extLst>
              <a:ext uri="{FF2B5EF4-FFF2-40B4-BE49-F238E27FC236}">
                <a16:creationId xmlns:a16="http://schemas.microsoft.com/office/drawing/2014/main" id="{B1C605D9-0639-445F-9C8C-C4014786A9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9652" y="1458342"/>
            <a:ext cx="409575" cy="266700"/>
          </a:xfrm>
          <a:prstGeom prst="rect">
            <a:avLst/>
          </a:prstGeom>
        </p:spPr>
      </p:pic>
      <p:pic>
        <p:nvPicPr>
          <p:cNvPr id="162" name="Picture 161">
            <a:extLst>
              <a:ext uri="{FF2B5EF4-FFF2-40B4-BE49-F238E27FC236}">
                <a16:creationId xmlns:a16="http://schemas.microsoft.com/office/drawing/2014/main" id="{37841AB4-876C-40A6-AB2D-4BD2E04DE2F7}"/>
              </a:ext>
            </a:extLst>
          </p:cNvPr>
          <p:cNvPicPr>
            <a:picLocks noChangeAspect="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2114742"/>
            <a:ext cx="409575" cy="266700"/>
          </a:xfrm>
          <a:prstGeom prst="rect">
            <a:avLst/>
          </a:prstGeom>
        </p:spPr>
      </p:pic>
      <p:pic>
        <p:nvPicPr>
          <p:cNvPr id="163" name="Picture 162">
            <a:extLst>
              <a:ext uri="{FF2B5EF4-FFF2-40B4-BE49-F238E27FC236}">
                <a16:creationId xmlns:a16="http://schemas.microsoft.com/office/drawing/2014/main" id="{73EB9765-7D8F-4BE2-B583-DBEC8828CBEC}"/>
              </a:ext>
            </a:extLst>
          </p:cNvPr>
          <p:cNvPicPr>
            <a:picLocks noChangeAspect="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6381338"/>
            <a:ext cx="409575" cy="266700"/>
          </a:xfrm>
          <a:prstGeom prst="rect">
            <a:avLst/>
          </a:prstGeom>
        </p:spPr>
      </p:pic>
      <p:pic>
        <p:nvPicPr>
          <p:cNvPr id="164" name="Picture 163">
            <a:extLst>
              <a:ext uri="{FF2B5EF4-FFF2-40B4-BE49-F238E27FC236}">
                <a16:creationId xmlns:a16="http://schemas.microsoft.com/office/drawing/2014/main" id="{AFF1FD3A-CB77-4429-829D-FF2D77E7A0D8}"/>
              </a:ext>
            </a:extLst>
          </p:cNvPr>
          <p:cNvPicPr>
            <a:picLocks noChangeAspect="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6053142"/>
            <a:ext cx="409575" cy="266700"/>
          </a:xfrm>
          <a:prstGeom prst="rect">
            <a:avLst/>
          </a:prstGeom>
        </p:spPr>
      </p:pic>
      <p:pic>
        <p:nvPicPr>
          <p:cNvPr id="165" name="Picture 164">
            <a:extLst>
              <a:ext uri="{FF2B5EF4-FFF2-40B4-BE49-F238E27FC236}">
                <a16:creationId xmlns:a16="http://schemas.microsoft.com/office/drawing/2014/main" id="{19B88810-C30C-41A4-8174-3C31C880A9EA}"/>
              </a:ext>
            </a:extLst>
          </p:cNvPr>
          <p:cNvPicPr>
            <a:picLocks noChangeAspect="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5724942"/>
            <a:ext cx="409575" cy="266700"/>
          </a:xfrm>
          <a:prstGeom prst="rect">
            <a:avLst/>
          </a:prstGeom>
        </p:spPr>
      </p:pic>
      <p:pic>
        <p:nvPicPr>
          <p:cNvPr id="166" name="Picture 165">
            <a:extLst>
              <a:ext uri="{FF2B5EF4-FFF2-40B4-BE49-F238E27FC236}">
                <a16:creationId xmlns:a16="http://schemas.microsoft.com/office/drawing/2014/main" id="{D3C94456-83DE-47D8-9044-387614ED94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69652" y="5396742"/>
            <a:ext cx="409575" cy="266700"/>
          </a:xfrm>
          <a:prstGeom prst="rect">
            <a:avLst/>
          </a:prstGeom>
        </p:spPr>
      </p:pic>
      <p:cxnSp>
        <p:nvCxnSpPr>
          <p:cNvPr id="167" name="Straight Arrow Connector 166">
            <a:extLst>
              <a:ext uri="{FF2B5EF4-FFF2-40B4-BE49-F238E27FC236}">
                <a16:creationId xmlns:a16="http://schemas.microsoft.com/office/drawing/2014/main" id="{154C4911-E5D2-4568-A6F2-5A278286C01D}"/>
              </a:ext>
            </a:extLst>
          </p:cNvPr>
          <p:cNvCxnSpPr>
            <a:cxnSpLocks/>
          </p:cNvCxnSpPr>
          <p:nvPr/>
        </p:nvCxnSpPr>
        <p:spPr>
          <a:xfrm>
            <a:off x="2720255" y="3893929"/>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8" name="Subtitle 2">
            <a:extLst>
              <a:ext uri="{FF2B5EF4-FFF2-40B4-BE49-F238E27FC236}">
                <a16:creationId xmlns:a16="http://schemas.microsoft.com/office/drawing/2014/main" id="{80F64319-F002-48CE-A507-A34F0701D111}"/>
              </a:ext>
            </a:extLst>
          </p:cNvPr>
          <p:cNvSpPr txBox="1">
            <a:spLocks/>
          </p:cNvSpPr>
          <p:nvPr/>
        </p:nvSpPr>
        <p:spPr>
          <a:xfrm>
            <a:off x="2296226" y="6275163"/>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cxnSp>
        <p:nvCxnSpPr>
          <p:cNvPr id="169" name="Straight Arrow Connector 168">
            <a:extLst>
              <a:ext uri="{FF2B5EF4-FFF2-40B4-BE49-F238E27FC236}">
                <a16:creationId xmlns:a16="http://schemas.microsoft.com/office/drawing/2014/main" id="{EA07A308-8C6E-43F5-8614-F64D93333FBC}"/>
              </a:ext>
            </a:extLst>
          </p:cNvPr>
          <p:cNvCxnSpPr>
            <a:cxnSpLocks/>
          </p:cNvCxnSpPr>
          <p:nvPr/>
        </p:nvCxnSpPr>
        <p:spPr>
          <a:xfrm>
            <a:off x="3854724" y="158079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0" name="Oval 169">
            <a:extLst>
              <a:ext uri="{FF2B5EF4-FFF2-40B4-BE49-F238E27FC236}">
                <a16:creationId xmlns:a16="http://schemas.microsoft.com/office/drawing/2014/main" id="{88DEDB84-7589-4CB8-A626-05346A0EF881}"/>
              </a:ext>
            </a:extLst>
          </p:cNvPr>
          <p:cNvSpPr/>
          <p:nvPr/>
        </p:nvSpPr>
        <p:spPr>
          <a:xfrm>
            <a:off x="4781096" y="147791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1" name="Oval 170">
            <a:extLst>
              <a:ext uri="{FF2B5EF4-FFF2-40B4-BE49-F238E27FC236}">
                <a16:creationId xmlns:a16="http://schemas.microsoft.com/office/drawing/2014/main" id="{EEC402EA-8EAD-4C47-B0BC-812BAB600157}"/>
              </a:ext>
            </a:extLst>
          </p:cNvPr>
          <p:cNvSpPr/>
          <p:nvPr/>
        </p:nvSpPr>
        <p:spPr>
          <a:xfrm>
            <a:off x="4781096" y="213170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72" name="Oval 171">
            <a:extLst>
              <a:ext uri="{FF2B5EF4-FFF2-40B4-BE49-F238E27FC236}">
                <a16:creationId xmlns:a16="http://schemas.microsoft.com/office/drawing/2014/main" id="{A8167698-E25F-4ADA-BEF9-A119C5D94633}"/>
              </a:ext>
            </a:extLst>
          </p:cNvPr>
          <p:cNvSpPr/>
          <p:nvPr/>
        </p:nvSpPr>
        <p:spPr>
          <a:xfrm>
            <a:off x="4781096" y="311238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3" name="Oval 172">
            <a:extLst>
              <a:ext uri="{FF2B5EF4-FFF2-40B4-BE49-F238E27FC236}">
                <a16:creationId xmlns:a16="http://schemas.microsoft.com/office/drawing/2014/main" id="{7BB0B8C3-293D-4FB4-8678-FA5EB1C55E2B}"/>
              </a:ext>
            </a:extLst>
          </p:cNvPr>
          <p:cNvSpPr/>
          <p:nvPr/>
        </p:nvSpPr>
        <p:spPr>
          <a:xfrm>
            <a:off x="4781096" y="3439282"/>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4" name="Oval 173">
            <a:extLst>
              <a:ext uri="{FF2B5EF4-FFF2-40B4-BE49-F238E27FC236}">
                <a16:creationId xmlns:a16="http://schemas.microsoft.com/office/drawing/2014/main" id="{4B404CF1-F16F-4B12-A54F-048C3AA3B29D}"/>
              </a:ext>
            </a:extLst>
          </p:cNvPr>
          <p:cNvSpPr/>
          <p:nvPr/>
        </p:nvSpPr>
        <p:spPr>
          <a:xfrm>
            <a:off x="4781096" y="376617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75" name="Oval 174">
            <a:extLst>
              <a:ext uri="{FF2B5EF4-FFF2-40B4-BE49-F238E27FC236}">
                <a16:creationId xmlns:a16="http://schemas.microsoft.com/office/drawing/2014/main" id="{9997ED13-093E-40A6-9157-BDCF1EB0FFD2}"/>
              </a:ext>
            </a:extLst>
          </p:cNvPr>
          <p:cNvSpPr/>
          <p:nvPr/>
        </p:nvSpPr>
        <p:spPr>
          <a:xfrm>
            <a:off x="4781096" y="409307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6" name="Oval 175">
            <a:extLst>
              <a:ext uri="{FF2B5EF4-FFF2-40B4-BE49-F238E27FC236}">
                <a16:creationId xmlns:a16="http://schemas.microsoft.com/office/drawing/2014/main" id="{ED5B6BEB-2473-4092-B810-350E8678C5D1}"/>
              </a:ext>
            </a:extLst>
          </p:cNvPr>
          <p:cNvSpPr/>
          <p:nvPr/>
        </p:nvSpPr>
        <p:spPr>
          <a:xfrm>
            <a:off x="4781096" y="4419967"/>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7" name="Oval 176">
            <a:extLst>
              <a:ext uri="{FF2B5EF4-FFF2-40B4-BE49-F238E27FC236}">
                <a16:creationId xmlns:a16="http://schemas.microsoft.com/office/drawing/2014/main" id="{74B85032-33C8-4367-888C-B75C7CF9267E}"/>
              </a:ext>
            </a:extLst>
          </p:cNvPr>
          <p:cNvSpPr/>
          <p:nvPr/>
        </p:nvSpPr>
        <p:spPr>
          <a:xfrm>
            <a:off x="4781096" y="474686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178" name="Oval 177">
            <a:extLst>
              <a:ext uri="{FF2B5EF4-FFF2-40B4-BE49-F238E27FC236}">
                <a16:creationId xmlns:a16="http://schemas.microsoft.com/office/drawing/2014/main" id="{920ACC4C-D996-4926-86F4-4DB2EB61AD93}"/>
              </a:ext>
            </a:extLst>
          </p:cNvPr>
          <p:cNvSpPr/>
          <p:nvPr/>
        </p:nvSpPr>
        <p:spPr>
          <a:xfrm>
            <a:off x="4781096" y="507375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9" name="Oval 178">
            <a:extLst>
              <a:ext uri="{FF2B5EF4-FFF2-40B4-BE49-F238E27FC236}">
                <a16:creationId xmlns:a16="http://schemas.microsoft.com/office/drawing/2014/main" id="{5041C49D-4CA9-40FC-BFEE-71DDF6125239}"/>
              </a:ext>
            </a:extLst>
          </p:cNvPr>
          <p:cNvSpPr/>
          <p:nvPr/>
        </p:nvSpPr>
        <p:spPr>
          <a:xfrm>
            <a:off x="4781096" y="540065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4</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0" name="Oval 179">
            <a:extLst>
              <a:ext uri="{FF2B5EF4-FFF2-40B4-BE49-F238E27FC236}">
                <a16:creationId xmlns:a16="http://schemas.microsoft.com/office/drawing/2014/main" id="{54FEDDE0-C84B-4022-92A0-23262B3AAD2C}"/>
              </a:ext>
            </a:extLst>
          </p:cNvPr>
          <p:cNvSpPr/>
          <p:nvPr/>
        </p:nvSpPr>
        <p:spPr>
          <a:xfrm>
            <a:off x="4781096" y="572754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81" name="Oval 180">
            <a:extLst>
              <a:ext uri="{FF2B5EF4-FFF2-40B4-BE49-F238E27FC236}">
                <a16:creationId xmlns:a16="http://schemas.microsoft.com/office/drawing/2014/main" id="{B4F73D3A-EB32-4903-A1A5-8750BE9D7B48}"/>
              </a:ext>
            </a:extLst>
          </p:cNvPr>
          <p:cNvSpPr/>
          <p:nvPr/>
        </p:nvSpPr>
        <p:spPr>
          <a:xfrm>
            <a:off x="4781096" y="605444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8</a:t>
            </a:r>
          </a:p>
        </p:txBody>
      </p:sp>
      <p:sp>
        <p:nvSpPr>
          <p:cNvPr id="182" name="Oval 181">
            <a:extLst>
              <a:ext uri="{FF2B5EF4-FFF2-40B4-BE49-F238E27FC236}">
                <a16:creationId xmlns:a16="http://schemas.microsoft.com/office/drawing/2014/main" id="{29629234-4831-4286-8B8A-9F605810434C}"/>
              </a:ext>
            </a:extLst>
          </p:cNvPr>
          <p:cNvSpPr/>
          <p:nvPr/>
        </p:nvSpPr>
        <p:spPr>
          <a:xfrm>
            <a:off x="4781096" y="180480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8</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3" name="Oval 182">
            <a:extLst>
              <a:ext uri="{FF2B5EF4-FFF2-40B4-BE49-F238E27FC236}">
                <a16:creationId xmlns:a16="http://schemas.microsoft.com/office/drawing/2014/main" id="{5978D2B6-55F3-4EB3-8989-F0153C024449}"/>
              </a:ext>
            </a:extLst>
          </p:cNvPr>
          <p:cNvSpPr/>
          <p:nvPr/>
        </p:nvSpPr>
        <p:spPr>
          <a:xfrm>
            <a:off x="4781096" y="2785492"/>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4" name="Oval 183">
            <a:extLst>
              <a:ext uri="{FF2B5EF4-FFF2-40B4-BE49-F238E27FC236}">
                <a16:creationId xmlns:a16="http://schemas.microsoft.com/office/drawing/2014/main" id="{E4D97581-BE55-422A-9D14-A973151DA955}"/>
              </a:ext>
            </a:extLst>
          </p:cNvPr>
          <p:cNvSpPr/>
          <p:nvPr/>
        </p:nvSpPr>
        <p:spPr>
          <a:xfrm>
            <a:off x="4781096" y="245859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85" name="Oval 184">
            <a:extLst>
              <a:ext uri="{FF2B5EF4-FFF2-40B4-BE49-F238E27FC236}">
                <a16:creationId xmlns:a16="http://schemas.microsoft.com/office/drawing/2014/main" id="{C980A543-C7DB-4C06-B36C-09664EF1731F}"/>
              </a:ext>
            </a:extLst>
          </p:cNvPr>
          <p:cNvSpPr/>
          <p:nvPr/>
        </p:nvSpPr>
        <p:spPr>
          <a:xfrm>
            <a:off x="4781096" y="6381338"/>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6" name="Oval 185">
            <a:extLst>
              <a:ext uri="{FF2B5EF4-FFF2-40B4-BE49-F238E27FC236}">
                <a16:creationId xmlns:a16="http://schemas.microsoft.com/office/drawing/2014/main" id="{41C0AD0D-D2B8-41CC-9C98-730737C45D84}"/>
              </a:ext>
            </a:extLst>
          </p:cNvPr>
          <p:cNvSpPr/>
          <p:nvPr/>
        </p:nvSpPr>
        <p:spPr>
          <a:xfrm>
            <a:off x="4264292" y="1476837"/>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7" name="Oval 186">
            <a:extLst>
              <a:ext uri="{FF2B5EF4-FFF2-40B4-BE49-F238E27FC236}">
                <a16:creationId xmlns:a16="http://schemas.microsoft.com/office/drawing/2014/main" id="{EA993DCF-5E20-4F11-BF75-6D883AEB9692}"/>
              </a:ext>
            </a:extLst>
          </p:cNvPr>
          <p:cNvSpPr/>
          <p:nvPr/>
        </p:nvSpPr>
        <p:spPr>
          <a:xfrm>
            <a:off x="4264292" y="213062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88" name="Oval 187">
            <a:extLst>
              <a:ext uri="{FF2B5EF4-FFF2-40B4-BE49-F238E27FC236}">
                <a16:creationId xmlns:a16="http://schemas.microsoft.com/office/drawing/2014/main" id="{6E2128F8-ABE1-4C4A-BD99-678C672E6E7C}"/>
              </a:ext>
            </a:extLst>
          </p:cNvPr>
          <p:cNvSpPr/>
          <p:nvPr/>
        </p:nvSpPr>
        <p:spPr>
          <a:xfrm>
            <a:off x="4264292" y="311131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9" name="Oval 188">
            <a:extLst>
              <a:ext uri="{FF2B5EF4-FFF2-40B4-BE49-F238E27FC236}">
                <a16:creationId xmlns:a16="http://schemas.microsoft.com/office/drawing/2014/main" id="{5A6420F9-9DEC-4396-ACC7-065646768FD7}"/>
              </a:ext>
            </a:extLst>
          </p:cNvPr>
          <p:cNvSpPr/>
          <p:nvPr/>
        </p:nvSpPr>
        <p:spPr>
          <a:xfrm>
            <a:off x="4264292" y="343820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0" name="Oval 189">
            <a:extLst>
              <a:ext uri="{FF2B5EF4-FFF2-40B4-BE49-F238E27FC236}">
                <a16:creationId xmlns:a16="http://schemas.microsoft.com/office/drawing/2014/main" id="{1DAE767A-181E-425A-B8A1-ED22B3C79B6E}"/>
              </a:ext>
            </a:extLst>
          </p:cNvPr>
          <p:cNvSpPr/>
          <p:nvPr/>
        </p:nvSpPr>
        <p:spPr>
          <a:xfrm>
            <a:off x="4264292" y="376510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1" name="Oval 190">
            <a:extLst>
              <a:ext uri="{FF2B5EF4-FFF2-40B4-BE49-F238E27FC236}">
                <a16:creationId xmlns:a16="http://schemas.microsoft.com/office/drawing/2014/main" id="{88584A65-663E-4952-B0C9-BB8760C47698}"/>
              </a:ext>
            </a:extLst>
          </p:cNvPr>
          <p:cNvSpPr/>
          <p:nvPr/>
        </p:nvSpPr>
        <p:spPr>
          <a:xfrm>
            <a:off x="4264292" y="409199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192" name="Oval 191">
            <a:extLst>
              <a:ext uri="{FF2B5EF4-FFF2-40B4-BE49-F238E27FC236}">
                <a16:creationId xmlns:a16="http://schemas.microsoft.com/office/drawing/2014/main" id="{D40FE77B-18AD-4C00-ABD3-BDD4FB4FCE9E}"/>
              </a:ext>
            </a:extLst>
          </p:cNvPr>
          <p:cNvSpPr/>
          <p:nvPr/>
        </p:nvSpPr>
        <p:spPr>
          <a:xfrm>
            <a:off x="4264292" y="441889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93" name="Oval 192">
            <a:extLst>
              <a:ext uri="{FF2B5EF4-FFF2-40B4-BE49-F238E27FC236}">
                <a16:creationId xmlns:a16="http://schemas.microsoft.com/office/drawing/2014/main" id="{72857E45-C49D-4D38-B0C3-7FF09E6E290E}"/>
              </a:ext>
            </a:extLst>
          </p:cNvPr>
          <p:cNvSpPr/>
          <p:nvPr/>
        </p:nvSpPr>
        <p:spPr>
          <a:xfrm>
            <a:off x="4264292" y="474578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94" name="Oval 193">
            <a:extLst>
              <a:ext uri="{FF2B5EF4-FFF2-40B4-BE49-F238E27FC236}">
                <a16:creationId xmlns:a16="http://schemas.microsoft.com/office/drawing/2014/main" id="{E8826CF7-CDE3-43E5-AC8B-15FDDF0F31DF}"/>
              </a:ext>
            </a:extLst>
          </p:cNvPr>
          <p:cNvSpPr/>
          <p:nvPr/>
        </p:nvSpPr>
        <p:spPr>
          <a:xfrm>
            <a:off x="4264292" y="507268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95" name="Oval 194">
            <a:extLst>
              <a:ext uri="{FF2B5EF4-FFF2-40B4-BE49-F238E27FC236}">
                <a16:creationId xmlns:a16="http://schemas.microsoft.com/office/drawing/2014/main" id="{2309EF6F-4F0A-4E89-B0F5-749642363AA1}"/>
              </a:ext>
            </a:extLst>
          </p:cNvPr>
          <p:cNvSpPr/>
          <p:nvPr/>
        </p:nvSpPr>
        <p:spPr>
          <a:xfrm>
            <a:off x="4264292" y="5399577"/>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1</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96" name="Oval 195">
            <a:extLst>
              <a:ext uri="{FF2B5EF4-FFF2-40B4-BE49-F238E27FC236}">
                <a16:creationId xmlns:a16="http://schemas.microsoft.com/office/drawing/2014/main" id="{0BA12A2A-1E2F-4757-A130-792CF4EF4177}"/>
              </a:ext>
            </a:extLst>
          </p:cNvPr>
          <p:cNvSpPr/>
          <p:nvPr/>
        </p:nvSpPr>
        <p:spPr>
          <a:xfrm>
            <a:off x="4264292" y="572647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7" name="Oval 196">
            <a:extLst>
              <a:ext uri="{FF2B5EF4-FFF2-40B4-BE49-F238E27FC236}">
                <a16:creationId xmlns:a16="http://schemas.microsoft.com/office/drawing/2014/main" id="{C2152B87-E901-4280-88AA-50836D5B9C69}"/>
              </a:ext>
            </a:extLst>
          </p:cNvPr>
          <p:cNvSpPr/>
          <p:nvPr/>
        </p:nvSpPr>
        <p:spPr>
          <a:xfrm>
            <a:off x="4264292" y="605336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8" name="Oval 197">
            <a:extLst>
              <a:ext uri="{FF2B5EF4-FFF2-40B4-BE49-F238E27FC236}">
                <a16:creationId xmlns:a16="http://schemas.microsoft.com/office/drawing/2014/main" id="{E45BAB4D-0E0A-4F21-A592-47D9420D25CD}"/>
              </a:ext>
            </a:extLst>
          </p:cNvPr>
          <p:cNvSpPr/>
          <p:nvPr/>
        </p:nvSpPr>
        <p:spPr>
          <a:xfrm>
            <a:off x="4264292" y="180373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2</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99" name="Oval 198">
            <a:extLst>
              <a:ext uri="{FF2B5EF4-FFF2-40B4-BE49-F238E27FC236}">
                <a16:creationId xmlns:a16="http://schemas.microsoft.com/office/drawing/2014/main" id="{496F6E48-D6F1-4D8E-A027-38C85B913C0B}"/>
              </a:ext>
            </a:extLst>
          </p:cNvPr>
          <p:cNvSpPr/>
          <p:nvPr/>
        </p:nvSpPr>
        <p:spPr>
          <a:xfrm>
            <a:off x="4264292" y="278441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sp>
        <p:nvSpPr>
          <p:cNvPr id="200" name="Oval 199">
            <a:extLst>
              <a:ext uri="{FF2B5EF4-FFF2-40B4-BE49-F238E27FC236}">
                <a16:creationId xmlns:a16="http://schemas.microsoft.com/office/drawing/2014/main" id="{224D3BED-5473-49D4-A135-B3EF91367590}"/>
              </a:ext>
            </a:extLst>
          </p:cNvPr>
          <p:cNvSpPr/>
          <p:nvPr/>
        </p:nvSpPr>
        <p:spPr>
          <a:xfrm>
            <a:off x="4264292" y="245752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9</a:t>
            </a:r>
          </a:p>
        </p:txBody>
      </p:sp>
      <p:sp>
        <p:nvSpPr>
          <p:cNvPr id="201" name="Oval 200">
            <a:extLst>
              <a:ext uri="{FF2B5EF4-FFF2-40B4-BE49-F238E27FC236}">
                <a16:creationId xmlns:a16="http://schemas.microsoft.com/office/drawing/2014/main" id="{EEA5E72A-B351-41F5-A2B0-A31814B3493A}"/>
              </a:ext>
            </a:extLst>
          </p:cNvPr>
          <p:cNvSpPr/>
          <p:nvPr/>
        </p:nvSpPr>
        <p:spPr>
          <a:xfrm>
            <a:off x="4264292" y="6380263"/>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2</a:t>
            </a:r>
          </a:p>
        </p:txBody>
      </p:sp>
      <p:cxnSp>
        <p:nvCxnSpPr>
          <p:cNvPr id="202" name="Straight Arrow Connector 201">
            <a:extLst>
              <a:ext uri="{FF2B5EF4-FFF2-40B4-BE49-F238E27FC236}">
                <a16:creationId xmlns:a16="http://schemas.microsoft.com/office/drawing/2014/main" id="{11B9687D-EAE3-4F5E-8984-E154BC0927EE}"/>
              </a:ext>
            </a:extLst>
          </p:cNvPr>
          <p:cNvCxnSpPr>
            <a:cxnSpLocks/>
          </p:cNvCxnSpPr>
          <p:nvPr/>
        </p:nvCxnSpPr>
        <p:spPr>
          <a:xfrm>
            <a:off x="3854724" y="191245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3" name="Straight Arrow Connector 202">
            <a:extLst>
              <a:ext uri="{FF2B5EF4-FFF2-40B4-BE49-F238E27FC236}">
                <a16:creationId xmlns:a16="http://schemas.microsoft.com/office/drawing/2014/main" id="{7D0DD343-3F94-472A-83D7-FA593146E506}"/>
              </a:ext>
            </a:extLst>
          </p:cNvPr>
          <p:cNvCxnSpPr>
            <a:cxnSpLocks/>
          </p:cNvCxnSpPr>
          <p:nvPr/>
        </p:nvCxnSpPr>
        <p:spPr>
          <a:xfrm>
            <a:off x="3854724" y="224410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4" name="Straight Arrow Connector 203">
            <a:extLst>
              <a:ext uri="{FF2B5EF4-FFF2-40B4-BE49-F238E27FC236}">
                <a16:creationId xmlns:a16="http://schemas.microsoft.com/office/drawing/2014/main" id="{91949054-6C0B-4F79-B389-A37817DAB55C}"/>
              </a:ext>
            </a:extLst>
          </p:cNvPr>
          <p:cNvCxnSpPr>
            <a:cxnSpLocks/>
          </p:cNvCxnSpPr>
          <p:nvPr/>
        </p:nvCxnSpPr>
        <p:spPr>
          <a:xfrm>
            <a:off x="3854724" y="257575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5" name="Straight Arrow Connector 204">
            <a:extLst>
              <a:ext uri="{FF2B5EF4-FFF2-40B4-BE49-F238E27FC236}">
                <a16:creationId xmlns:a16="http://schemas.microsoft.com/office/drawing/2014/main" id="{25040E66-D2BC-4961-B0EA-7087D03CD461}"/>
              </a:ext>
            </a:extLst>
          </p:cNvPr>
          <p:cNvCxnSpPr>
            <a:cxnSpLocks/>
          </p:cNvCxnSpPr>
          <p:nvPr/>
        </p:nvCxnSpPr>
        <p:spPr>
          <a:xfrm>
            <a:off x="3854724" y="290740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6" name="Straight Arrow Connector 205">
            <a:extLst>
              <a:ext uri="{FF2B5EF4-FFF2-40B4-BE49-F238E27FC236}">
                <a16:creationId xmlns:a16="http://schemas.microsoft.com/office/drawing/2014/main" id="{5FCE7104-FBA7-4163-89D9-DB6B28CB3670}"/>
              </a:ext>
            </a:extLst>
          </p:cNvPr>
          <p:cNvCxnSpPr>
            <a:cxnSpLocks/>
          </p:cNvCxnSpPr>
          <p:nvPr/>
        </p:nvCxnSpPr>
        <p:spPr>
          <a:xfrm>
            <a:off x="3854724" y="3239062"/>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7" name="Straight Arrow Connector 206">
            <a:extLst>
              <a:ext uri="{FF2B5EF4-FFF2-40B4-BE49-F238E27FC236}">
                <a16:creationId xmlns:a16="http://schemas.microsoft.com/office/drawing/2014/main" id="{E8CB0FCA-3734-4C8C-9EA1-B532CD225461}"/>
              </a:ext>
            </a:extLst>
          </p:cNvPr>
          <p:cNvCxnSpPr>
            <a:cxnSpLocks/>
          </p:cNvCxnSpPr>
          <p:nvPr/>
        </p:nvCxnSpPr>
        <p:spPr>
          <a:xfrm>
            <a:off x="3854724" y="3570715"/>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8" name="Straight Arrow Connector 207">
            <a:extLst>
              <a:ext uri="{FF2B5EF4-FFF2-40B4-BE49-F238E27FC236}">
                <a16:creationId xmlns:a16="http://schemas.microsoft.com/office/drawing/2014/main" id="{9F99B57F-CF3C-4A2B-8C2A-E0E1BCC991FD}"/>
              </a:ext>
            </a:extLst>
          </p:cNvPr>
          <p:cNvCxnSpPr>
            <a:cxnSpLocks/>
          </p:cNvCxnSpPr>
          <p:nvPr/>
        </p:nvCxnSpPr>
        <p:spPr>
          <a:xfrm>
            <a:off x="3854724" y="390236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9" name="Straight Arrow Connector 208">
            <a:extLst>
              <a:ext uri="{FF2B5EF4-FFF2-40B4-BE49-F238E27FC236}">
                <a16:creationId xmlns:a16="http://schemas.microsoft.com/office/drawing/2014/main" id="{97D52455-C265-4289-81DC-A7CC80AA96A8}"/>
              </a:ext>
            </a:extLst>
          </p:cNvPr>
          <p:cNvCxnSpPr>
            <a:cxnSpLocks/>
          </p:cNvCxnSpPr>
          <p:nvPr/>
        </p:nvCxnSpPr>
        <p:spPr>
          <a:xfrm>
            <a:off x="3854724" y="4234021"/>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0" name="Straight Arrow Connector 209">
            <a:extLst>
              <a:ext uri="{FF2B5EF4-FFF2-40B4-BE49-F238E27FC236}">
                <a16:creationId xmlns:a16="http://schemas.microsoft.com/office/drawing/2014/main" id="{1954A943-D9FA-49AE-A3AB-1B9756563DB7}"/>
              </a:ext>
            </a:extLst>
          </p:cNvPr>
          <p:cNvCxnSpPr>
            <a:cxnSpLocks/>
          </p:cNvCxnSpPr>
          <p:nvPr/>
        </p:nvCxnSpPr>
        <p:spPr>
          <a:xfrm>
            <a:off x="3854724" y="4565674"/>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1" name="Straight Arrow Connector 210">
            <a:extLst>
              <a:ext uri="{FF2B5EF4-FFF2-40B4-BE49-F238E27FC236}">
                <a16:creationId xmlns:a16="http://schemas.microsoft.com/office/drawing/2014/main" id="{0142054C-F28F-43CD-8056-E3252FEC80E2}"/>
              </a:ext>
            </a:extLst>
          </p:cNvPr>
          <p:cNvCxnSpPr>
            <a:cxnSpLocks/>
          </p:cNvCxnSpPr>
          <p:nvPr/>
        </p:nvCxnSpPr>
        <p:spPr>
          <a:xfrm>
            <a:off x="3854724" y="489732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2" name="Straight Arrow Connector 211">
            <a:extLst>
              <a:ext uri="{FF2B5EF4-FFF2-40B4-BE49-F238E27FC236}">
                <a16:creationId xmlns:a16="http://schemas.microsoft.com/office/drawing/2014/main" id="{1C33EDF3-FDD0-45B1-82A2-833DFB2CB344}"/>
              </a:ext>
            </a:extLst>
          </p:cNvPr>
          <p:cNvCxnSpPr>
            <a:cxnSpLocks/>
          </p:cNvCxnSpPr>
          <p:nvPr/>
        </p:nvCxnSpPr>
        <p:spPr>
          <a:xfrm>
            <a:off x="3854724" y="522898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3" name="Straight Arrow Connector 212">
            <a:extLst>
              <a:ext uri="{FF2B5EF4-FFF2-40B4-BE49-F238E27FC236}">
                <a16:creationId xmlns:a16="http://schemas.microsoft.com/office/drawing/2014/main" id="{29ABD981-F048-463F-A342-AA6F6B08298F}"/>
              </a:ext>
            </a:extLst>
          </p:cNvPr>
          <p:cNvCxnSpPr>
            <a:cxnSpLocks/>
          </p:cNvCxnSpPr>
          <p:nvPr/>
        </p:nvCxnSpPr>
        <p:spPr>
          <a:xfrm>
            <a:off x="3854724" y="556063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4" name="Straight Arrow Connector 213">
            <a:extLst>
              <a:ext uri="{FF2B5EF4-FFF2-40B4-BE49-F238E27FC236}">
                <a16:creationId xmlns:a16="http://schemas.microsoft.com/office/drawing/2014/main" id="{78DD1757-A787-4CA3-95CA-7C8472870F08}"/>
              </a:ext>
            </a:extLst>
          </p:cNvPr>
          <p:cNvCxnSpPr>
            <a:cxnSpLocks/>
          </p:cNvCxnSpPr>
          <p:nvPr/>
        </p:nvCxnSpPr>
        <p:spPr>
          <a:xfrm>
            <a:off x="3854724" y="589228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5" name="Straight Arrow Connector 214">
            <a:extLst>
              <a:ext uri="{FF2B5EF4-FFF2-40B4-BE49-F238E27FC236}">
                <a16:creationId xmlns:a16="http://schemas.microsoft.com/office/drawing/2014/main" id="{7EB48ED6-D690-42DE-8772-094793AFD89A}"/>
              </a:ext>
            </a:extLst>
          </p:cNvPr>
          <p:cNvCxnSpPr>
            <a:cxnSpLocks/>
          </p:cNvCxnSpPr>
          <p:nvPr/>
        </p:nvCxnSpPr>
        <p:spPr>
          <a:xfrm>
            <a:off x="3854724" y="622393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C91C470A-78C7-4E90-9586-31FB986CCE90}"/>
              </a:ext>
            </a:extLst>
          </p:cNvPr>
          <p:cNvCxnSpPr>
            <a:cxnSpLocks/>
          </p:cNvCxnSpPr>
          <p:nvPr/>
        </p:nvCxnSpPr>
        <p:spPr>
          <a:xfrm>
            <a:off x="3854724" y="655558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3" name="Subtitle 2">
            <a:extLst>
              <a:ext uri="{FF2B5EF4-FFF2-40B4-BE49-F238E27FC236}">
                <a16:creationId xmlns:a16="http://schemas.microsoft.com/office/drawing/2014/main" id="{ADE0A3EF-ACDB-4D63-AC08-451F69324D35}"/>
              </a:ext>
            </a:extLst>
          </p:cNvPr>
          <p:cNvSpPr txBox="1">
            <a:spLocks/>
          </p:cNvSpPr>
          <p:nvPr/>
        </p:nvSpPr>
        <p:spPr>
          <a:xfrm>
            <a:off x="6366017" y="1807816"/>
            <a:ext cx="1588423"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ea typeface="Roboto" panose="02000000000000000000" pitchFamily="2" charset="0"/>
                <a:cs typeface="Roboto" panose="02000000000000000000" pitchFamily="2" charset="0"/>
              </a:rPr>
              <a:t>Load expert</a:t>
            </a:r>
            <a:endParaRPr lang="en-US" sz="2000" dirty="0">
              <a:ea typeface="Roboto" panose="02000000000000000000" pitchFamily="2" charset="0"/>
              <a:cs typeface="Roboto" panose="02000000000000000000" pitchFamily="2" charset="0"/>
            </a:endParaRPr>
          </a:p>
        </p:txBody>
      </p:sp>
      <p:sp>
        <p:nvSpPr>
          <p:cNvPr id="85" name="Oval 84">
            <a:extLst>
              <a:ext uri="{FF2B5EF4-FFF2-40B4-BE49-F238E27FC236}">
                <a16:creationId xmlns:a16="http://schemas.microsoft.com/office/drawing/2014/main" id="{286FA5DC-D05D-4A2A-8FB6-14C3FE44BE1A}"/>
              </a:ext>
            </a:extLst>
          </p:cNvPr>
          <p:cNvSpPr/>
          <p:nvPr/>
        </p:nvSpPr>
        <p:spPr>
          <a:xfrm>
            <a:off x="7848954" y="1862057"/>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1</a:t>
            </a:r>
          </a:p>
        </p:txBody>
      </p:sp>
      <p:grpSp>
        <p:nvGrpSpPr>
          <p:cNvPr id="9" name="Group 8">
            <a:extLst>
              <a:ext uri="{FF2B5EF4-FFF2-40B4-BE49-F238E27FC236}">
                <a16:creationId xmlns:a16="http://schemas.microsoft.com/office/drawing/2014/main" id="{C4DFA775-BFF1-D4F5-EAAA-C491164F37C8}"/>
              </a:ext>
            </a:extLst>
          </p:cNvPr>
          <p:cNvGrpSpPr/>
          <p:nvPr/>
        </p:nvGrpSpPr>
        <p:grpSpPr>
          <a:xfrm>
            <a:off x="3339977" y="1427713"/>
            <a:ext cx="470022" cy="4260502"/>
            <a:chOff x="3339977" y="1427713"/>
            <a:chExt cx="470022" cy="4260502"/>
          </a:xfrm>
        </p:grpSpPr>
        <p:sp>
          <p:nvSpPr>
            <p:cNvPr id="2" name="Rectangle 1">
              <a:extLst>
                <a:ext uri="{FF2B5EF4-FFF2-40B4-BE49-F238E27FC236}">
                  <a16:creationId xmlns:a16="http://schemas.microsoft.com/office/drawing/2014/main" id="{17C7EDD9-E1FF-EB2C-DE6A-3BB701391DF0}"/>
                </a:ext>
              </a:extLst>
            </p:cNvPr>
            <p:cNvSpPr/>
            <p:nvPr/>
          </p:nvSpPr>
          <p:spPr>
            <a:xfrm>
              <a:off x="3341075" y="1427713"/>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6772B5-5D06-DE67-997A-870640F67F89}"/>
                </a:ext>
              </a:extLst>
            </p:cNvPr>
            <p:cNvSpPr/>
            <p:nvPr/>
          </p:nvSpPr>
          <p:spPr>
            <a:xfrm>
              <a:off x="3341075" y="2741734"/>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481697-7FAB-A28E-F84E-8F3C004B4C8A}"/>
                </a:ext>
              </a:extLst>
            </p:cNvPr>
            <p:cNvSpPr/>
            <p:nvPr/>
          </p:nvSpPr>
          <p:spPr>
            <a:xfrm>
              <a:off x="3339977" y="3400007"/>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1D69155-8609-D9A7-55BA-3F62FB3ED928}"/>
                </a:ext>
              </a:extLst>
            </p:cNvPr>
            <p:cNvSpPr/>
            <p:nvPr/>
          </p:nvSpPr>
          <p:spPr>
            <a:xfrm>
              <a:off x="3339977" y="4380251"/>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6182D0-DF9F-8E0F-3467-07E1443A871E}"/>
                </a:ext>
              </a:extLst>
            </p:cNvPr>
            <p:cNvSpPr/>
            <p:nvPr/>
          </p:nvSpPr>
          <p:spPr>
            <a:xfrm>
              <a:off x="3339977" y="5364365"/>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F5B7D7E-7D9B-E257-8227-644F4DF54D84}"/>
              </a:ext>
            </a:extLst>
          </p:cNvPr>
          <p:cNvGrpSpPr/>
          <p:nvPr/>
        </p:nvGrpSpPr>
        <p:grpSpPr>
          <a:xfrm>
            <a:off x="6534851" y="2132179"/>
            <a:ext cx="3885499" cy="585647"/>
            <a:chOff x="6534851" y="2132179"/>
            <a:chExt cx="3885499" cy="585647"/>
          </a:xfrm>
        </p:grpSpPr>
        <p:sp>
          <p:nvSpPr>
            <p:cNvPr id="10" name="Subtitle 2">
              <a:extLst>
                <a:ext uri="{FF2B5EF4-FFF2-40B4-BE49-F238E27FC236}">
                  <a16:creationId xmlns:a16="http://schemas.microsoft.com/office/drawing/2014/main" id="{4EFD3BE8-C0ED-C772-043B-23F85C9AC6A7}"/>
                </a:ext>
              </a:extLst>
            </p:cNvPr>
            <p:cNvSpPr txBox="1">
              <a:spLocks/>
            </p:cNvSpPr>
            <p:nvPr/>
          </p:nvSpPr>
          <p:spPr>
            <a:xfrm>
              <a:off x="6819476" y="2203592"/>
              <a:ext cx="3600874" cy="514234"/>
            </a:xfrm>
            <a:prstGeom prst="rect">
              <a:avLst/>
            </a:prstGeom>
          </p:spPr>
          <p:txBody>
            <a:bodyPr vert="horz" lIns="91440" tIns="45720" rIns="91440" bIns="45720" rtlCol="0">
              <a:no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ea typeface="Roboto" panose="02000000000000000000" pitchFamily="2" charset="0"/>
                  <a:cs typeface="Roboto" panose="02000000000000000000" pitchFamily="2" charset="0"/>
                </a:rPr>
                <a:t>Compute patch 1, 5, 7, 10, 13</a:t>
              </a:r>
              <a:endParaRPr lang="en-US" sz="2000" dirty="0">
                <a:ea typeface="Roboto" panose="02000000000000000000" pitchFamily="2" charset="0"/>
                <a:cs typeface="Roboto" panose="02000000000000000000" pitchFamily="2" charset="0"/>
              </a:endParaRPr>
            </a:p>
          </p:txBody>
        </p:sp>
        <p:sp>
          <p:nvSpPr>
            <p:cNvPr id="11" name="Freeform: Shape 10">
              <a:extLst>
                <a:ext uri="{FF2B5EF4-FFF2-40B4-BE49-F238E27FC236}">
                  <a16:creationId xmlns:a16="http://schemas.microsoft.com/office/drawing/2014/main" id="{D5FF7C57-B9DE-39DB-510F-E7D9389373AB}"/>
                </a:ext>
              </a:extLst>
            </p:cNvPr>
            <p:cNvSpPr/>
            <p:nvPr/>
          </p:nvSpPr>
          <p:spPr>
            <a:xfrm>
              <a:off x="6534851" y="2132179"/>
              <a:ext cx="312420" cy="266700"/>
            </a:xfrm>
            <a:custGeom>
              <a:avLst/>
              <a:gdLst>
                <a:gd name="connsiteX0" fmla="*/ 0 w 312420"/>
                <a:gd name="connsiteY0" fmla="*/ 0 h 266700"/>
                <a:gd name="connsiteX1" fmla="*/ 0 w 312420"/>
                <a:gd name="connsiteY1" fmla="*/ 266700 h 266700"/>
                <a:gd name="connsiteX2" fmla="*/ 312420 w 312420"/>
                <a:gd name="connsiteY2" fmla="*/ 266700 h 266700"/>
              </a:gdLst>
              <a:ahLst/>
              <a:cxnLst>
                <a:cxn ang="0">
                  <a:pos x="connsiteX0" y="connsiteY0"/>
                </a:cxn>
                <a:cxn ang="0">
                  <a:pos x="connsiteX1" y="connsiteY1"/>
                </a:cxn>
                <a:cxn ang="0">
                  <a:pos x="connsiteX2" y="connsiteY2"/>
                </a:cxn>
              </a:cxnLst>
              <a:rect l="l" t="t" r="r" b="b"/>
              <a:pathLst>
                <a:path w="312420" h="266700">
                  <a:moveTo>
                    <a:pt x="0" y="0"/>
                  </a:moveTo>
                  <a:lnTo>
                    <a:pt x="0" y="266700"/>
                  </a:lnTo>
                  <a:lnTo>
                    <a:pt x="312420" y="266700"/>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14835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D6CC63-8856-47E0-9DCB-7D333CA80D83}"/>
              </a:ext>
            </a:extLst>
          </p:cNvPr>
          <p:cNvSpPr>
            <a:spLocks noGrp="1"/>
          </p:cNvSpPr>
          <p:nvPr>
            <p:ph type="sldNum" sz="quarter" idx="12"/>
          </p:nvPr>
        </p:nvSpPr>
        <p:spPr/>
        <p:txBody>
          <a:bodyPr/>
          <a:lstStyle/>
          <a:p>
            <a:fld id="{48F63A3B-78C7-47BE-AE5E-E10140E04643}" type="slidenum">
              <a:rPr lang="en-US" smtClean="0"/>
              <a:pPr/>
              <a:t>68</a:t>
            </a:fld>
            <a:endParaRPr lang="en-US" dirty="0"/>
          </a:p>
        </p:txBody>
      </p:sp>
      <p:sp>
        <p:nvSpPr>
          <p:cNvPr id="4" name="Title 3">
            <a:extLst>
              <a:ext uri="{FF2B5EF4-FFF2-40B4-BE49-F238E27FC236}">
                <a16:creationId xmlns:a16="http://schemas.microsoft.com/office/drawing/2014/main" id="{37F39EE2-D5B9-453E-9F48-21E0BB259756}"/>
              </a:ext>
            </a:extLst>
          </p:cNvPr>
          <p:cNvSpPr>
            <a:spLocks noGrp="1"/>
          </p:cNvSpPr>
          <p:nvPr>
            <p:ph type="title"/>
          </p:nvPr>
        </p:nvSpPr>
        <p:spPr/>
        <p:txBody>
          <a:bodyPr>
            <a:normAutofit fontScale="90000"/>
          </a:bodyPr>
          <a:lstStyle/>
          <a:p>
            <a:r>
              <a:rPr lang="en-US" dirty="0"/>
              <a:t>MTL + ViT + </a:t>
            </a:r>
            <a:r>
              <a:rPr lang="en-US" dirty="0" err="1"/>
              <a:t>MoE</a:t>
            </a:r>
            <a:r>
              <a:rPr lang="en-US" dirty="0"/>
              <a:t> </a:t>
            </a:r>
            <a:r>
              <a:rPr lang="en-US" dirty="0">
                <a:solidFill>
                  <a:schemeClr val="accent4">
                    <a:lumMod val="75000"/>
                  </a:schemeClr>
                </a:solidFill>
              </a:rPr>
              <a:t>+ FPGA</a:t>
            </a:r>
          </a:p>
        </p:txBody>
      </p:sp>
      <p:sp>
        <p:nvSpPr>
          <p:cNvPr id="88" name="Rectangle 87">
            <a:extLst>
              <a:ext uri="{FF2B5EF4-FFF2-40B4-BE49-F238E27FC236}">
                <a16:creationId xmlns:a16="http://schemas.microsoft.com/office/drawing/2014/main" id="{A05F79AE-BE20-467F-80BF-C28BF8611CBE}"/>
              </a:ext>
            </a:extLst>
          </p:cNvPr>
          <p:cNvSpPr/>
          <p:nvPr/>
        </p:nvSpPr>
        <p:spPr>
          <a:xfrm flipV="1">
            <a:off x="3740497" y="6571390"/>
            <a:ext cx="4075883" cy="28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FFBB8C5-61A8-45BB-8838-87294015517D}"/>
              </a:ext>
            </a:extLst>
          </p:cNvPr>
          <p:cNvGrpSpPr/>
          <p:nvPr/>
        </p:nvGrpSpPr>
        <p:grpSpPr>
          <a:xfrm>
            <a:off x="286084" y="3437510"/>
            <a:ext cx="2434171" cy="1097280"/>
            <a:chOff x="1184249" y="2389724"/>
            <a:chExt cx="2434171" cy="1097280"/>
          </a:xfrm>
        </p:grpSpPr>
        <p:pic>
          <p:nvPicPr>
            <p:cNvPr id="90" name="Picture 2">
              <a:extLst>
                <a:ext uri="{FF2B5EF4-FFF2-40B4-BE49-F238E27FC236}">
                  <a16:creationId xmlns:a16="http://schemas.microsoft.com/office/drawing/2014/main" id="{63259FA5-1201-433D-A118-40B56C4AD27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24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1" name="图片 157">
              <a:extLst>
                <a:ext uri="{FF2B5EF4-FFF2-40B4-BE49-F238E27FC236}">
                  <a16:creationId xmlns:a16="http://schemas.microsoft.com/office/drawing/2014/main" id="{C7AA6316-2A8C-4824-BAD1-A5B587BC1D04}"/>
                </a:ext>
              </a:extLst>
            </p:cNvPr>
            <p:cNvPicPr>
              <a:picLocks/>
            </p:cNvPicPr>
            <p:nvPr/>
          </p:nvPicPr>
          <p:blipFill>
            <a:blip r:embed="rId3"/>
            <a:stretch>
              <a:fillRect/>
            </a:stretch>
          </p:blipFill>
          <p:spPr>
            <a:xfrm>
              <a:off x="1315624" y="2389724"/>
              <a:ext cx="1645920" cy="1097280"/>
            </a:xfrm>
            <a:prstGeom prst="rect">
              <a:avLst/>
            </a:prstGeom>
            <a:scene3d>
              <a:camera prst="isometricRightUp">
                <a:rot lat="1200000" lon="18599983" rev="0"/>
              </a:camera>
              <a:lightRig rig="threePt" dir="t"/>
            </a:scene3d>
          </p:spPr>
        </p:pic>
        <p:pic>
          <p:nvPicPr>
            <p:cNvPr id="92" name="Picture 2">
              <a:extLst>
                <a:ext uri="{FF2B5EF4-FFF2-40B4-BE49-F238E27FC236}">
                  <a16:creationId xmlns:a16="http://schemas.microsoft.com/office/drawing/2014/main" id="{96EBF4F5-4624-4C19-9D1B-5B3414B4A57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999"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53D0858F-4194-4C0B-8DDB-E730C77B1D0F}"/>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8374" y="2389724"/>
              <a:ext cx="1645920" cy="1097280"/>
            </a:xfrm>
            <a:prstGeom prst="rect">
              <a:avLst/>
            </a:prstGeom>
            <a:scene3d>
              <a:camera prst="isometricRightUp">
                <a:rot lat="1200000" lon="18599983" rev="0"/>
              </a:camera>
              <a:lightRig rig="threePt" dir="t"/>
            </a:scene3d>
            <a:extLst>
              <a:ext uri="{909E8E84-426E-40DD-AFC4-6F175D3DCCD1}">
                <a14:hiddenFill xmlns:a14="http://schemas.microsoft.com/office/drawing/2010/main">
                  <a:solidFill>
                    <a:srgbClr val="FFFFFF"/>
                  </a:solidFill>
                </a14:hiddenFill>
              </a:ext>
            </a:extLst>
          </p:spPr>
        </p:pic>
        <p:pic>
          <p:nvPicPr>
            <p:cNvPr id="94" name="图片 160">
              <a:extLst>
                <a:ext uri="{FF2B5EF4-FFF2-40B4-BE49-F238E27FC236}">
                  <a16:creationId xmlns:a16="http://schemas.microsoft.com/office/drawing/2014/main" id="{964C0559-6E6D-4B84-8939-31B6BD1FFA41}"/>
                </a:ext>
              </a:extLst>
            </p:cNvPr>
            <p:cNvPicPr>
              <a:picLocks/>
            </p:cNvPicPr>
            <p:nvPr/>
          </p:nvPicPr>
          <p:blipFill>
            <a:blip r:embed="rId3"/>
            <a:stretch>
              <a:fillRect/>
            </a:stretch>
          </p:blipFill>
          <p:spPr>
            <a:xfrm>
              <a:off x="1709749" y="2389724"/>
              <a:ext cx="1645920" cy="1097280"/>
            </a:xfrm>
            <a:prstGeom prst="rect">
              <a:avLst/>
            </a:prstGeom>
            <a:scene3d>
              <a:camera prst="isometricRightUp">
                <a:rot lat="1200000" lon="18599983" rev="0"/>
              </a:camera>
              <a:lightRig rig="threePt" dir="t"/>
            </a:scene3d>
          </p:spPr>
        </p:pic>
        <p:pic>
          <p:nvPicPr>
            <p:cNvPr id="95" name="图片 161">
              <a:extLst>
                <a:ext uri="{FF2B5EF4-FFF2-40B4-BE49-F238E27FC236}">
                  <a16:creationId xmlns:a16="http://schemas.microsoft.com/office/drawing/2014/main" id="{F621EA08-BD5B-48D0-8253-0F2762C71309}"/>
                </a:ext>
              </a:extLst>
            </p:cNvPr>
            <p:cNvPicPr>
              <a:picLocks/>
            </p:cNvPicPr>
            <p:nvPr/>
          </p:nvPicPr>
          <p:blipFill>
            <a:blip r:embed="rId3"/>
            <a:stretch>
              <a:fillRect/>
            </a:stretch>
          </p:blipFill>
          <p:spPr>
            <a:xfrm>
              <a:off x="1841124" y="2389724"/>
              <a:ext cx="1645920" cy="1097280"/>
            </a:xfrm>
            <a:prstGeom prst="rect">
              <a:avLst/>
            </a:prstGeom>
            <a:scene3d>
              <a:camera prst="isometricRightUp">
                <a:rot lat="1200000" lon="18599983" rev="0"/>
              </a:camera>
              <a:lightRig rig="threePt" dir="t"/>
            </a:scene3d>
          </p:spPr>
        </p:pic>
        <p:pic>
          <p:nvPicPr>
            <p:cNvPr id="96" name="图片 162">
              <a:extLst>
                <a:ext uri="{FF2B5EF4-FFF2-40B4-BE49-F238E27FC236}">
                  <a16:creationId xmlns:a16="http://schemas.microsoft.com/office/drawing/2014/main" id="{7AB668CD-064C-417F-81C1-FF53D3709F1B}"/>
                </a:ext>
              </a:extLst>
            </p:cNvPr>
            <p:cNvPicPr>
              <a:picLocks/>
            </p:cNvPicPr>
            <p:nvPr/>
          </p:nvPicPr>
          <p:blipFill>
            <a:blip r:embed="rId3"/>
            <a:stretch>
              <a:fillRect/>
            </a:stretch>
          </p:blipFill>
          <p:spPr>
            <a:xfrm>
              <a:off x="1972500" y="2389724"/>
              <a:ext cx="1645920" cy="1097280"/>
            </a:xfrm>
            <a:prstGeom prst="rect">
              <a:avLst/>
            </a:prstGeom>
            <a:scene3d>
              <a:camera prst="isometricRightUp">
                <a:rot lat="1200000" lon="18599983" rev="0"/>
              </a:camera>
              <a:lightRig rig="threePt" dir="t"/>
            </a:scene3d>
          </p:spPr>
        </p:pic>
      </p:grpSp>
      <p:sp>
        <p:nvSpPr>
          <p:cNvPr id="97" name="Subtitle 2">
            <a:extLst>
              <a:ext uri="{FF2B5EF4-FFF2-40B4-BE49-F238E27FC236}">
                <a16:creationId xmlns:a16="http://schemas.microsoft.com/office/drawing/2014/main" id="{A79CF5BB-0043-4201-A17B-F886F69419D3}"/>
              </a:ext>
            </a:extLst>
          </p:cNvPr>
          <p:cNvSpPr txBox="1">
            <a:spLocks/>
          </p:cNvSpPr>
          <p:nvPr/>
        </p:nvSpPr>
        <p:spPr>
          <a:xfrm>
            <a:off x="811584" y="4758084"/>
            <a:ext cx="1379220" cy="71270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ea typeface="Roboto" panose="02000000000000000000" pitchFamily="2" charset="0"/>
                <a:cs typeface="Roboto" panose="02000000000000000000" pitchFamily="2" charset="0"/>
              </a:rPr>
              <a:t>Original Video</a:t>
            </a:r>
          </a:p>
        </p:txBody>
      </p:sp>
      <p:pic>
        <p:nvPicPr>
          <p:cNvPr id="98" name="Picture 97">
            <a:extLst>
              <a:ext uri="{FF2B5EF4-FFF2-40B4-BE49-F238E27FC236}">
                <a16:creationId xmlns:a16="http://schemas.microsoft.com/office/drawing/2014/main" id="{6F12828C-F2CA-4D95-A50E-A20ECF57324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2442942"/>
            <a:ext cx="409575" cy="266700"/>
          </a:xfrm>
          <a:prstGeom prst="rect">
            <a:avLst/>
          </a:prstGeom>
        </p:spPr>
      </p:pic>
      <p:pic>
        <p:nvPicPr>
          <p:cNvPr id="150" name="Picture 149">
            <a:extLst>
              <a:ext uri="{FF2B5EF4-FFF2-40B4-BE49-F238E27FC236}">
                <a16:creationId xmlns:a16="http://schemas.microsoft.com/office/drawing/2014/main" id="{D85022A5-5D46-41B1-94AA-C34FA9C27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652" y="2771142"/>
            <a:ext cx="409575" cy="266700"/>
          </a:xfrm>
          <a:prstGeom prst="rect">
            <a:avLst/>
          </a:prstGeom>
        </p:spPr>
      </p:pic>
      <p:pic>
        <p:nvPicPr>
          <p:cNvPr id="153" name="Picture 152">
            <a:extLst>
              <a:ext uri="{FF2B5EF4-FFF2-40B4-BE49-F238E27FC236}">
                <a16:creationId xmlns:a16="http://schemas.microsoft.com/office/drawing/2014/main" id="{A9566420-E147-4C83-BC63-5DF1765F65B5}"/>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3099342"/>
            <a:ext cx="409575" cy="266700"/>
          </a:xfrm>
          <a:prstGeom prst="rect">
            <a:avLst/>
          </a:prstGeom>
        </p:spPr>
      </p:pic>
      <p:pic>
        <p:nvPicPr>
          <p:cNvPr id="154" name="Picture 153">
            <a:extLst>
              <a:ext uri="{FF2B5EF4-FFF2-40B4-BE49-F238E27FC236}">
                <a16:creationId xmlns:a16="http://schemas.microsoft.com/office/drawing/2014/main" id="{DE5D9CB3-0DAB-4A30-9EE6-547AC0BE86A9}"/>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3427542"/>
            <a:ext cx="409575" cy="266700"/>
          </a:xfrm>
          <a:prstGeom prst="rect">
            <a:avLst/>
          </a:prstGeom>
        </p:spPr>
      </p:pic>
      <p:pic>
        <p:nvPicPr>
          <p:cNvPr id="155" name="Picture 154">
            <a:extLst>
              <a:ext uri="{FF2B5EF4-FFF2-40B4-BE49-F238E27FC236}">
                <a16:creationId xmlns:a16="http://schemas.microsoft.com/office/drawing/2014/main" id="{CC78E5FD-16AD-441F-AFA6-2C5C0529BDFE}"/>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3755742"/>
            <a:ext cx="409575" cy="266700"/>
          </a:xfrm>
          <a:prstGeom prst="rect">
            <a:avLst/>
          </a:prstGeom>
        </p:spPr>
      </p:pic>
      <p:pic>
        <p:nvPicPr>
          <p:cNvPr id="156" name="Picture 155">
            <a:extLst>
              <a:ext uri="{FF2B5EF4-FFF2-40B4-BE49-F238E27FC236}">
                <a16:creationId xmlns:a16="http://schemas.microsoft.com/office/drawing/2014/main" id="{6C7E30BA-2DF1-4FE3-BDB7-51F5199F4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9652" y="4083942"/>
            <a:ext cx="409575" cy="266700"/>
          </a:xfrm>
          <a:prstGeom prst="rect">
            <a:avLst/>
          </a:prstGeom>
        </p:spPr>
      </p:pic>
      <p:pic>
        <p:nvPicPr>
          <p:cNvPr id="157" name="Picture 156">
            <a:extLst>
              <a:ext uri="{FF2B5EF4-FFF2-40B4-BE49-F238E27FC236}">
                <a16:creationId xmlns:a16="http://schemas.microsoft.com/office/drawing/2014/main" id="{608ABC2E-44D1-4888-9531-C87CE6E8D21D}"/>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4412142"/>
            <a:ext cx="409575" cy="266700"/>
          </a:xfrm>
          <a:prstGeom prst="rect">
            <a:avLst/>
          </a:prstGeom>
        </p:spPr>
      </p:pic>
      <p:pic>
        <p:nvPicPr>
          <p:cNvPr id="158" name="Picture 157">
            <a:extLst>
              <a:ext uri="{FF2B5EF4-FFF2-40B4-BE49-F238E27FC236}">
                <a16:creationId xmlns:a16="http://schemas.microsoft.com/office/drawing/2014/main" id="{66C7E00B-95D1-4C5F-AAEE-744BFB935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9652" y="4740342"/>
            <a:ext cx="409575" cy="266700"/>
          </a:xfrm>
          <a:prstGeom prst="rect">
            <a:avLst/>
          </a:prstGeom>
        </p:spPr>
      </p:pic>
      <p:pic>
        <p:nvPicPr>
          <p:cNvPr id="159" name="Picture 158">
            <a:extLst>
              <a:ext uri="{FF2B5EF4-FFF2-40B4-BE49-F238E27FC236}">
                <a16:creationId xmlns:a16="http://schemas.microsoft.com/office/drawing/2014/main" id="{EB3164BB-963F-4902-BD59-A67EF578E0E1}"/>
              </a:ext>
            </a:extLst>
          </p:cNvPr>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5068542"/>
            <a:ext cx="409575" cy="266700"/>
          </a:xfrm>
          <a:prstGeom prst="rect">
            <a:avLst/>
          </a:prstGeom>
        </p:spPr>
      </p:pic>
      <p:pic>
        <p:nvPicPr>
          <p:cNvPr id="160" name="Picture 159">
            <a:extLst>
              <a:ext uri="{FF2B5EF4-FFF2-40B4-BE49-F238E27FC236}">
                <a16:creationId xmlns:a16="http://schemas.microsoft.com/office/drawing/2014/main" id="{CBB0917F-EF0B-456A-B7DF-C22D2B25A7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69652" y="1786542"/>
            <a:ext cx="409575" cy="266700"/>
          </a:xfrm>
          <a:prstGeom prst="rect">
            <a:avLst/>
          </a:prstGeom>
        </p:spPr>
      </p:pic>
      <p:pic>
        <p:nvPicPr>
          <p:cNvPr id="161" name="Picture 160">
            <a:extLst>
              <a:ext uri="{FF2B5EF4-FFF2-40B4-BE49-F238E27FC236}">
                <a16:creationId xmlns:a16="http://schemas.microsoft.com/office/drawing/2014/main" id="{B1C605D9-0639-445F-9C8C-C4014786A959}"/>
              </a:ext>
            </a:extLst>
          </p:cNvPr>
          <p:cNvPicPr>
            <a:picLocks noChangeAspect="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1458342"/>
            <a:ext cx="409575" cy="266700"/>
          </a:xfrm>
          <a:prstGeom prst="rect">
            <a:avLst/>
          </a:prstGeom>
        </p:spPr>
      </p:pic>
      <p:pic>
        <p:nvPicPr>
          <p:cNvPr id="162" name="Picture 161">
            <a:extLst>
              <a:ext uri="{FF2B5EF4-FFF2-40B4-BE49-F238E27FC236}">
                <a16:creationId xmlns:a16="http://schemas.microsoft.com/office/drawing/2014/main" id="{37841AB4-876C-40A6-AB2D-4BD2E04DE2F7}"/>
              </a:ext>
            </a:extLst>
          </p:cNvPr>
          <p:cNvPicPr>
            <a:picLocks noChangeAspect="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2114742"/>
            <a:ext cx="409575" cy="266700"/>
          </a:xfrm>
          <a:prstGeom prst="rect">
            <a:avLst/>
          </a:prstGeom>
        </p:spPr>
      </p:pic>
      <p:pic>
        <p:nvPicPr>
          <p:cNvPr id="163" name="Picture 162">
            <a:extLst>
              <a:ext uri="{FF2B5EF4-FFF2-40B4-BE49-F238E27FC236}">
                <a16:creationId xmlns:a16="http://schemas.microsoft.com/office/drawing/2014/main" id="{73EB9765-7D8F-4BE2-B583-DBEC8828CB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9652" y="6381338"/>
            <a:ext cx="409575" cy="266700"/>
          </a:xfrm>
          <a:prstGeom prst="rect">
            <a:avLst/>
          </a:prstGeom>
        </p:spPr>
      </p:pic>
      <p:pic>
        <p:nvPicPr>
          <p:cNvPr id="164" name="Picture 163">
            <a:extLst>
              <a:ext uri="{FF2B5EF4-FFF2-40B4-BE49-F238E27FC236}">
                <a16:creationId xmlns:a16="http://schemas.microsoft.com/office/drawing/2014/main" id="{AFF1FD3A-CB77-4429-829D-FF2D77E7A0D8}"/>
              </a:ext>
            </a:extLst>
          </p:cNvPr>
          <p:cNvPicPr>
            <a:picLocks noChangeAspect="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6053142"/>
            <a:ext cx="409575" cy="266700"/>
          </a:xfrm>
          <a:prstGeom prst="rect">
            <a:avLst/>
          </a:prstGeom>
        </p:spPr>
      </p:pic>
      <p:pic>
        <p:nvPicPr>
          <p:cNvPr id="165" name="Picture 164">
            <a:extLst>
              <a:ext uri="{FF2B5EF4-FFF2-40B4-BE49-F238E27FC236}">
                <a16:creationId xmlns:a16="http://schemas.microsoft.com/office/drawing/2014/main" id="{19B88810-C30C-41A4-8174-3C31C880A9EA}"/>
              </a:ext>
            </a:extLst>
          </p:cNvPr>
          <p:cNvPicPr>
            <a:picLocks noChangeAspect="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5724942"/>
            <a:ext cx="409575" cy="266700"/>
          </a:xfrm>
          <a:prstGeom prst="rect">
            <a:avLst/>
          </a:prstGeom>
        </p:spPr>
      </p:pic>
      <p:pic>
        <p:nvPicPr>
          <p:cNvPr id="166" name="Picture 165">
            <a:extLst>
              <a:ext uri="{FF2B5EF4-FFF2-40B4-BE49-F238E27FC236}">
                <a16:creationId xmlns:a16="http://schemas.microsoft.com/office/drawing/2014/main" id="{D3C94456-83DE-47D8-9044-387614ED94BF}"/>
              </a:ext>
            </a:extLst>
          </p:cNvPr>
          <p:cNvPicPr>
            <a:picLocks noChangeAspect="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9652" y="5396742"/>
            <a:ext cx="409575" cy="266700"/>
          </a:xfrm>
          <a:prstGeom prst="rect">
            <a:avLst/>
          </a:prstGeom>
        </p:spPr>
      </p:pic>
      <p:cxnSp>
        <p:nvCxnSpPr>
          <p:cNvPr id="167" name="Straight Arrow Connector 166">
            <a:extLst>
              <a:ext uri="{FF2B5EF4-FFF2-40B4-BE49-F238E27FC236}">
                <a16:creationId xmlns:a16="http://schemas.microsoft.com/office/drawing/2014/main" id="{154C4911-E5D2-4568-A6F2-5A278286C01D}"/>
              </a:ext>
            </a:extLst>
          </p:cNvPr>
          <p:cNvCxnSpPr>
            <a:cxnSpLocks/>
          </p:cNvCxnSpPr>
          <p:nvPr/>
        </p:nvCxnSpPr>
        <p:spPr>
          <a:xfrm>
            <a:off x="2720255" y="3893929"/>
            <a:ext cx="3572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8" name="Subtitle 2">
            <a:extLst>
              <a:ext uri="{FF2B5EF4-FFF2-40B4-BE49-F238E27FC236}">
                <a16:creationId xmlns:a16="http://schemas.microsoft.com/office/drawing/2014/main" id="{80F64319-F002-48CE-A507-A34F0701D111}"/>
              </a:ext>
            </a:extLst>
          </p:cNvPr>
          <p:cNvSpPr txBox="1">
            <a:spLocks/>
          </p:cNvSpPr>
          <p:nvPr/>
        </p:nvSpPr>
        <p:spPr>
          <a:xfrm>
            <a:off x="2296226" y="6275163"/>
            <a:ext cx="1073426"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Roboto" panose="02000000000000000000" pitchFamily="2" charset="0"/>
                <a:cs typeface="Roboto" panose="02000000000000000000" pitchFamily="2" charset="0"/>
              </a:rPr>
              <a:t>Patches </a:t>
            </a:r>
          </a:p>
        </p:txBody>
      </p:sp>
      <p:cxnSp>
        <p:nvCxnSpPr>
          <p:cNvPr id="169" name="Straight Arrow Connector 168">
            <a:extLst>
              <a:ext uri="{FF2B5EF4-FFF2-40B4-BE49-F238E27FC236}">
                <a16:creationId xmlns:a16="http://schemas.microsoft.com/office/drawing/2014/main" id="{EA07A308-8C6E-43F5-8614-F64D93333FBC}"/>
              </a:ext>
            </a:extLst>
          </p:cNvPr>
          <p:cNvCxnSpPr>
            <a:cxnSpLocks/>
          </p:cNvCxnSpPr>
          <p:nvPr/>
        </p:nvCxnSpPr>
        <p:spPr>
          <a:xfrm>
            <a:off x="3854724" y="158079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0" name="Oval 169">
            <a:extLst>
              <a:ext uri="{FF2B5EF4-FFF2-40B4-BE49-F238E27FC236}">
                <a16:creationId xmlns:a16="http://schemas.microsoft.com/office/drawing/2014/main" id="{88DEDB84-7589-4CB8-A626-05346A0EF881}"/>
              </a:ext>
            </a:extLst>
          </p:cNvPr>
          <p:cNvSpPr/>
          <p:nvPr/>
        </p:nvSpPr>
        <p:spPr>
          <a:xfrm>
            <a:off x="4781096" y="147791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1" name="Oval 170">
            <a:extLst>
              <a:ext uri="{FF2B5EF4-FFF2-40B4-BE49-F238E27FC236}">
                <a16:creationId xmlns:a16="http://schemas.microsoft.com/office/drawing/2014/main" id="{EEC402EA-8EAD-4C47-B0BC-812BAB600157}"/>
              </a:ext>
            </a:extLst>
          </p:cNvPr>
          <p:cNvSpPr/>
          <p:nvPr/>
        </p:nvSpPr>
        <p:spPr>
          <a:xfrm>
            <a:off x="4781096" y="213170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72" name="Oval 171">
            <a:extLst>
              <a:ext uri="{FF2B5EF4-FFF2-40B4-BE49-F238E27FC236}">
                <a16:creationId xmlns:a16="http://schemas.microsoft.com/office/drawing/2014/main" id="{A8167698-E25F-4ADA-BEF9-A119C5D94633}"/>
              </a:ext>
            </a:extLst>
          </p:cNvPr>
          <p:cNvSpPr/>
          <p:nvPr/>
        </p:nvSpPr>
        <p:spPr>
          <a:xfrm>
            <a:off x="4781096" y="311238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3" name="Oval 172">
            <a:extLst>
              <a:ext uri="{FF2B5EF4-FFF2-40B4-BE49-F238E27FC236}">
                <a16:creationId xmlns:a16="http://schemas.microsoft.com/office/drawing/2014/main" id="{7BB0B8C3-293D-4FB4-8678-FA5EB1C55E2B}"/>
              </a:ext>
            </a:extLst>
          </p:cNvPr>
          <p:cNvSpPr/>
          <p:nvPr/>
        </p:nvSpPr>
        <p:spPr>
          <a:xfrm>
            <a:off x="4781096" y="343928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4" name="Oval 173">
            <a:extLst>
              <a:ext uri="{FF2B5EF4-FFF2-40B4-BE49-F238E27FC236}">
                <a16:creationId xmlns:a16="http://schemas.microsoft.com/office/drawing/2014/main" id="{4B404CF1-F16F-4B12-A54F-048C3AA3B29D}"/>
              </a:ext>
            </a:extLst>
          </p:cNvPr>
          <p:cNvSpPr/>
          <p:nvPr/>
        </p:nvSpPr>
        <p:spPr>
          <a:xfrm>
            <a:off x="4781096" y="376617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75" name="Oval 174">
            <a:extLst>
              <a:ext uri="{FF2B5EF4-FFF2-40B4-BE49-F238E27FC236}">
                <a16:creationId xmlns:a16="http://schemas.microsoft.com/office/drawing/2014/main" id="{9997ED13-093E-40A6-9157-BDCF1EB0FFD2}"/>
              </a:ext>
            </a:extLst>
          </p:cNvPr>
          <p:cNvSpPr/>
          <p:nvPr/>
        </p:nvSpPr>
        <p:spPr>
          <a:xfrm>
            <a:off x="4781096" y="409307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76" name="Oval 175">
            <a:extLst>
              <a:ext uri="{FF2B5EF4-FFF2-40B4-BE49-F238E27FC236}">
                <a16:creationId xmlns:a16="http://schemas.microsoft.com/office/drawing/2014/main" id="{ED5B6BEB-2473-4092-B810-350E8678C5D1}"/>
              </a:ext>
            </a:extLst>
          </p:cNvPr>
          <p:cNvSpPr/>
          <p:nvPr/>
        </p:nvSpPr>
        <p:spPr>
          <a:xfrm>
            <a:off x="4781096" y="441996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77" name="Oval 176">
            <a:extLst>
              <a:ext uri="{FF2B5EF4-FFF2-40B4-BE49-F238E27FC236}">
                <a16:creationId xmlns:a16="http://schemas.microsoft.com/office/drawing/2014/main" id="{74B85032-33C8-4367-888C-B75C7CF9267E}"/>
              </a:ext>
            </a:extLst>
          </p:cNvPr>
          <p:cNvSpPr/>
          <p:nvPr/>
        </p:nvSpPr>
        <p:spPr>
          <a:xfrm>
            <a:off x="4781096" y="4746862"/>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2</a:t>
            </a:r>
          </a:p>
        </p:txBody>
      </p:sp>
      <p:sp>
        <p:nvSpPr>
          <p:cNvPr id="178" name="Oval 177">
            <a:extLst>
              <a:ext uri="{FF2B5EF4-FFF2-40B4-BE49-F238E27FC236}">
                <a16:creationId xmlns:a16="http://schemas.microsoft.com/office/drawing/2014/main" id="{920ACC4C-D996-4926-86F4-4DB2EB61AD93}"/>
              </a:ext>
            </a:extLst>
          </p:cNvPr>
          <p:cNvSpPr/>
          <p:nvPr/>
        </p:nvSpPr>
        <p:spPr>
          <a:xfrm>
            <a:off x="4781096" y="507375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79" name="Oval 178">
            <a:extLst>
              <a:ext uri="{FF2B5EF4-FFF2-40B4-BE49-F238E27FC236}">
                <a16:creationId xmlns:a16="http://schemas.microsoft.com/office/drawing/2014/main" id="{5041C49D-4CA9-40FC-BFEE-71DDF6125239}"/>
              </a:ext>
            </a:extLst>
          </p:cNvPr>
          <p:cNvSpPr/>
          <p:nvPr/>
        </p:nvSpPr>
        <p:spPr>
          <a:xfrm>
            <a:off x="4781096" y="540065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4</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0" name="Oval 179">
            <a:extLst>
              <a:ext uri="{FF2B5EF4-FFF2-40B4-BE49-F238E27FC236}">
                <a16:creationId xmlns:a16="http://schemas.microsoft.com/office/drawing/2014/main" id="{54FEDDE0-C84B-4022-92A0-23262B3AAD2C}"/>
              </a:ext>
            </a:extLst>
          </p:cNvPr>
          <p:cNvSpPr/>
          <p:nvPr/>
        </p:nvSpPr>
        <p:spPr>
          <a:xfrm>
            <a:off x="4781096" y="572754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81" name="Oval 180">
            <a:extLst>
              <a:ext uri="{FF2B5EF4-FFF2-40B4-BE49-F238E27FC236}">
                <a16:creationId xmlns:a16="http://schemas.microsoft.com/office/drawing/2014/main" id="{B4F73D3A-EB32-4903-A1A5-8750BE9D7B48}"/>
              </a:ext>
            </a:extLst>
          </p:cNvPr>
          <p:cNvSpPr/>
          <p:nvPr/>
        </p:nvSpPr>
        <p:spPr>
          <a:xfrm>
            <a:off x="4781096" y="605444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8</a:t>
            </a:r>
          </a:p>
        </p:txBody>
      </p:sp>
      <p:sp>
        <p:nvSpPr>
          <p:cNvPr id="182" name="Oval 181">
            <a:extLst>
              <a:ext uri="{FF2B5EF4-FFF2-40B4-BE49-F238E27FC236}">
                <a16:creationId xmlns:a16="http://schemas.microsoft.com/office/drawing/2014/main" id="{29629234-4831-4286-8B8A-9F605810434C}"/>
              </a:ext>
            </a:extLst>
          </p:cNvPr>
          <p:cNvSpPr/>
          <p:nvPr/>
        </p:nvSpPr>
        <p:spPr>
          <a:xfrm>
            <a:off x="4781096" y="180480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8</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83" name="Oval 182">
            <a:extLst>
              <a:ext uri="{FF2B5EF4-FFF2-40B4-BE49-F238E27FC236}">
                <a16:creationId xmlns:a16="http://schemas.microsoft.com/office/drawing/2014/main" id="{5978D2B6-55F3-4EB3-8989-F0153C024449}"/>
              </a:ext>
            </a:extLst>
          </p:cNvPr>
          <p:cNvSpPr/>
          <p:nvPr/>
        </p:nvSpPr>
        <p:spPr>
          <a:xfrm>
            <a:off x="4781096" y="278549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4" name="Oval 183">
            <a:extLst>
              <a:ext uri="{FF2B5EF4-FFF2-40B4-BE49-F238E27FC236}">
                <a16:creationId xmlns:a16="http://schemas.microsoft.com/office/drawing/2014/main" id="{E4D97581-BE55-422A-9D14-A973151DA955}"/>
              </a:ext>
            </a:extLst>
          </p:cNvPr>
          <p:cNvSpPr/>
          <p:nvPr/>
        </p:nvSpPr>
        <p:spPr>
          <a:xfrm>
            <a:off x="4781096" y="245859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85" name="Oval 184">
            <a:extLst>
              <a:ext uri="{FF2B5EF4-FFF2-40B4-BE49-F238E27FC236}">
                <a16:creationId xmlns:a16="http://schemas.microsoft.com/office/drawing/2014/main" id="{C980A543-C7DB-4C06-B36C-09664EF1731F}"/>
              </a:ext>
            </a:extLst>
          </p:cNvPr>
          <p:cNvSpPr/>
          <p:nvPr/>
        </p:nvSpPr>
        <p:spPr>
          <a:xfrm>
            <a:off x="4781096" y="6381338"/>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6" name="Oval 185">
            <a:extLst>
              <a:ext uri="{FF2B5EF4-FFF2-40B4-BE49-F238E27FC236}">
                <a16:creationId xmlns:a16="http://schemas.microsoft.com/office/drawing/2014/main" id="{41C0AD0D-D2B8-41CC-9C98-730737C45D84}"/>
              </a:ext>
            </a:extLst>
          </p:cNvPr>
          <p:cNvSpPr/>
          <p:nvPr/>
        </p:nvSpPr>
        <p:spPr>
          <a:xfrm>
            <a:off x="4264292" y="147683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1</a:t>
            </a:r>
          </a:p>
        </p:txBody>
      </p:sp>
      <p:sp>
        <p:nvSpPr>
          <p:cNvPr id="187" name="Oval 186">
            <a:extLst>
              <a:ext uri="{FF2B5EF4-FFF2-40B4-BE49-F238E27FC236}">
                <a16:creationId xmlns:a16="http://schemas.microsoft.com/office/drawing/2014/main" id="{EA993DCF-5E20-4F11-BF75-6D883AEB9692}"/>
              </a:ext>
            </a:extLst>
          </p:cNvPr>
          <p:cNvSpPr/>
          <p:nvPr/>
        </p:nvSpPr>
        <p:spPr>
          <a:xfrm>
            <a:off x="4264292" y="213062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88" name="Oval 187">
            <a:extLst>
              <a:ext uri="{FF2B5EF4-FFF2-40B4-BE49-F238E27FC236}">
                <a16:creationId xmlns:a16="http://schemas.microsoft.com/office/drawing/2014/main" id="{6E2128F8-ABE1-4C4A-BD99-678C672E6E7C}"/>
              </a:ext>
            </a:extLst>
          </p:cNvPr>
          <p:cNvSpPr/>
          <p:nvPr/>
        </p:nvSpPr>
        <p:spPr>
          <a:xfrm>
            <a:off x="4264292" y="311131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89" name="Oval 188">
            <a:extLst>
              <a:ext uri="{FF2B5EF4-FFF2-40B4-BE49-F238E27FC236}">
                <a16:creationId xmlns:a16="http://schemas.microsoft.com/office/drawing/2014/main" id="{5A6420F9-9DEC-4396-ACC7-065646768FD7}"/>
              </a:ext>
            </a:extLst>
          </p:cNvPr>
          <p:cNvSpPr/>
          <p:nvPr/>
        </p:nvSpPr>
        <p:spPr>
          <a:xfrm>
            <a:off x="4264292" y="343820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0" name="Oval 189">
            <a:extLst>
              <a:ext uri="{FF2B5EF4-FFF2-40B4-BE49-F238E27FC236}">
                <a16:creationId xmlns:a16="http://schemas.microsoft.com/office/drawing/2014/main" id="{1DAE767A-181E-425A-B8A1-ED22B3C79B6E}"/>
              </a:ext>
            </a:extLst>
          </p:cNvPr>
          <p:cNvSpPr/>
          <p:nvPr/>
        </p:nvSpPr>
        <p:spPr>
          <a:xfrm>
            <a:off x="4264292" y="376510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1" name="Oval 190">
            <a:extLst>
              <a:ext uri="{FF2B5EF4-FFF2-40B4-BE49-F238E27FC236}">
                <a16:creationId xmlns:a16="http://schemas.microsoft.com/office/drawing/2014/main" id="{88584A65-663E-4952-B0C9-BB8760C47698}"/>
              </a:ext>
            </a:extLst>
          </p:cNvPr>
          <p:cNvSpPr/>
          <p:nvPr/>
        </p:nvSpPr>
        <p:spPr>
          <a:xfrm>
            <a:off x="4264292" y="4091997"/>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2</a:t>
            </a:r>
          </a:p>
        </p:txBody>
      </p:sp>
      <p:sp>
        <p:nvSpPr>
          <p:cNvPr id="192" name="Oval 191">
            <a:extLst>
              <a:ext uri="{FF2B5EF4-FFF2-40B4-BE49-F238E27FC236}">
                <a16:creationId xmlns:a16="http://schemas.microsoft.com/office/drawing/2014/main" id="{D40FE77B-18AD-4C00-ABD3-BDD4FB4FCE9E}"/>
              </a:ext>
            </a:extLst>
          </p:cNvPr>
          <p:cNvSpPr/>
          <p:nvPr/>
        </p:nvSpPr>
        <p:spPr>
          <a:xfrm>
            <a:off x="4264292" y="441889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5</a:t>
            </a:r>
          </a:p>
        </p:txBody>
      </p:sp>
      <p:sp>
        <p:nvSpPr>
          <p:cNvPr id="193" name="Oval 192">
            <a:extLst>
              <a:ext uri="{FF2B5EF4-FFF2-40B4-BE49-F238E27FC236}">
                <a16:creationId xmlns:a16="http://schemas.microsoft.com/office/drawing/2014/main" id="{72857E45-C49D-4D38-B0C3-7FF09E6E290E}"/>
              </a:ext>
            </a:extLst>
          </p:cNvPr>
          <p:cNvSpPr/>
          <p:nvPr/>
        </p:nvSpPr>
        <p:spPr>
          <a:xfrm>
            <a:off x="4264292" y="474578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4</a:t>
            </a:r>
          </a:p>
        </p:txBody>
      </p:sp>
      <p:sp>
        <p:nvSpPr>
          <p:cNvPr id="194" name="Oval 193">
            <a:extLst>
              <a:ext uri="{FF2B5EF4-FFF2-40B4-BE49-F238E27FC236}">
                <a16:creationId xmlns:a16="http://schemas.microsoft.com/office/drawing/2014/main" id="{E8826CF7-CDE3-43E5-AC8B-15FDDF0F31DF}"/>
              </a:ext>
            </a:extLst>
          </p:cNvPr>
          <p:cNvSpPr/>
          <p:nvPr/>
        </p:nvSpPr>
        <p:spPr>
          <a:xfrm>
            <a:off x="4264292" y="507268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3</a:t>
            </a:r>
          </a:p>
        </p:txBody>
      </p:sp>
      <p:sp>
        <p:nvSpPr>
          <p:cNvPr id="195" name="Oval 194">
            <a:extLst>
              <a:ext uri="{FF2B5EF4-FFF2-40B4-BE49-F238E27FC236}">
                <a16:creationId xmlns:a16="http://schemas.microsoft.com/office/drawing/2014/main" id="{2309EF6F-4F0A-4E89-B0F5-749642363AA1}"/>
              </a:ext>
            </a:extLst>
          </p:cNvPr>
          <p:cNvSpPr/>
          <p:nvPr/>
        </p:nvSpPr>
        <p:spPr>
          <a:xfrm>
            <a:off x="4264292" y="539957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latin typeface="Corbel" panose="020B0503020204020204" pitchFamily="34" charset="0"/>
                <a:cs typeface="Times New Roman" panose="02020603050405020304" pitchFamily="18" charset="0"/>
              </a:rPr>
              <a:t>1</a:t>
            </a:r>
            <a:endPar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endParaRPr>
          </a:p>
        </p:txBody>
      </p:sp>
      <p:sp>
        <p:nvSpPr>
          <p:cNvPr id="196" name="Oval 195">
            <a:extLst>
              <a:ext uri="{FF2B5EF4-FFF2-40B4-BE49-F238E27FC236}">
                <a16:creationId xmlns:a16="http://schemas.microsoft.com/office/drawing/2014/main" id="{0BA12A2A-1E2F-4757-A130-792CF4EF4177}"/>
              </a:ext>
            </a:extLst>
          </p:cNvPr>
          <p:cNvSpPr/>
          <p:nvPr/>
        </p:nvSpPr>
        <p:spPr>
          <a:xfrm>
            <a:off x="4264292" y="572647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7</a:t>
            </a:r>
          </a:p>
        </p:txBody>
      </p:sp>
      <p:sp>
        <p:nvSpPr>
          <p:cNvPr id="197" name="Oval 196">
            <a:extLst>
              <a:ext uri="{FF2B5EF4-FFF2-40B4-BE49-F238E27FC236}">
                <a16:creationId xmlns:a16="http://schemas.microsoft.com/office/drawing/2014/main" id="{C2152B87-E901-4280-88AA-50836D5B9C69}"/>
              </a:ext>
            </a:extLst>
          </p:cNvPr>
          <p:cNvSpPr/>
          <p:nvPr/>
        </p:nvSpPr>
        <p:spPr>
          <a:xfrm>
            <a:off x="4264292" y="605336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6</a:t>
            </a:r>
          </a:p>
        </p:txBody>
      </p:sp>
      <p:sp>
        <p:nvSpPr>
          <p:cNvPr id="198" name="Oval 197">
            <a:extLst>
              <a:ext uri="{FF2B5EF4-FFF2-40B4-BE49-F238E27FC236}">
                <a16:creationId xmlns:a16="http://schemas.microsoft.com/office/drawing/2014/main" id="{E45BAB4D-0E0A-4F21-A592-47D9420D25CD}"/>
              </a:ext>
            </a:extLst>
          </p:cNvPr>
          <p:cNvSpPr/>
          <p:nvPr/>
        </p:nvSpPr>
        <p:spPr>
          <a:xfrm>
            <a:off x="4264292" y="1803732"/>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2</a:t>
            </a:r>
          </a:p>
        </p:txBody>
      </p:sp>
      <p:sp>
        <p:nvSpPr>
          <p:cNvPr id="199" name="Oval 198">
            <a:extLst>
              <a:ext uri="{FF2B5EF4-FFF2-40B4-BE49-F238E27FC236}">
                <a16:creationId xmlns:a16="http://schemas.microsoft.com/office/drawing/2014/main" id="{496F6E48-D6F1-4D8E-A027-38C85B913C0B}"/>
              </a:ext>
            </a:extLst>
          </p:cNvPr>
          <p:cNvSpPr/>
          <p:nvPr/>
        </p:nvSpPr>
        <p:spPr>
          <a:xfrm>
            <a:off x="4264292" y="2784417"/>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2</a:t>
            </a:r>
          </a:p>
        </p:txBody>
      </p:sp>
      <p:sp>
        <p:nvSpPr>
          <p:cNvPr id="200" name="Oval 199">
            <a:extLst>
              <a:ext uri="{FF2B5EF4-FFF2-40B4-BE49-F238E27FC236}">
                <a16:creationId xmlns:a16="http://schemas.microsoft.com/office/drawing/2014/main" id="{224D3BED-5473-49D4-A135-B3EF91367590}"/>
              </a:ext>
            </a:extLst>
          </p:cNvPr>
          <p:cNvSpPr/>
          <p:nvPr/>
        </p:nvSpPr>
        <p:spPr>
          <a:xfrm>
            <a:off x="4264292" y="2457522"/>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Corbel" panose="020B0503020204020204" pitchFamily="34" charset="0"/>
                <a:cs typeface="Times New Roman" panose="02020603050405020304" pitchFamily="18" charset="0"/>
              </a:rPr>
              <a:t>9</a:t>
            </a:r>
          </a:p>
        </p:txBody>
      </p:sp>
      <p:sp>
        <p:nvSpPr>
          <p:cNvPr id="201" name="Oval 200">
            <a:extLst>
              <a:ext uri="{FF2B5EF4-FFF2-40B4-BE49-F238E27FC236}">
                <a16:creationId xmlns:a16="http://schemas.microsoft.com/office/drawing/2014/main" id="{EEA5E72A-B351-41F5-A2B0-A31814B3493A}"/>
              </a:ext>
            </a:extLst>
          </p:cNvPr>
          <p:cNvSpPr/>
          <p:nvPr/>
        </p:nvSpPr>
        <p:spPr>
          <a:xfrm>
            <a:off x="4264292" y="6380263"/>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2</a:t>
            </a:r>
          </a:p>
        </p:txBody>
      </p:sp>
      <p:cxnSp>
        <p:nvCxnSpPr>
          <p:cNvPr id="202" name="Straight Arrow Connector 201">
            <a:extLst>
              <a:ext uri="{FF2B5EF4-FFF2-40B4-BE49-F238E27FC236}">
                <a16:creationId xmlns:a16="http://schemas.microsoft.com/office/drawing/2014/main" id="{11B9687D-EAE3-4F5E-8984-E154BC0927EE}"/>
              </a:ext>
            </a:extLst>
          </p:cNvPr>
          <p:cNvCxnSpPr>
            <a:cxnSpLocks/>
          </p:cNvCxnSpPr>
          <p:nvPr/>
        </p:nvCxnSpPr>
        <p:spPr>
          <a:xfrm>
            <a:off x="3854724" y="191245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3" name="Straight Arrow Connector 202">
            <a:extLst>
              <a:ext uri="{FF2B5EF4-FFF2-40B4-BE49-F238E27FC236}">
                <a16:creationId xmlns:a16="http://schemas.microsoft.com/office/drawing/2014/main" id="{7D0DD343-3F94-472A-83D7-FA593146E506}"/>
              </a:ext>
            </a:extLst>
          </p:cNvPr>
          <p:cNvCxnSpPr>
            <a:cxnSpLocks/>
          </p:cNvCxnSpPr>
          <p:nvPr/>
        </p:nvCxnSpPr>
        <p:spPr>
          <a:xfrm>
            <a:off x="3854724" y="224410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4" name="Straight Arrow Connector 203">
            <a:extLst>
              <a:ext uri="{FF2B5EF4-FFF2-40B4-BE49-F238E27FC236}">
                <a16:creationId xmlns:a16="http://schemas.microsoft.com/office/drawing/2014/main" id="{91949054-6C0B-4F79-B389-A37817DAB55C}"/>
              </a:ext>
            </a:extLst>
          </p:cNvPr>
          <p:cNvCxnSpPr>
            <a:cxnSpLocks/>
          </p:cNvCxnSpPr>
          <p:nvPr/>
        </p:nvCxnSpPr>
        <p:spPr>
          <a:xfrm>
            <a:off x="3854724" y="257575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5" name="Straight Arrow Connector 204">
            <a:extLst>
              <a:ext uri="{FF2B5EF4-FFF2-40B4-BE49-F238E27FC236}">
                <a16:creationId xmlns:a16="http://schemas.microsoft.com/office/drawing/2014/main" id="{25040E66-D2BC-4961-B0EA-7087D03CD461}"/>
              </a:ext>
            </a:extLst>
          </p:cNvPr>
          <p:cNvCxnSpPr>
            <a:cxnSpLocks/>
          </p:cNvCxnSpPr>
          <p:nvPr/>
        </p:nvCxnSpPr>
        <p:spPr>
          <a:xfrm>
            <a:off x="3854724" y="290740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6" name="Straight Arrow Connector 205">
            <a:extLst>
              <a:ext uri="{FF2B5EF4-FFF2-40B4-BE49-F238E27FC236}">
                <a16:creationId xmlns:a16="http://schemas.microsoft.com/office/drawing/2014/main" id="{5FCE7104-FBA7-4163-89D9-DB6B28CB3670}"/>
              </a:ext>
            </a:extLst>
          </p:cNvPr>
          <p:cNvCxnSpPr>
            <a:cxnSpLocks/>
          </p:cNvCxnSpPr>
          <p:nvPr/>
        </p:nvCxnSpPr>
        <p:spPr>
          <a:xfrm>
            <a:off x="3854724" y="3239062"/>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7" name="Straight Arrow Connector 206">
            <a:extLst>
              <a:ext uri="{FF2B5EF4-FFF2-40B4-BE49-F238E27FC236}">
                <a16:creationId xmlns:a16="http://schemas.microsoft.com/office/drawing/2014/main" id="{E8CB0FCA-3734-4C8C-9EA1-B532CD225461}"/>
              </a:ext>
            </a:extLst>
          </p:cNvPr>
          <p:cNvCxnSpPr>
            <a:cxnSpLocks/>
          </p:cNvCxnSpPr>
          <p:nvPr/>
        </p:nvCxnSpPr>
        <p:spPr>
          <a:xfrm>
            <a:off x="3854724" y="3570715"/>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8" name="Straight Arrow Connector 207">
            <a:extLst>
              <a:ext uri="{FF2B5EF4-FFF2-40B4-BE49-F238E27FC236}">
                <a16:creationId xmlns:a16="http://schemas.microsoft.com/office/drawing/2014/main" id="{9F99B57F-CF3C-4A2B-8C2A-E0E1BCC991FD}"/>
              </a:ext>
            </a:extLst>
          </p:cNvPr>
          <p:cNvCxnSpPr>
            <a:cxnSpLocks/>
          </p:cNvCxnSpPr>
          <p:nvPr/>
        </p:nvCxnSpPr>
        <p:spPr>
          <a:xfrm>
            <a:off x="3854724" y="390236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9" name="Straight Arrow Connector 208">
            <a:extLst>
              <a:ext uri="{FF2B5EF4-FFF2-40B4-BE49-F238E27FC236}">
                <a16:creationId xmlns:a16="http://schemas.microsoft.com/office/drawing/2014/main" id="{97D52455-C265-4289-81DC-A7CC80AA96A8}"/>
              </a:ext>
            </a:extLst>
          </p:cNvPr>
          <p:cNvCxnSpPr>
            <a:cxnSpLocks/>
          </p:cNvCxnSpPr>
          <p:nvPr/>
        </p:nvCxnSpPr>
        <p:spPr>
          <a:xfrm>
            <a:off x="3854724" y="4234021"/>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0" name="Straight Arrow Connector 209">
            <a:extLst>
              <a:ext uri="{FF2B5EF4-FFF2-40B4-BE49-F238E27FC236}">
                <a16:creationId xmlns:a16="http://schemas.microsoft.com/office/drawing/2014/main" id="{1954A943-D9FA-49AE-A3AB-1B9756563DB7}"/>
              </a:ext>
            </a:extLst>
          </p:cNvPr>
          <p:cNvCxnSpPr>
            <a:cxnSpLocks/>
          </p:cNvCxnSpPr>
          <p:nvPr/>
        </p:nvCxnSpPr>
        <p:spPr>
          <a:xfrm>
            <a:off x="3854724" y="4565674"/>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1" name="Straight Arrow Connector 210">
            <a:extLst>
              <a:ext uri="{FF2B5EF4-FFF2-40B4-BE49-F238E27FC236}">
                <a16:creationId xmlns:a16="http://schemas.microsoft.com/office/drawing/2014/main" id="{0142054C-F28F-43CD-8056-E3252FEC80E2}"/>
              </a:ext>
            </a:extLst>
          </p:cNvPr>
          <p:cNvCxnSpPr>
            <a:cxnSpLocks/>
          </p:cNvCxnSpPr>
          <p:nvPr/>
        </p:nvCxnSpPr>
        <p:spPr>
          <a:xfrm>
            <a:off x="3854724" y="4897327"/>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2" name="Straight Arrow Connector 211">
            <a:extLst>
              <a:ext uri="{FF2B5EF4-FFF2-40B4-BE49-F238E27FC236}">
                <a16:creationId xmlns:a16="http://schemas.microsoft.com/office/drawing/2014/main" id="{1C33EDF3-FDD0-45B1-82A2-833DFB2CB344}"/>
              </a:ext>
            </a:extLst>
          </p:cNvPr>
          <p:cNvCxnSpPr>
            <a:cxnSpLocks/>
          </p:cNvCxnSpPr>
          <p:nvPr/>
        </p:nvCxnSpPr>
        <p:spPr>
          <a:xfrm>
            <a:off x="3854724" y="5228980"/>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3" name="Straight Arrow Connector 212">
            <a:extLst>
              <a:ext uri="{FF2B5EF4-FFF2-40B4-BE49-F238E27FC236}">
                <a16:creationId xmlns:a16="http://schemas.microsoft.com/office/drawing/2014/main" id="{29ABD981-F048-463F-A342-AA6F6B08298F}"/>
              </a:ext>
            </a:extLst>
          </p:cNvPr>
          <p:cNvCxnSpPr>
            <a:cxnSpLocks/>
          </p:cNvCxnSpPr>
          <p:nvPr/>
        </p:nvCxnSpPr>
        <p:spPr>
          <a:xfrm>
            <a:off x="3854724" y="5560633"/>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4" name="Straight Arrow Connector 213">
            <a:extLst>
              <a:ext uri="{FF2B5EF4-FFF2-40B4-BE49-F238E27FC236}">
                <a16:creationId xmlns:a16="http://schemas.microsoft.com/office/drawing/2014/main" id="{78DD1757-A787-4CA3-95CA-7C8472870F08}"/>
              </a:ext>
            </a:extLst>
          </p:cNvPr>
          <p:cNvCxnSpPr>
            <a:cxnSpLocks/>
          </p:cNvCxnSpPr>
          <p:nvPr/>
        </p:nvCxnSpPr>
        <p:spPr>
          <a:xfrm>
            <a:off x="3854724" y="5892286"/>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5" name="Straight Arrow Connector 214">
            <a:extLst>
              <a:ext uri="{FF2B5EF4-FFF2-40B4-BE49-F238E27FC236}">
                <a16:creationId xmlns:a16="http://schemas.microsoft.com/office/drawing/2014/main" id="{7EB48ED6-D690-42DE-8772-094793AFD89A}"/>
              </a:ext>
            </a:extLst>
          </p:cNvPr>
          <p:cNvCxnSpPr>
            <a:cxnSpLocks/>
          </p:cNvCxnSpPr>
          <p:nvPr/>
        </p:nvCxnSpPr>
        <p:spPr>
          <a:xfrm>
            <a:off x="3854724" y="6223939"/>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C91C470A-78C7-4E90-9586-31FB986CCE90}"/>
              </a:ext>
            </a:extLst>
          </p:cNvPr>
          <p:cNvCxnSpPr>
            <a:cxnSpLocks/>
          </p:cNvCxnSpPr>
          <p:nvPr/>
        </p:nvCxnSpPr>
        <p:spPr>
          <a:xfrm>
            <a:off x="3854724" y="6555588"/>
            <a:ext cx="3241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9" name="Subtitle 2">
            <a:extLst>
              <a:ext uri="{FF2B5EF4-FFF2-40B4-BE49-F238E27FC236}">
                <a16:creationId xmlns:a16="http://schemas.microsoft.com/office/drawing/2014/main" id="{C501209A-3B17-4FDA-AEFA-3D20A1EC8490}"/>
              </a:ext>
            </a:extLst>
          </p:cNvPr>
          <p:cNvSpPr txBox="1">
            <a:spLocks/>
          </p:cNvSpPr>
          <p:nvPr/>
        </p:nvSpPr>
        <p:spPr>
          <a:xfrm>
            <a:off x="6366017" y="3035618"/>
            <a:ext cx="1588423"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ea typeface="Roboto" panose="02000000000000000000" pitchFamily="2" charset="0"/>
                <a:cs typeface="Roboto" panose="02000000000000000000" pitchFamily="2" charset="0"/>
              </a:rPr>
              <a:t>Load expert</a:t>
            </a:r>
            <a:endParaRPr lang="en-US" sz="2000" dirty="0">
              <a:ea typeface="Roboto" panose="02000000000000000000" pitchFamily="2" charset="0"/>
              <a:cs typeface="Roboto" panose="02000000000000000000" pitchFamily="2" charset="0"/>
            </a:endParaRPr>
          </a:p>
        </p:txBody>
      </p:sp>
      <p:sp>
        <p:nvSpPr>
          <p:cNvPr id="102" name="Oval 101">
            <a:extLst>
              <a:ext uri="{FF2B5EF4-FFF2-40B4-BE49-F238E27FC236}">
                <a16:creationId xmlns:a16="http://schemas.microsoft.com/office/drawing/2014/main" id="{7A2D11F1-DC7A-45C4-805B-FA1123FBA507}"/>
              </a:ext>
            </a:extLst>
          </p:cNvPr>
          <p:cNvSpPr/>
          <p:nvPr/>
        </p:nvSpPr>
        <p:spPr>
          <a:xfrm>
            <a:off x="7848954" y="3091722"/>
            <a:ext cx="274320" cy="274320"/>
          </a:xfrm>
          <a:prstGeom prst="ellipse">
            <a:avLst/>
          </a:prstGeom>
          <a:solidFill>
            <a:srgbClr val="9DC3E6"/>
          </a:solidFill>
          <a:ln w="38100" cap="flat" cmpd="sng" algn="ctr">
            <a:solidFill>
              <a:schemeClr val="accent5">
                <a:lumMod val="50000"/>
              </a:schemeClr>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2</a:t>
            </a:r>
          </a:p>
        </p:txBody>
      </p:sp>
      <p:grpSp>
        <p:nvGrpSpPr>
          <p:cNvPr id="15" name="Group 14">
            <a:extLst>
              <a:ext uri="{FF2B5EF4-FFF2-40B4-BE49-F238E27FC236}">
                <a16:creationId xmlns:a16="http://schemas.microsoft.com/office/drawing/2014/main" id="{C0CFD797-1AFE-30F6-B6CC-CE86775CDA3C}"/>
              </a:ext>
            </a:extLst>
          </p:cNvPr>
          <p:cNvGrpSpPr/>
          <p:nvPr/>
        </p:nvGrpSpPr>
        <p:grpSpPr>
          <a:xfrm>
            <a:off x="6534851" y="3359981"/>
            <a:ext cx="3805489" cy="585647"/>
            <a:chOff x="6534851" y="3359981"/>
            <a:chExt cx="3805489" cy="585647"/>
          </a:xfrm>
        </p:grpSpPr>
        <p:sp>
          <p:nvSpPr>
            <p:cNvPr id="100" name="Subtitle 2">
              <a:extLst>
                <a:ext uri="{FF2B5EF4-FFF2-40B4-BE49-F238E27FC236}">
                  <a16:creationId xmlns:a16="http://schemas.microsoft.com/office/drawing/2014/main" id="{68802C68-99DF-4138-AD8A-518797391DA7}"/>
                </a:ext>
              </a:extLst>
            </p:cNvPr>
            <p:cNvSpPr txBox="1">
              <a:spLocks/>
            </p:cNvSpPr>
            <p:nvPr/>
          </p:nvSpPr>
          <p:spPr>
            <a:xfrm>
              <a:off x="6819476" y="3431394"/>
              <a:ext cx="3520864" cy="514234"/>
            </a:xfrm>
            <a:prstGeom prst="rect">
              <a:avLst/>
            </a:prstGeom>
          </p:spPr>
          <p:txBody>
            <a:bodyPr vert="horz" lIns="91440" tIns="45720" rIns="91440" bIns="45720" rtlCol="0">
              <a:no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ea typeface="Roboto" panose="02000000000000000000" pitchFamily="2" charset="0"/>
                  <a:cs typeface="Roboto" panose="02000000000000000000" pitchFamily="2" charset="0"/>
                </a:rPr>
                <a:t>Compute patch 2, 5, 9, 11, 16</a:t>
              </a:r>
              <a:endParaRPr lang="en-US" sz="2000" dirty="0">
                <a:ea typeface="Roboto" panose="02000000000000000000" pitchFamily="2" charset="0"/>
                <a:cs typeface="Roboto" panose="02000000000000000000" pitchFamily="2" charset="0"/>
              </a:endParaRPr>
            </a:p>
          </p:txBody>
        </p:sp>
        <p:sp>
          <p:nvSpPr>
            <p:cNvPr id="105" name="Freeform: Shape 104">
              <a:extLst>
                <a:ext uri="{FF2B5EF4-FFF2-40B4-BE49-F238E27FC236}">
                  <a16:creationId xmlns:a16="http://schemas.microsoft.com/office/drawing/2014/main" id="{4E263426-B759-4BA3-BCD1-2B2EF0CEA297}"/>
                </a:ext>
              </a:extLst>
            </p:cNvPr>
            <p:cNvSpPr/>
            <p:nvPr/>
          </p:nvSpPr>
          <p:spPr>
            <a:xfrm>
              <a:off x="6534851" y="3359981"/>
              <a:ext cx="312420" cy="266700"/>
            </a:xfrm>
            <a:custGeom>
              <a:avLst/>
              <a:gdLst>
                <a:gd name="connsiteX0" fmla="*/ 0 w 312420"/>
                <a:gd name="connsiteY0" fmla="*/ 0 h 266700"/>
                <a:gd name="connsiteX1" fmla="*/ 0 w 312420"/>
                <a:gd name="connsiteY1" fmla="*/ 266700 h 266700"/>
                <a:gd name="connsiteX2" fmla="*/ 312420 w 312420"/>
                <a:gd name="connsiteY2" fmla="*/ 266700 h 266700"/>
              </a:gdLst>
              <a:ahLst/>
              <a:cxnLst>
                <a:cxn ang="0">
                  <a:pos x="connsiteX0" y="connsiteY0"/>
                </a:cxn>
                <a:cxn ang="0">
                  <a:pos x="connsiteX1" y="connsiteY1"/>
                </a:cxn>
                <a:cxn ang="0">
                  <a:pos x="connsiteX2" y="connsiteY2"/>
                </a:cxn>
              </a:cxnLst>
              <a:rect l="l" t="t" r="r" b="b"/>
              <a:pathLst>
                <a:path w="312420" h="266700">
                  <a:moveTo>
                    <a:pt x="0" y="0"/>
                  </a:moveTo>
                  <a:lnTo>
                    <a:pt x="0" y="266700"/>
                  </a:lnTo>
                  <a:lnTo>
                    <a:pt x="312420" y="266700"/>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 name="Subtitle 2">
            <a:extLst>
              <a:ext uri="{FF2B5EF4-FFF2-40B4-BE49-F238E27FC236}">
                <a16:creationId xmlns:a16="http://schemas.microsoft.com/office/drawing/2014/main" id="{2BE6BB01-13E3-C614-66CF-695E5EEA8B4B}"/>
              </a:ext>
            </a:extLst>
          </p:cNvPr>
          <p:cNvSpPr txBox="1">
            <a:spLocks/>
          </p:cNvSpPr>
          <p:nvPr/>
        </p:nvSpPr>
        <p:spPr>
          <a:xfrm>
            <a:off x="6366017" y="1807816"/>
            <a:ext cx="1588423" cy="514234"/>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ea typeface="Roboto" panose="02000000000000000000" pitchFamily="2" charset="0"/>
                <a:cs typeface="Roboto" panose="02000000000000000000" pitchFamily="2" charset="0"/>
              </a:rPr>
              <a:t>Load expert</a:t>
            </a:r>
            <a:endParaRPr lang="en-US" sz="2000" dirty="0">
              <a:ea typeface="Roboto" panose="02000000000000000000" pitchFamily="2" charset="0"/>
              <a:cs typeface="Roboto" panose="02000000000000000000" pitchFamily="2" charset="0"/>
            </a:endParaRPr>
          </a:p>
        </p:txBody>
      </p:sp>
      <p:sp>
        <p:nvSpPr>
          <p:cNvPr id="5" name="Oval 4">
            <a:extLst>
              <a:ext uri="{FF2B5EF4-FFF2-40B4-BE49-F238E27FC236}">
                <a16:creationId xmlns:a16="http://schemas.microsoft.com/office/drawing/2014/main" id="{76C9C631-D02E-E765-4990-477C0BD3F3BE}"/>
              </a:ext>
            </a:extLst>
          </p:cNvPr>
          <p:cNvSpPr/>
          <p:nvPr/>
        </p:nvSpPr>
        <p:spPr>
          <a:xfrm>
            <a:off x="7848954" y="1862057"/>
            <a:ext cx="274320" cy="274320"/>
          </a:xfrm>
          <a:prstGeom prst="ellipse">
            <a:avLst/>
          </a:prstGeom>
          <a:solidFill>
            <a:schemeClr val="bg1"/>
          </a:solidFill>
          <a:ln w="12700" cap="flat" cmpd="sng" algn="ctr">
            <a:solidFill>
              <a:schemeClr val="tx1"/>
            </a:solidFill>
            <a:prstDash val="solid"/>
            <a:miter lim="800000"/>
          </a:ln>
          <a:effectLst/>
        </p:spPr>
        <p:txBody>
          <a:bodyPr lIns="0" tIns="0" rIns="0" bIns="0" rtlCol="0" anchor="ctr"/>
          <a:lstStyle/>
          <a:p>
            <a:pPr algn="ctr" defTabSz="914400"/>
            <a:r>
              <a:rPr lang="en-US" b="1" kern="0" dirty="0">
                <a:latin typeface="Corbel" panose="020B0503020204020204" pitchFamily="34" charset="0"/>
                <a:cs typeface="Times New Roman" panose="02020603050405020304" pitchFamily="18" charset="0"/>
              </a:rPr>
              <a:t>1</a:t>
            </a:r>
          </a:p>
        </p:txBody>
      </p:sp>
      <p:sp>
        <p:nvSpPr>
          <p:cNvPr id="6" name="Subtitle 2">
            <a:extLst>
              <a:ext uri="{FF2B5EF4-FFF2-40B4-BE49-F238E27FC236}">
                <a16:creationId xmlns:a16="http://schemas.microsoft.com/office/drawing/2014/main" id="{2B667334-C50C-0CBE-AF09-31137E712799}"/>
              </a:ext>
            </a:extLst>
          </p:cNvPr>
          <p:cNvSpPr txBox="1">
            <a:spLocks/>
          </p:cNvSpPr>
          <p:nvPr/>
        </p:nvSpPr>
        <p:spPr>
          <a:xfrm>
            <a:off x="6819476" y="2203592"/>
            <a:ext cx="3600874" cy="514234"/>
          </a:xfrm>
          <a:prstGeom prst="rect">
            <a:avLst/>
          </a:prstGeom>
        </p:spPr>
        <p:txBody>
          <a:bodyPr vert="horz" lIns="91440" tIns="45720" rIns="91440" bIns="45720" rtlCol="0">
            <a:no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ea typeface="Roboto" panose="02000000000000000000" pitchFamily="2" charset="0"/>
                <a:cs typeface="Roboto" panose="02000000000000000000" pitchFamily="2" charset="0"/>
              </a:rPr>
              <a:t>Compute patch 1, 5, 7, 10, 13</a:t>
            </a:r>
            <a:endParaRPr lang="en-US" sz="2000" dirty="0">
              <a:ea typeface="Roboto" panose="02000000000000000000" pitchFamily="2" charset="0"/>
              <a:cs typeface="Roboto" panose="02000000000000000000" pitchFamily="2" charset="0"/>
            </a:endParaRPr>
          </a:p>
        </p:txBody>
      </p:sp>
      <p:sp>
        <p:nvSpPr>
          <p:cNvPr id="7" name="Freeform: Shape 6">
            <a:extLst>
              <a:ext uri="{FF2B5EF4-FFF2-40B4-BE49-F238E27FC236}">
                <a16:creationId xmlns:a16="http://schemas.microsoft.com/office/drawing/2014/main" id="{25557178-7AF0-597C-4FC1-9AA726E35D97}"/>
              </a:ext>
            </a:extLst>
          </p:cNvPr>
          <p:cNvSpPr/>
          <p:nvPr/>
        </p:nvSpPr>
        <p:spPr>
          <a:xfrm>
            <a:off x="6534851" y="2132179"/>
            <a:ext cx="312420" cy="266700"/>
          </a:xfrm>
          <a:custGeom>
            <a:avLst/>
            <a:gdLst>
              <a:gd name="connsiteX0" fmla="*/ 0 w 312420"/>
              <a:gd name="connsiteY0" fmla="*/ 0 h 266700"/>
              <a:gd name="connsiteX1" fmla="*/ 0 w 312420"/>
              <a:gd name="connsiteY1" fmla="*/ 266700 h 266700"/>
              <a:gd name="connsiteX2" fmla="*/ 312420 w 312420"/>
              <a:gd name="connsiteY2" fmla="*/ 266700 h 266700"/>
            </a:gdLst>
            <a:ahLst/>
            <a:cxnLst>
              <a:cxn ang="0">
                <a:pos x="connsiteX0" y="connsiteY0"/>
              </a:cxn>
              <a:cxn ang="0">
                <a:pos x="connsiteX1" y="connsiteY1"/>
              </a:cxn>
              <a:cxn ang="0">
                <a:pos x="connsiteX2" y="connsiteY2"/>
              </a:cxn>
            </a:cxnLst>
            <a:rect l="l" t="t" r="r" b="b"/>
            <a:pathLst>
              <a:path w="312420" h="266700">
                <a:moveTo>
                  <a:pt x="0" y="0"/>
                </a:moveTo>
                <a:lnTo>
                  <a:pt x="0" y="266700"/>
                </a:lnTo>
                <a:lnTo>
                  <a:pt x="312420" y="266700"/>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7" name="Group 16">
            <a:extLst>
              <a:ext uri="{FF2B5EF4-FFF2-40B4-BE49-F238E27FC236}">
                <a16:creationId xmlns:a16="http://schemas.microsoft.com/office/drawing/2014/main" id="{F1DEB8C3-9EF7-1CEC-53BF-49B12F3521FE}"/>
              </a:ext>
            </a:extLst>
          </p:cNvPr>
          <p:cNvGrpSpPr/>
          <p:nvPr/>
        </p:nvGrpSpPr>
        <p:grpSpPr>
          <a:xfrm>
            <a:off x="3338631" y="1758166"/>
            <a:ext cx="468924" cy="4920377"/>
            <a:chOff x="3338631" y="1758166"/>
            <a:chExt cx="468924" cy="4920377"/>
          </a:xfrm>
        </p:grpSpPr>
        <p:sp>
          <p:nvSpPr>
            <p:cNvPr id="8" name="Rectangle 7">
              <a:extLst>
                <a:ext uri="{FF2B5EF4-FFF2-40B4-BE49-F238E27FC236}">
                  <a16:creationId xmlns:a16="http://schemas.microsoft.com/office/drawing/2014/main" id="{A644FB13-1F4E-103F-8C36-FCA12FD5F279}"/>
                </a:ext>
              </a:extLst>
            </p:cNvPr>
            <p:cNvSpPr/>
            <p:nvPr/>
          </p:nvSpPr>
          <p:spPr>
            <a:xfrm>
              <a:off x="3338631" y="1758166"/>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ECB17B-39AB-CFBA-BAC9-A3EFB3388B1C}"/>
                </a:ext>
              </a:extLst>
            </p:cNvPr>
            <p:cNvSpPr/>
            <p:nvPr/>
          </p:nvSpPr>
          <p:spPr>
            <a:xfrm>
              <a:off x="3338631" y="2744536"/>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7098D3-6A6B-67A7-8A4B-B5CD45345EA8}"/>
                </a:ext>
              </a:extLst>
            </p:cNvPr>
            <p:cNvSpPr/>
            <p:nvPr/>
          </p:nvSpPr>
          <p:spPr>
            <a:xfrm>
              <a:off x="3338631" y="4056043"/>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D69CD6-A1E1-E4D2-2C0E-E3BA0BC1A458}"/>
                </a:ext>
              </a:extLst>
            </p:cNvPr>
            <p:cNvSpPr/>
            <p:nvPr/>
          </p:nvSpPr>
          <p:spPr>
            <a:xfrm>
              <a:off x="3338631" y="4713119"/>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02FA89-A90B-96BB-B68E-30C9B332F2D5}"/>
                </a:ext>
              </a:extLst>
            </p:cNvPr>
            <p:cNvSpPr/>
            <p:nvPr/>
          </p:nvSpPr>
          <p:spPr>
            <a:xfrm>
              <a:off x="3338631" y="6354693"/>
              <a:ext cx="468924"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ubtitle 2">
            <a:extLst>
              <a:ext uri="{FF2B5EF4-FFF2-40B4-BE49-F238E27FC236}">
                <a16:creationId xmlns:a16="http://schemas.microsoft.com/office/drawing/2014/main" id="{B9BFF8C9-54E5-F5CB-E9C4-3709717FA24A}"/>
              </a:ext>
            </a:extLst>
          </p:cNvPr>
          <p:cNvSpPr txBox="1">
            <a:spLocks/>
          </p:cNvSpPr>
          <p:nvPr/>
        </p:nvSpPr>
        <p:spPr>
          <a:xfrm>
            <a:off x="6450191" y="4178270"/>
            <a:ext cx="3520864" cy="514234"/>
          </a:xfrm>
          <a:prstGeom prst="rect">
            <a:avLst/>
          </a:prstGeom>
        </p:spPr>
        <p:txBody>
          <a:bodyPr vert="horz" lIns="91440" tIns="45720" rIns="91440" bIns="45720" rtlCol="0">
            <a:noAutofit/>
          </a:bodyPr>
          <a:lstStyle>
            <a:lvl1pPr marL="400041" indent="-400041" algn="l" defTabSz="914377" rtl="0" eaLnBrk="1" latinLnBrk="0" hangingPunct="1">
              <a:lnSpc>
                <a:spcPct val="100000"/>
              </a:lnSpc>
              <a:spcBef>
                <a:spcPts val="0"/>
              </a:spcBef>
              <a:buFont typeface="Arial" panose="020B0604020202020204" pitchFamily="34" charset="0"/>
              <a:buChar char="•"/>
              <a:defRPr sz="24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ea typeface="Roboto" panose="02000000000000000000" pitchFamily="2" charset="0"/>
                <a:cs typeface="Roboto" panose="02000000000000000000" pitchFamily="2" charset="0"/>
              </a:rPr>
              <a:t>…</a:t>
            </a:r>
            <a:endParaRPr lang="en-US" sz="2000" dirty="0">
              <a:ea typeface="Roboto" panose="02000000000000000000" pitchFamily="2" charset="0"/>
              <a:cs typeface="Roboto" panose="02000000000000000000" pitchFamily="2" charset="0"/>
            </a:endParaRPr>
          </a:p>
        </p:txBody>
      </p:sp>
      <p:sp>
        <p:nvSpPr>
          <p:cNvPr id="14" name="Subtitle 2">
            <a:extLst>
              <a:ext uri="{FF2B5EF4-FFF2-40B4-BE49-F238E27FC236}">
                <a16:creationId xmlns:a16="http://schemas.microsoft.com/office/drawing/2014/main" id="{42280D7D-3E8E-290B-E05A-6517D1BF780F}"/>
              </a:ext>
            </a:extLst>
          </p:cNvPr>
          <p:cNvSpPr txBox="1">
            <a:spLocks/>
          </p:cNvSpPr>
          <p:nvPr/>
        </p:nvSpPr>
        <p:spPr>
          <a:xfrm>
            <a:off x="6475423" y="4829456"/>
            <a:ext cx="4288979" cy="1138654"/>
          </a:xfrm>
          <a:prstGeom prst="roundRect">
            <a:avLst>
              <a:gd name="adj" fmla="val 28445"/>
            </a:avLst>
          </a:prstGeom>
          <a:solidFill>
            <a:schemeClr val="accent4"/>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i="0" dirty="0"/>
              <a:t>A Patch is much smaller than an Expert</a:t>
            </a:r>
          </a:p>
        </p:txBody>
      </p:sp>
    </p:spTree>
    <p:extLst>
      <p:ext uri="{BB962C8B-B14F-4D97-AF65-F5344CB8AC3E}">
        <p14:creationId xmlns:p14="http://schemas.microsoft.com/office/powerpoint/2010/main" val="109642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CACF6-81BC-42A8-AACA-8150E85E2AA9}"/>
              </a:ext>
            </a:extLst>
          </p:cNvPr>
          <p:cNvSpPr>
            <a:spLocks noGrp="1"/>
          </p:cNvSpPr>
          <p:nvPr>
            <p:ph idx="1"/>
          </p:nvPr>
        </p:nvSpPr>
        <p:spPr/>
        <p:txBody>
          <a:bodyPr/>
          <a:lstStyle/>
          <a:p>
            <a:r>
              <a:rPr lang="en-US" altLang="zh-CN" dirty="0"/>
              <a:t>On PASCAL-Context</a:t>
            </a:r>
            <a:r>
              <a:rPr lang="en-US" altLang="zh-CN" b="0" dirty="0"/>
              <a:t> (</a:t>
            </a:r>
            <a:r>
              <a:rPr lang="en-US" altLang="zh-CN" b="0" i="1" dirty="0"/>
              <a:t>simulated</a:t>
            </a:r>
            <a:r>
              <a:rPr lang="en-US" altLang="zh-CN" b="0" dirty="0"/>
              <a:t> FPGA results)</a:t>
            </a:r>
          </a:p>
        </p:txBody>
      </p:sp>
      <p:sp>
        <p:nvSpPr>
          <p:cNvPr id="3" name="Slide Number Placeholder 2">
            <a:extLst>
              <a:ext uri="{FF2B5EF4-FFF2-40B4-BE49-F238E27FC236}">
                <a16:creationId xmlns:a16="http://schemas.microsoft.com/office/drawing/2014/main" id="{B1AC808C-00E1-4D2B-9419-0D627FA899BD}"/>
              </a:ext>
            </a:extLst>
          </p:cNvPr>
          <p:cNvSpPr>
            <a:spLocks noGrp="1"/>
          </p:cNvSpPr>
          <p:nvPr>
            <p:ph type="sldNum" sz="quarter" idx="12"/>
          </p:nvPr>
        </p:nvSpPr>
        <p:spPr/>
        <p:txBody>
          <a:bodyPr/>
          <a:lstStyle/>
          <a:p>
            <a:fld id="{48F63A3B-78C7-47BE-AE5E-E10140E04643}" type="slidenum">
              <a:rPr lang="en-US" smtClean="0"/>
              <a:pPr/>
              <a:t>69</a:t>
            </a:fld>
            <a:endParaRPr lang="en-US" dirty="0"/>
          </a:p>
        </p:txBody>
      </p:sp>
      <p:sp>
        <p:nvSpPr>
          <p:cNvPr id="4" name="Title 3">
            <a:extLst>
              <a:ext uri="{FF2B5EF4-FFF2-40B4-BE49-F238E27FC236}">
                <a16:creationId xmlns:a16="http://schemas.microsoft.com/office/drawing/2014/main" id="{562E6C48-77C5-44B3-9B1F-A1D81EB68552}"/>
              </a:ext>
            </a:extLst>
          </p:cNvPr>
          <p:cNvSpPr>
            <a:spLocks noGrp="1"/>
          </p:cNvSpPr>
          <p:nvPr>
            <p:ph type="title"/>
          </p:nvPr>
        </p:nvSpPr>
        <p:spPr/>
        <p:txBody>
          <a:bodyPr>
            <a:normAutofit fontScale="90000"/>
          </a:bodyPr>
          <a:lstStyle/>
          <a:p>
            <a:r>
              <a:rPr lang="en-US" dirty="0"/>
              <a:t>MTL + ViT + </a:t>
            </a:r>
            <a:r>
              <a:rPr lang="en-US" dirty="0" err="1"/>
              <a:t>MoE</a:t>
            </a:r>
            <a:r>
              <a:rPr lang="en-US" dirty="0"/>
              <a:t> + FPGA Evaluation</a:t>
            </a:r>
          </a:p>
        </p:txBody>
      </p:sp>
      <p:graphicFrame>
        <p:nvGraphicFramePr>
          <p:cNvPr id="5" name="表格 4">
            <a:extLst>
              <a:ext uri="{FF2B5EF4-FFF2-40B4-BE49-F238E27FC236}">
                <a16:creationId xmlns:a16="http://schemas.microsoft.com/office/drawing/2014/main" id="{B8F0728A-263D-4F75-A9B5-246C0545C21A}"/>
              </a:ext>
            </a:extLst>
          </p:cNvPr>
          <p:cNvGraphicFramePr>
            <a:graphicFrameLocks noGrp="1"/>
          </p:cNvGraphicFramePr>
          <p:nvPr/>
        </p:nvGraphicFramePr>
        <p:xfrm>
          <a:off x="792392" y="3410615"/>
          <a:ext cx="10607216" cy="2959705"/>
        </p:xfrm>
        <a:graphic>
          <a:graphicData uri="http://schemas.openxmlformats.org/drawingml/2006/table">
            <a:tbl>
              <a:tblPr firstRow="1" bandRow="1">
                <a:tableStyleId>{EB9631B5-78F2-41C9-869B-9F39066F8104}</a:tableStyleId>
              </a:tblPr>
              <a:tblGrid>
                <a:gridCol w="1996079">
                  <a:extLst>
                    <a:ext uri="{9D8B030D-6E8A-4147-A177-3AD203B41FA5}">
                      <a16:colId xmlns:a16="http://schemas.microsoft.com/office/drawing/2014/main" val="609661606"/>
                    </a:ext>
                  </a:extLst>
                </a:gridCol>
                <a:gridCol w="1337513">
                  <a:extLst>
                    <a:ext uri="{9D8B030D-6E8A-4147-A177-3AD203B41FA5}">
                      <a16:colId xmlns:a16="http://schemas.microsoft.com/office/drawing/2014/main" val="2528446772"/>
                    </a:ext>
                  </a:extLst>
                </a:gridCol>
                <a:gridCol w="1253504">
                  <a:extLst>
                    <a:ext uri="{9D8B030D-6E8A-4147-A177-3AD203B41FA5}">
                      <a16:colId xmlns:a16="http://schemas.microsoft.com/office/drawing/2014/main" val="2136586954"/>
                    </a:ext>
                  </a:extLst>
                </a:gridCol>
                <a:gridCol w="1136369">
                  <a:extLst>
                    <a:ext uri="{9D8B030D-6E8A-4147-A177-3AD203B41FA5}">
                      <a16:colId xmlns:a16="http://schemas.microsoft.com/office/drawing/2014/main" val="4119320884"/>
                    </a:ext>
                  </a:extLst>
                </a:gridCol>
                <a:gridCol w="817859">
                  <a:extLst>
                    <a:ext uri="{9D8B030D-6E8A-4147-A177-3AD203B41FA5}">
                      <a16:colId xmlns:a16="http://schemas.microsoft.com/office/drawing/2014/main" val="1469602186"/>
                    </a:ext>
                  </a:extLst>
                </a:gridCol>
                <a:gridCol w="1148455">
                  <a:extLst>
                    <a:ext uri="{9D8B030D-6E8A-4147-A177-3AD203B41FA5}">
                      <a16:colId xmlns:a16="http://schemas.microsoft.com/office/drawing/2014/main" val="3584079024"/>
                    </a:ext>
                  </a:extLst>
                </a:gridCol>
                <a:gridCol w="972479">
                  <a:extLst>
                    <a:ext uri="{9D8B030D-6E8A-4147-A177-3AD203B41FA5}">
                      <a16:colId xmlns:a16="http://schemas.microsoft.com/office/drawing/2014/main" val="1233327910"/>
                    </a:ext>
                  </a:extLst>
                </a:gridCol>
                <a:gridCol w="972479">
                  <a:extLst>
                    <a:ext uri="{9D8B030D-6E8A-4147-A177-3AD203B41FA5}">
                      <a16:colId xmlns:a16="http://schemas.microsoft.com/office/drawing/2014/main" val="2266943471"/>
                    </a:ext>
                  </a:extLst>
                </a:gridCol>
                <a:gridCol w="972479">
                  <a:extLst>
                    <a:ext uri="{9D8B030D-6E8A-4147-A177-3AD203B41FA5}">
                      <a16:colId xmlns:a16="http://schemas.microsoft.com/office/drawing/2014/main" val="2582916788"/>
                    </a:ext>
                  </a:extLst>
                </a:gridCol>
              </a:tblGrid>
              <a:tr h="399385">
                <a:tc>
                  <a:txBody>
                    <a:bodyPr/>
                    <a:lstStyle/>
                    <a:p>
                      <a:pPr algn="ctr"/>
                      <a:r>
                        <a:rPr lang="en-US" altLang="zh-CN" dirty="0">
                          <a:latin typeface="Corbel" panose="020B0503020204020204" pitchFamily="34" charset="0"/>
                        </a:rPr>
                        <a:t>Methods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FLOPS </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Energy</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sym typeface="Symbol" panose="05050102010706020507" pitchFamily="18" charset="2"/>
                        </a:rPr>
                        <a:t>MTL </a:t>
                      </a:r>
                      <a:r>
                        <a:rPr lang="zh-CN" altLang="en-US" dirty="0">
                          <a:latin typeface="Corbel" panose="020B0503020204020204" pitchFamily="34" charset="0"/>
                          <a:sym typeface="Symbol" panose="05050102010706020507" pitchFamily="18" charset="2"/>
                        </a:rPr>
                        <a:t> ↑</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Norm</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H. Parts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Sal.</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Edge</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Seg</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extLst>
                  <a:ext uri="{0D108BD9-81ED-4DB2-BD59-A6C34878D82A}">
                    <a16:rowId xmlns:a16="http://schemas.microsoft.com/office/drawing/2014/main" val="1801763898"/>
                  </a:ext>
                </a:extLst>
              </a:tr>
              <a:tr h="321239">
                <a:tc>
                  <a:txBody>
                    <a:bodyPr/>
                    <a:lstStyle/>
                    <a:p>
                      <a:pPr algn="ctr"/>
                      <a:r>
                        <a:rPr lang="en-US" altLang="zh-CN" dirty="0">
                          <a:latin typeface="Corbel" panose="020B0503020204020204" pitchFamily="34" charset="0"/>
                        </a:rPr>
                        <a:t>MTL-Baseline</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167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1.029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0</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58.6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63.8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579574337"/>
                  </a:ext>
                </a:extLst>
              </a:tr>
              <a:tr h="283492">
                <a:tc>
                  <a:txBody>
                    <a:bodyPr/>
                    <a:lstStyle/>
                    <a:p>
                      <a:pPr algn="ctr"/>
                      <a:r>
                        <a:rPr lang="en-US" altLang="zh-CN" dirty="0">
                          <a:latin typeface="Corbel" panose="020B0503020204020204" pitchFamily="34" charset="0"/>
                        </a:rPr>
                        <a:t>MTAN</a:t>
                      </a:r>
                      <a:endParaRPr lang="zh-CN" altLang="en-US" dirty="0">
                        <a:latin typeface="Corbel" panose="020B0503020204020204" pitchFamily="34" charset="0"/>
                        <a:cs typeface="Times New Roman" panose="02020603050405020304" pitchFamily="18" charset="0"/>
                      </a:endParaRPr>
                    </a:p>
                  </a:txBody>
                  <a:tcPr/>
                </a:tc>
                <a:tc>
                  <a:txBody>
                    <a:bodyPr/>
                    <a:lstStyle/>
                    <a:p>
                      <a:pPr algn="ctr" rtl="0" fontAlgn="ctr"/>
                      <a:r>
                        <a:rPr lang="en-US" altLang="zh-CN" dirty="0">
                          <a:latin typeface="Corbel" panose="020B0503020204020204" pitchFamily="34" charset="0"/>
                        </a:rPr>
                        <a:t>212</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5.306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effectLst/>
                          <a:latin typeface="Corbel" panose="020B0503020204020204" pitchFamily="34" charset="0"/>
                        </a:rPr>
                        <a:t>+0.47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14.8 </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58.9</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65.4</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69.6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63.7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extLst>
                  <a:ext uri="{0D108BD9-81ED-4DB2-BD59-A6C34878D82A}">
                    <a16:rowId xmlns:a16="http://schemas.microsoft.com/office/drawing/2014/main" val="3805929469"/>
                  </a:ext>
                </a:extLst>
              </a:tr>
              <a:tr h="283492">
                <a:tc>
                  <a:txBody>
                    <a:bodyPr/>
                    <a:lstStyle/>
                    <a:p>
                      <a:pPr algn="ctr"/>
                      <a:r>
                        <a:rPr lang="en-US" altLang="zh-CN" dirty="0">
                          <a:latin typeface="Corbel" panose="020B0503020204020204" pitchFamily="34" charset="0"/>
                        </a:rPr>
                        <a:t>Cross-Stitch</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647</a:t>
                      </a:r>
                      <a:endParaRPr lang="en-US" altLang="zh-CN" dirty="0">
                        <a:effectLst/>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6.001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60.6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66.1 </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406069047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NDDR-CNN</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747 </a:t>
                      </a:r>
                      <a:endParaRPr lang="en-US" altLang="zh-CN" dirty="0">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5.034</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+3.25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60.5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65.4</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83922009"/>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MTL ViT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3.062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+1.09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15.5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58.7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68.8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70.7</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42054800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a:t>
                      </a:r>
                      <a:r>
                        <a:rPr lang="en-US" altLang="zh-CN" baseline="30000" dirty="0">
                          <a:latin typeface="Corbel" panose="020B0503020204020204" pitchFamily="34" charset="0"/>
                          <a:cs typeface="Times New Roman" panose="02020603050405020304" pitchFamily="18" charset="0"/>
                        </a:rPr>
                        <a:t>2</a:t>
                      </a:r>
                      <a:r>
                        <a:rPr lang="en-US" altLang="zh-CN" dirty="0">
                          <a:latin typeface="Corbel" panose="020B0503020204020204" pitchFamily="34" charset="0"/>
                          <a:cs typeface="Times New Roman" panose="02020603050405020304" pitchFamily="18" charset="0"/>
                        </a:rPr>
                        <a:t>ViT (+</a:t>
                      </a:r>
                      <a:r>
                        <a:rPr lang="en-US" altLang="zh-CN" dirty="0" err="1">
                          <a:latin typeface="Corbel" panose="020B0503020204020204" pitchFamily="34" charset="0"/>
                          <a:cs typeface="Times New Roman" panose="02020603050405020304" pitchFamily="18" charset="0"/>
                        </a:rPr>
                        <a:t>MoE</a:t>
                      </a:r>
                      <a:r>
                        <a:rPr lang="en-US" altLang="zh-CN" dirty="0">
                          <a:latin typeface="Corbel" panose="020B0503020204020204" pitchFamily="34" charset="0"/>
                          <a:cs typeface="Times New Roman" panose="02020603050405020304" pitchFamily="18" charset="0"/>
                        </a:rPr>
                        <a: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7.446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+5.57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2960223247"/>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latin typeface="Corbel" panose="020B0503020204020204" pitchFamily="34" charset="0"/>
                        </a:rPr>
                        <a:t>M</a:t>
                      </a:r>
                      <a:r>
                        <a:rPr lang="en-US" altLang="zh-CN" b="1" baseline="30000" dirty="0">
                          <a:latin typeface="Corbel" panose="020B0503020204020204" pitchFamily="34" charset="0"/>
                        </a:rPr>
                        <a:t>3</a:t>
                      </a:r>
                      <a:r>
                        <a:rPr lang="en-US" altLang="zh-CN" b="1" dirty="0">
                          <a:latin typeface="Corbel" panose="020B0503020204020204" pitchFamily="34" charset="0"/>
                        </a:rPr>
                        <a:t>ViT (+Codesign)</a:t>
                      </a:r>
                      <a:endParaRPr lang="zh-CN" altLang="en-US" b="1"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84 </a:t>
                      </a:r>
                      <a:endParaRPr lang="en-US" altLang="zh-CN" b="1" dirty="0">
                        <a:solidFill>
                          <a:schemeClr val="tx1"/>
                        </a:solidFill>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0.690</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b="1" dirty="0">
                          <a:solidFill>
                            <a:schemeClr val="tx1"/>
                          </a:solidFill>
                          <a:latin typeface="Corbel" panose="020B0503020204020204" pitchFamily="34" charset="0"/>
                        </a:rPr>
                        <a:t>+5.57</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737750359"/>
                  </a:ext>
                </a:extLst>
              </a:tr>
            </a:tbl>
          </a:graphicData>
        </a:graphic>
      </p:graphicFrame>
      <p:sp>
        <p:nvSpPr>
          <p:cNvPr id="8" name="Rectangle 7">
            <a:extLst>
              <a:ext uri="{FF2B5EF4-FFF2-40B4-BE49-F238E27FC236}">
                <a16:creationId xmlns:a16="http://schemas.microsoft.com/office/drawing/2014/main" id="{9CAD751D-0827-416D-8CB2-4AC282415C34}"/>
              </a:ext>
            </a:extLst>
          </p:cNvPr>
          <p:cNvSpPr/>
          <p:nvPr/>
        </p:nvSpPr>
        <p:spPr>
          <a:xfrm>
            <a:off x="792392" y="5296543"/>
            <a:ext cx="10607216" cy="1073778"/>
          </a:xfrm>
          <a:prstGeom prst="rect">
            <a:avLst/>
          </a:pr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88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a:t>Our ROAD4NN</a:t>
            </a: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3" name="TextBox 42">
            <a:extLst>
              <a:ext uri="{FF2B5EF4-FFF2-40B4-BE49-F238E27FC236}">
                <a16:creationId xmlns:a16="http://schemas.microsoft.com/office/drawing/2014/main" id="{D4147B60-5DA1-B9D7-F62B-488204AC056D}"/>
              </a:ext>
            </a:extLst>
          </p:cNvPr>
          <p:cNvSpPr txBox="1"/>
          <p:nvPr/>
        </p:nvSpPr>
        <p:spPr>
          <a:xfrm>
            <a:off x="7413944" y="3086075"/>
            <a:ext cx="3789600" cy="1015663"/>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Edge-</a:t>
            </a:r>
            <a:r>
              <a:rPr lang="en-US" sz="2000" b="1" dirty="0" err="1">
                <a:solidFill>
                  <a:schemeClr val="accent5">
                    <a:lumMod val="75000"/>
                  </a:schemeClr>
                </a:solidFill>
                <a:latin typeface="Corbel" panose="020B0503020204020204" pitchFamily="34" charset="0"/>
              </a:rPr>
              <a:t>MoE</a:t>
            </a:r>
            <a:r>
              <a:rPr lang="en-US" sz="2000" b="1" dirty="0">
                <a:latin typeface="Corbel" panose="020B0503020204020204" pitchFamily="34" charset="0"/>
              </a:rPr>
              <a:t>:</a:t>
            </a:r>
            <a:r>
              <a:rPr lang="en-US" sz="2000" b="1" dirty="0">
                <a:solidFill>
                  <a:schemeClr val="accent6">
                    <a:lumMod val="75000"/>
                  </a:schemeClr>
                </a:solidFill>
                <a:latin typeface="Corbel" panose="020B0503020204020204" pitchFamily="34" charset="0"/>
              </a:rPr>
              <a:t> </a:t>
            </a:r>
            <a:r>
              <a:rPr lang="en-US" sz="2000" b="1" dirty="0">
                <a:latin typeface="Corbel" panose="020B0503020204020204" pitchFamily="34" charset="0"/>
              </a:rPr>
              <a:t>Multi-task Vision Transformer (HW)</a:t>
            </a:r>
          </a:p>
          <a:p>
            <a:pPr marL="285750" indent="-285750">
              <a:buFont typeface="Wingdings" panose="05000000000000000000" pitchFamily="2" charset="2"/>
              <a:buChar char="q"/>
            </a:pPr>
            <a:endParaRPr lang="en-US" sz="2000" b="1" dirty="0">
              <a:latin typeface="Corbel" panose="020B0503020204020204" pitchFamily="34" charset="0"/>
            </a:endParaRP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DC7F257-5FD2-7079-4A12-094F2564FD5C}"/>
              </a:ext>
            </a:extLst>
          </p:cNvPr>
          <p:cNvGrpSpPr>
            <a:grpSpLocks noChangeAspect="1"/>
          </p:cNvGrpSpPr>
          <p:nvPr/>
        </p:nvGrpSpPr>
        <p:grpSpPr>
          <a:xfrm>
            <a:off x="9517539" y="3772571"/>
            <a:ext cx="2367314" cy="2651760"/>
            <a:chOff x="7744276" y="3793961"/>
            <a:chExt cx="2879256" cy="3225211"/>
          </a:xfrm>
        </p:grpSpPr>
        <p:sp>
          <p:nvSpPr>
            <p:cNvPr id="10" name="TextBox 9">
              <a:extLst>
                <a:ext uri="{FF2B5EF4-FFF2-40B4-BE49-F238E27FC236}">
                  <a16:creationId xmlns:a16="http://schemas.microsoft.com/office/drawing/2014/main" id="{90C4B837-F814-A82A-D0E1-0B7E22AD4F06}"/>
                </a:ext>
              </a:extLst>
            </p:cNvPr>
            <p:cNvSpPr txBox="1"/>
            <p:nvPr/>
          </p:nvSpPr>
          <p:spPr>
            <a:xfrm>
              <a:off x="8228188" y="6680618"/>
              <a:ext cx="1792207" cy="338554"/>
            </a:xfrm>
            <a:prstGeom prst="rect">
              <a:avLst/>
            </a:prstGeom>
            <a:noFill/>
          </p:spPr>
          <p:txBody>
            <a:bodyPr wrap="square">
              <a:spAutoFit/>
            </a:bodyPr>
            <a:lstStyle/>
            <a:p>
              <a:pPr algn="ctr"/>
              <a:r>
                <a:rPr lang="en-US" sz="1600" i="1" dirty="0">
                  <a:latin typeface="Corbel" panose="020B0503020204020204" pitchFamily="34" charset="0"/>
                </a:rPr>
                <a:t>UT Austin Team</a:t>
              </a:r>
            </a:p>
          </p:txBody>
        </p:sp>
        <p:grpSp>
          <p:nvGrpSpPr>
            <p:cNvPr id="11" name="Group 10">
              <a:extLst>
                <a:ext uri="{FF2B5EF4-FFF2-40B4-BE49-F238E27FC236}">
                  <a16:creationId xmlns:a16="http://schemas.microsoft.com/office/drawing/2014/main" id="{95F39829-7F6E-CA5E-08D6-6DE03D431110}"/>
                </a:ext>
              </a:extLst>
            </p:cNvPr>
            <p:cNvGrpSpPr>
              <a:grpSpLocks noChangeAspect="1"/>
            </p:cNvGrpSpPr>
            <p:nvPr/>
          </p:nvGrpSpPr>
          <p:grpSpPr>
            <a:xfrm>
              <a:off x="7744276" y="3793961"/>
              <a:ext cx="2879256" cy="2980805"/>
              <a:chOff x="9357182" y="1294259"/>
              <a:chExt cx="2484952" cy="2572595"/>
            </a:xfrm>
          </p:grpSpPr>
          <p:pic>
            <p:nvPicPr>
              <p:cNvPr id="12" name="Picture 11" descr="A person wearing an orange shirt&#10;&#10;Description automatically generated with medium confidence">
                <a:extLst>
                  <a:ext uri="{FF2B5EF4-FFF2-40B4-BE49-F238E27FC236}">
                    <a16:creationId xmlns:a16="http://schemas.microsoft.com/office/drawing/2014/main" id="{CCBC9971-2D62-6675-8185-0B636450E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7182" y="2509675"/>
                <a:ext cx="941291" cy="1275924"/>
              </a:xfrm>
              <a:prstGeom prst="rect">
                <a:avLst/>
              </a:prstGeom>
            </p:spPr>
          </p:pic>
          <p:pic>
            <p:nvPicPr>
              <p:cNvPr id="13" name="Picture 4" descr="profile photo">
                <a:extLst>
                  <a:ext uri="{FF2B5EF4-FFF2-40B4-BE49-F238E27FC236}">
                    <a16:creationId xmlns:a16="http://schemas.microsoft.com/office/drawing/2014/main" id="{7441D82E-63A7-9933-CA17-7F5CF73B7F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5914" y="2660634"/>
                <a:ext cx="1206220" cy="12062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70A5066-B3D1-C466-00F7-68FD092765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53" r="13077"/>
              <a:stretch/>
            </p:blipFill>
            <p:spPr bwMode="auto">
              <a:xfrm>
                <a:off x="9655158" y="1294259"/>
                <a:ext cx="1582705" cy="1547917"/>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grpSp>
      <p:grpSp>
        <p:nvGrpSpPr>
          <p:cNvPr id="24" name="Group 23">
            <a:extLst>
              <a:ext uri="{FF2B5EF4-FFF2-40B4-BE49-F238E27FC236}">
                <a16:creationId xmlns:a16="http://schemas.microsoft.com/office/drawing/2014/main" id="{0DBA432B-CB19-CAAA-0339-352C3A2A8BF3}"/>
              </a:ext>
            </a:extLst>
          </p:cNvPr>
          <p:cNvGrpSpPr>
            <a:grpSpLocks noChangeAspect="1"/>
          </p:cNvGrpSpPr>
          <p:nvPr/>
        </p:nvGrpSpPr>
        <p:grpSpPr>
          <a:xfrm>
            <a:off x="7448168" y="4054613"/>
            <a:ext cx="1899246" cy="2286000"/>
            <a:chOff x="10405352" y="4194412"/>
            <a:chExt cx="1325797" cy="1595776"/>
          </a:xfrm>
        </p:grpSpPr>
        <p:pic>
          <p:nvPicPr>
            <p:cNvPr id="5" name="Picture 2">
              <a:extLst>
                <a:ext uri="{FF2B5EF4-FFF2-40B4-BE49-F238E27FC236}">
                  <a16:creationId xmlns:a16="http://schemas.microsoft.com/office/drawing/2014/main" id="{160E35C7-0AC4-F2BC-FD5B-28177AEDCB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405352" y="4194412"/>
              <a:ext cx="1325797" cy="1325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24F9E6-DDCA-A574-F1A4-79A89EE2A2EC}"/>
                </a:ext>
              </a:extLst>
            </p:cNvPr>
            <p:cNvSpPr txBox="1"/>
            <p:nvPr/>
          </p:nvSpPr>
          <p:spPr>
            <a:xfrm>
              <a:off x="10510134" y="5520209"/>
              <a:ext cx="1200904" cy="269979"/>
            </a:xfrm>
            <a:prstGeom prst="rect">
              <a:avLst/>
            </a:prstGeom>
            <a:noFill/>
          </p:spPr>
          <p:txBody>
            <a:bodyPr wrap="square">
              <a:spAutoFit/>
            </a:bodyPr>
            <a:lstStyle/>
            <a:p>
              <a:pPr algn="ctr"/>
              <a:r>
                <a:rPr lang="en-US" sz="1600" i="1" dirty="0">
                  <a:latin typeface="Corbel" panose="020B0503020204020204" pitchFamily="34" charset="0"/>
                </a:rPr>
                <a:t>Rishov Sarkar</a:t>
              </a:r>
            </a:p>
          </p:txBody>
        </p:sp>
      </p:grpSp>
      <p:sp>
        <p:nvSpPr>
          <p:cNvPr id="21" name="TextBox 20">
            <a:extLst>
              <a:ext uri="{FF2B5EF4-FFF2-40B4-BE49-F238E27FC236}">
                <a16:creationId xmlns:a16="http://schemas.microsoft.com/office/drawing/2014/main" id="{CFBA7681-435A-6101-8CF0-D85BCB44DE05}"/>
              </a:ext>
            </a:extLst>
          </p:cNvPr>
          <p:cNvSpPr txBox="1"/>
          <p:nvPr/>
        </p:nvSpPr>
        <p:spPr>
          <a:xfrm>
            <a:off x="143607" y="4930450"/>
            <a:ext cx="4718376" cy="951548"/>
          </a:xfrm>
          <a:prstGeom prst="roundRect">
            <a:avLst>
              <a:gd name="adj" fmla="val 23061"/>
            </a:avLst>
          </a:prstGeom>
          <a:solidFill>
            <a:schemeClr val="accent4"/>
          </a:solidFill>
        </p:spPr>
        <p:txBody>
          <a:bodyPr wrap="square">
            <a:spAutoFit/>
          </a:bodyPr>
          <a:lstStyle/>
          <a:p>
            <a:pPr algn="ctr"/>
            <a:r>
              <a:rPr lang="en-US" sz="2400" b="1" dirty="0">
                <a:latin typeface="Corbel" panose="020B0503020204020204" pitchFamily="34" charset="0"/>
              </a:rPr>
              <a:t>The first multi-task learning with </a:t>
            </a:r>
            <a:r>
              <a:rPr lang="en-US" sz="2400" b="1" u="sng" dirty="0">
                <a:latin typeface="Corbel" panose="020B0503020204020204" pitchFamily="34" charset="0"/>
              </a:rPr>
              <a:t>dynamic</a:t>
            </a:r>
            <a:r>
              <a:rPr lang="en-US" sz="2400" b="1" dirty="0">
                <a:latin typeface="Corbel" panose="020B0503020204020204" pitchFamily="34" charset="0"/>
              </a:rPr>
              <a:t> </a:t>
            </a:r>
            <a:r>
              <a:rPr lang="en-US" sz="2400" b="1" u="sng" dirty="0">
                <a:latin typeface="Corbel" panose="020B0503020204020204" pitchFamily="34" charset="0"/>
              </a:rPr>
              <a:t>task-level</a:t>
            </a:r>
            <a:r>
              <a:rPr lang="en-US" sz="2400" b="1" dirty="0">
                <a:latin typeface="Corbel" panose="020B0503020204020204" pitchFamily="34" charset="0"/>
              </a:rPr>
              <a:t> sparsity!</a:t>
            </a:r>
          </a:p>
        </p:txBody>
      </p:sp>
      <p:sp>
        <p:nvSpPr>
          <p:cNvPr id="26" name="TextBox 25">
            <a:extLst>
              <a:ext uri="{FF2B5EF4-FFF2-40B4-BE49-F238E27FC236}">
                <a16:creationId xmlns:a16="http://schemas.microsoft.com/office/drawing/2014/main" id="{760361FA-383A-C48B-866A-99A6814DF9BE}"/>
              </a:ext>
            </a:extLst>
          </p:cNvPr>
          <p:cNvSpPr txBox="1"/>
          <p:nvPr/>
        </p:nvSpPr>
        <p:spPr>
          <a:xfrm>
            <a:off x="7413944" y="2132014"/>
            <a:ext cx="2790374" cy="923330"/>
          </a:xfrm>
          <a:prstGeom prst="rect">
            <a:avLst/>
          </a:prstGeom>
          <a:noFill/>
        </p:spPr>
        <p:txBody>
          <a:bodyPr wrap="square">
            <a:spAutoFit/>
          </a:bodyPr>
          <a:lstStyle/>
          <a:p>
            <a:pPr marL="742950" lvl="1" indent="-285750">
              <a:buFont typeface="Arial" panose="020B0604020202020204" pitchFamily="34" charset="0"/>
              <a:buChar char="•"/>
            </a:pPr>
            <a:r>
              <a:rPr lang="en-US" sz="1800" dirty="0">
                <a:latin typeface="Corbel" panose="020B0503020204020204" pitchFamily="34" charset="0"/>
              </a:rPr>
              <a:t>Under review</a:t>
            </a:r>
          </a:p>
          <a:p>
            <a:pPr marL="742950" lvl="1" indent="-285750">
              <a:buFont typeface="Arial" panose="020B0604020202020204" pitchFamily="34" charset="0"/>
              <a:buChar char="•"/>
            </a:pPr>
            <a:r>
              <a:rPr lang="en-US" sz="1800" dirty="0">
                <a:latin typeface="Corbel" panose="020B0503020204020204" pitchFamily="34" charset="0"/>
              </a:rPr>
              <a:t>Written in Vitis HLS</a:t>
            </a:r>
          </a:p>
          <a:p>
            <a:pPr marL="742950" lvl="1" indent="-285750">
              <a:buFont typeface="Arial" panose="020B0604020202020204" pitchFamily="34" charset="0"/>
              <a:buChar char="•"/>
            </a:pPr>
            <a:r>
              <a:rPr lang="en-US" sz="1800" b="1" dirty="0">
                <a:latin typeface="Corbel" panose="020B0503020204020204" pitchFamily="34" charset="0"/>
              </a:rPr>
              <a:t>Open-source</a:t>
            </a:r>
          </a:p>
        </p:txBody>
      </p:sp>
      <p:pic>
        <p:nvPicPr>
          <p:cNvPr id="29" name="Picture 28">
            <a:extLst>
              <a:ext uri="{FF2B5EF4-FFF2-40B4-BE49-F238E27FC236}">
                <a16:creationId xmlns:a16="http://schemas.microsoft.com/office/drawing/2014/main" id="{DA186B01-95AC-9F5D-B30F-081530A08DC0}"/>
              </a:ext>
            </a:extLst>
          </p:cNvPr>
          <p:cNvPicPr>
            <a:picLocks noChangeAspect="1"/>
          </p:cNvPicPr>
          <p:nvPr/>
        </p:nvPicPr>
        <p:blipFill>
          <a:blip r:embed="rId7"/>
          <a:stretch>
            <a:fillRect/>
          </a:stretch>
        </p:blipFill>
        <p:spPr>
          <a:xfrm>
            <a:off x="278903" y="2132014"/>
            <a:ext cx="4302122" cy="2636386"/>
          </a:xfrm>
          <a:prstGeom prst="rect">
            <a:avLst/>
          </a:prstGeom>
        </p:spPr>
      </p:pic>
      <p:sp>
        <p:nvSpPr>
          <p:cNvPr id="33" name="Oval 32">
            <a:extLst>
              <a:ext uri="{FF2B5EF4-FFF2-40B4-BE49-F238E27FC236}">
                <a16:creationId xmlns:a16="http://schemas.microsoft.com/office/drawing/2014/main" id="{CC313D2B-6EB8-6875-A5F7-44948EBF0037}"/>
              </a:ext>
            </a:extLst>
          </p:cNvPr>
          <p:cNvSpPr/>
          <p:nvPr/>
        </p:nvSpPr>
        <p:spPr>
          <a:xfrm>
            <a:off x="4942888" y="2753165"/>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3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58333E-6 4.81481E-6 L 0.15417 0.04513 " pathEditMode="relative" rAng="0" ptsTypes="AA">
                                      <p:cBhvr>
                                        <p:cTn id="6" dur="2000" fill="hold"/>
                                        <p:tgtEl>
                                          <p:spTgt spid="33"/>
                                        </p:tgtEl>
                                        <p:attrNameLst>
                                          <p:attrName>ppt_x</p:attrName>
                                          <p:attrName>ppt_y</p:attrName>
                                        </p:attrNameLst>
                                      </p:cBhvr>
                                      <p:rCtr x="7708" y="224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CACF6-81BC-42A8-AACA-8150E85E2AA9}"/>
              </a:ext>
            </a:extLst>
          </p:cNvPr>
          <p:cNvSpPr>
            <a:spLocks noGrp="1"/>
          </p:cNvSpPr>
          <p:nvPr>
            <p:ph idx="1"/>
          </p:nvPr>
        </p:nvSpPr>
        <p:spPr>
          <a:xfrm>
            <a:off x="381001" y="1561459"/>
            <a:ext cx="11384279" cy="838842"/>
          </a:xfrm>
        </p:spPr>
        <p:txBody>
          <a:bodyPr/>
          <a:lstStyle/>
          <a:p>
            <a:pPr>
              <a:buFont typeface="Wingdings" panose="05000000000000000000" pitchFamily="2" charset="2"/>
              <a:buChar char="ü"/>
            </a:pPr>
            <a:r>
              <a:rPr lang="en-US" altLang="zh-CN" sz="2800" b="1" dirty="0">
                <a:latin typeface="Corbel" panose="020B0503020204020204" pitchFamily="34" charset="0"/>
              </a:rPr>
              <a:t>ViT beats </a:t>
            </a:r>
            <a:r>
              <a:rPr lang="en-US" altLang="zh-CN" sz="2800" b="1" dirty="0" err="1">
                <a:latin typeface="Corbel" panose="020B0503020204020204" pitchFamily="34" charset="0"/>
              </a:rPr>
              <a:t>ResNet</a:t>
            </a:r>
            <a:endParaRPr lang="en-US" altLang="zh-CN" sz="2800" b="1" dirty="0">
              <a:latin typeface="Corbel" panose="020B0503020204020204" pitchFamily="34" charset="0"/>
            </a:endParaRPr>
          </a:p>
        </p:txBody>
      </p:sp>
      <p:sp>
        <p:nvSpPr>
          <p:cNvPr id="3" name="Slide Number Placeholder 2">
            <a:extLst>
              <a:ext uri="{FF2B5EF4-FFF2-40B4-BE49-F238E27FC236}">
                <a16:creationId xmlns:a16="http://schemas.microsoft.com/office/drawing/2014/main" id="{B1AC808C-00E1-4D2B-9419-0D627FA899BD}"/>
              </a:ext>
            </a:extLst>
          </p:cNvPr>
          <p:cNvSpPr>
            <a:spLocks noGrp="1"/>
          </p:cNvSpPr>
          <p:nvPr>
            <p:ph type="sldNum" sz="quarter" idx="12"/>
          </p:nvPr>
        </p:nvSpPr>
        <p:spPr/>
        <p:txBody>
          <a:bodyPr/>
          <a:lstStyle/>
          <a:p>
            <a:fld id="{48F63A3B-78C7-47BE-AE5E-E10140E04643}" type="slidenum">
              <a:rPr lang="en-US" smtClean="0"/>
              <a:pPr/>
              <a:t>70</a:t>
            </a:fld>
            <a:endParaRPr lang="en-US" dirty="0"/>
          </a:p>
        </p:txBody>
      </p:sp>
      <p:sp>
        <p:nvSpPr>
          <p:cNvPr id="4" name="Title 3">
            <a:extLst>
              <a:ext uri="{FF2B5EF4-FFF2-40B4-BE49-F238E27FC236}">
                <a16:creationId xmlns:a16="http://schemas.microsoft.com/office/drawing/2014/main" id="{562E6C48-77C5-44B3-9B1F-A1D81EB68552}"/>
              </a:ext>
            </a:extLst>
          </p:cNvPr>
          <p:cNvSpPr>
            <a:spLocks noGrp="1"/>
          </p:cNvSpPr>
          <p:nvPr>
            <p:ph type="title"/>
          </p:nvPr>
        </p:nvSpPr>
        <p:spPr/>
        <p:txBody>
          <a:bodyPr>
            <a:normAutofit fontScale="90000"/>
          </a:bodyPr>
          <a:lstStyle/>
          <a:p>
            <a:r>
              <a:rPr lang="en-US" dirty="0"/>
              <a:t>MTL + ViT + </a:t>
            </a:r>
            <a:r>
              <a:rPr lang="en-US" dirty="0" err="1"/>
              <a:t>MoE</a:t>
            </a:r>
            <a:r>
              <a:rPr lang="en-US" dirty="0"/>
              <a:t> + FPGA Evaluation</a:t>
            </a:r>
          </a:p>
        </p:txBody>
      </p:sp>
      <p:graphicFrame>
        <p:nvGraphicFramePr>
          <p:cNvPr id="5" name="表格 4">
            <a:extLst>
              <a:ext uri="{FF2B5EF4-FFF2-40B4-BE49-F238E27FC236}">
                <a16:creationId xmlns:a16="http://schemas.microsoft.com/office/drawing/2014/main" id="{B8F0728A-263D-4F75-A9B5-246C0545C21A}"/>
              </a:ext>
            </a:extLst>
          </p:cNvPr>
          <p:cNvGraphicFramePr>
            <a:graphicFrameLocks noGrp="1"/>
          </p:cNvGraphicFramePr>
          <p:nvPr/>
        </p:nvGraphicFramePr>
        <p:xfrm>
          <a:off x="792392" y="3410615"/>
          <a:ext cx="10607216" cy="2959705"/>
        </p:xfrm>
        <a:graphic>
          <a:graphicData uri="http://schemas.openxmlformats.org/drawingml/2006/table">
            <a:tbl>
              <a:tblPr firstRow="1" bandRow="1">
                <a:tableStyleId>{EB9631B5-78F2-41C9-869B-9F39066F8104}</a:tableStyleId>
              </a:tblPr>
              <a:tblGrid>
                <a:gridCol w="1996079">
                  <a:extLst>
                    <a:ext uri="{9D8B030D-6E8A-4147-A177-3AD203B41FA5}">
                      <a16:colId xmlns:a16="http://schemas.microsoft.com/office/drawing/2014/main" val="609661606"/>
                    </a:ext>
                  </a:extLst>
                </a:gridCol>
                <a:gridCol w="1337513">
                  <a:extLst>
                    <a:ext uri="{9D8B030D-6E8A-4147-A177-3AD203B41FA5}">
                      <a16:colId xmlns:a16="http://schemas.microsoft.com/office/drawing/2014/main" val="2528446772"/>
                    </a:ext>
                  </a:extLst>
                </a:gridCol>
                <a:gridCol w="1253504">
                  <a:extLst>
                    <a:ext uri="{9D8B030D-6E8A-4147-A177-3AD203B41FA5}">
                      <a16:colId xmlns:a16="http://schemas.microsoft.com/office/drawing/2014/main" val="2136586954"/>
                    </a:ext>
                  </a:extLst>
                </a:gridCol>
                <a:gridCol w="1136369">
                  <a:extLst>
                    <a:ext uri="{9D8B030D-6E8A-4147-A177-3AD203B41FA5}">
                      <a16:colId xmlns:a16="http://schemas.microsoft.com/office/drawing/2014/main" val="4119320884"/>
                    </a:ext>
                  </a:extLst>
                </a:gridCol>
                <a:gridCol w="817859">
                  <a:extLst>
                    <a:ext uri="{9D8B030D-6E8A-4147-A177-3AD203B41FA5}">
                      <a16:colId xmlns:a16="http://schemas.microsoft.com/office/drawing/2014/main" val="1469602186"/>
                    </a:ext>
                  </a:extLst>
                </a:gridCol>
                <a:gridCol w="1148455">
                  <a:extLst>
                    <a:ext uri="{9D8B030D-6E8A-4147-A177-3AD203B41FA5}">
                      <a16:colId xmlns:a16="http://schemas.microsoft.com/office/drawing/2014/main" val="3584079024"/>
                    </a:ext>
                  </a:extLst>
                </a:gridCol>
                <a:gridCol w="972479">
                  <a:extLst>
                    <a:ext uri="{9D8B030D-6E8A-4147-A177-3AD203B41FA5}">
                      <a16:colId xmlns:a16="http://schemas.microsoft.com/office/drawing/2014/main" val="1233327910"/>
                    </a:ext>
                  </a:extLst>
                </a:gridCol>
                <a:gridCol w="972479">
                  <a:extLst>
                    <a:ext uri="{9D8B030D-6E8A-4147-A177-3AD203B41FA5}">
                      <a16:colId xmlns:a16="http://schemas.microsoft.com/office/drawing/2014/main" val="2266943471"/>
                    </a:ext>
                  </a:extLst>
                </a:gridCol>
                <a:gridCol w="972479">
                  <a:extLst>
                    <a:ext uri="{9D8B030D-6E8A-4147-A177-3AD203B41FA5}">
                      <a16:colId xmlns:a16="http://schemas.microsoft.com/office/drawing/2014/main" val="2582916788"/>
                    </a:ext>
                  </a:extLst>
                </a:gridCol>
              </a:tblGrid>
              <a:tr h="399385">
                <a:tc>
                  <a:txBody>
                    <a:bodyPr/>
                    <a:lstStyle/>
                    <a:p>
                      <a:pPr algn="ctr"/>
                      <a:r>
                        <a:rPr lang="en-US" altLang="zh-CN" dirty="0">
                          <a:latin typeface="Corbel" panose="020B0503020204020204" pitchFamily="34" charset="0"/>
                        </a:rPr>
                        <a:t>Methods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FLOPS </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Energy</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sym typeface="Symbol" panose="05050102010706020507" pitchFamily="18" charset="2"/>
                        </a:rPr>
                        <a:t>MTL </a:t>
                      </a:r>
                      <a:r>
                        <a:rPr lang="zh-CN" altLang="en-US" dirty="0">
                          <a:latin typeface="Corbel" panose="020B0503020204020204" pitchFamily="34" charset="0"/>
                          <a:sym typeface="Symbol" panose="05050102010706020507" pitchFamily="18" charset="2"/>
                        </a:rPr>
                        <a:t> ↑</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Norm</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H. Parts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Sal.</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Edge</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Seg</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extLst>
                  <a:ext uri="{0D108BD9-81ED-4DB2-BD59-A6C34878D82A}">
                    <a16:rowId xmlns:a16="http://schemas.microsoft.com/office/drawing/2014/main" val="1801763898"/>
                  </a:ext>
                </a:extLst>
              </a:tr>
              <a:tr h="321239">
                <a:tc>
                  <a:txBody>
                    <a:bodyPr/>
                    <a:lstStyle/>
                    <a:p>
                      <a:pPr algn="ctr"/>
                      <a:r>
                        <a:rPr lang="en-US" altLang="zh-CN" dirty="0">
                          <a:latin typeface="Corbel" panose="020B0503020204020204" pitchFamily="34" charset="0"/>
                        </a:rPr>
                        <a:t>MTL-Baseline</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167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1.029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0</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58.6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63.8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579574337"/>
                  </a:ext>
                </a:extLst>
              </a:tr>
              <a:tr h="283492">
                <a:tc>
                  <a:txBody>
                    <a:bodyPr/>
                    <a:lstStyle/>
                    <a:p>
                      <a:pPr algn="ctr"/>
                      <a:r>
                        <a:rPr lang="en-US" altLang="zh-CN" dirty="0">
                          <a:latin typeface="Corbel" panose="020B0503020204020204" pitchFamily="34" charset="0"/>
                        </a:rPr>
                        <a:t>MTAN</a:t>
                      </a:r>
                      <a:endParaRPr lang="zh-CN" altLang="en-US" dirty="0">
                        <a:latin typeface="Corbel" panose="020B0503020204020204" pitchFamily="34" charset="0"/>
                        <a:cs typeface="Times New Roman" panose="02020603050405020304" pitchFamily="18" charset="0"/>
                      </a:endParaRPr>
                    </a:p>
                  </a:txBody>
                  <a:tcPr/>
                </a:tc>
                <a:tc>
                  <a:txBody>
                    <a:bodyPr/>
                    <a:lstStyle/>
                    <a:p>
                      <a:pPr algn="ctr" rtl="0" fontAlgn="ctr"/>
                      <a:r>
                        <a:rPr lang="en-US" altLang="zh-CN" dirty="0">
                          <a:latin typeface="Corbel" panose="020B0503020204020204" pitchFamily="34" charset="0"/>
                        </a:rPr>
                        <a:t>212</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5.306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effectLst/>
                          <a:latin typeface="Corbel" panose="020B0503020204020204" pitchFamily="34" charset="0"/>
                        </a:rPr>
                        <a:t>+0.47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14.8 </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58.9</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65.4</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69.6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63.7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extLst>
                  <a:ext uri="{0D108BD9-81ED-4DB2-BD59-A6C34878D82A}">
                    <a16:rowId xmlns:a16="http://schemas.microsoft.com/office/drawing/2014/main" val="3805929469"/>
                  </a:ext>
                </a:extLst>
              </a:tr>
              <a:tr h="283492">
                <a:tc>
                  <a:txBody>
                    <a:bodyPr/>
                    <a:lstStyle/>
                    <a:p>
                      <a:pPr algn="ctr"/>
                      <a:r>
                        <a:rPr lang="en-US" altLang="zh-CN" dirty="0">
                          <a:latin typeface="Corbel" panose="020B0503020204020204" pitchFamily="34" charset="0"/>
                        </a:rPr>
                        <a:t>Cross-Stitch</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647</a:t>
                      </a:r>
                      <a:endParaRPr lang="en-US" altLang="zh-CN" dirty="0">
                        <a:effectLst/>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6.001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60.6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66.1 </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406069047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NDDR-CNN</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747 </a:t>
                      </a:r>
                      <a:endParaRPr lang="en-US" altLang="zh-CN" dirty="0">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5.034</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+3.25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60.5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65.4</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83922009"/>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MTL ViT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3.062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+1.09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15.5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58.7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68.8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70.7</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42054800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a:t>
                      </a:r>
                      <a:r>
                        <a:rPr lang="en-US" altLang="zh-CN" baseline="30000" dirty="0">
                          <a:latin typeface="Corbel" panose="020B0503020204020204" pitchFamily="34" charset="0"/>
                          <a:cs typeface="Times New Roman" panose="02020603050405020304" pitchFamily="18" charset="0"/>
                        </a:rPr>
                        <a:t>2</a:t>
                      </a:r>
                      <a:r>
                        <a:rPr lang="en-US" altLang="zh-CN" dirty="0">
                          <a:latin typeface="Corbel" panose="020B0503020204020204" pitchFamily="34" charset="0"/>
                          <a:cs typeface="Times New Roman" panose="02020603050405020304" pitchFamily="18" charset="0"/>
                        </a:rPr>
                        <a:t>ViT (+</a:t>
                      </a:r>
                      <a:r>
                        <a:rPr lang="en-US" altLang="zh-CN" dirty="0" err="1">
                          <a:latin typeface="Corbel" panose="020B0503020204020204" pitchFamily="34" charset="0"/>
                          <a:cs typeface="Times New Roman" panose="02020603050405020304" pitchFamily="18" charset="0"/>
                        </a:rPr>
                        <a:t>MoE</a:t>
                      </a:r>
                      <a:r>
                        <a:rPr lang="en-US" altLang="zh-CN" dirty="0">
                          <a:latin typeface="Corbel" panose="020B0503020204020204" pitchFamily="34" charset="0"/>
                          <a:cs typeface="Times New Roman" panose="02020603050405020304" pitchFamily="18" charset="0"/>
                        </a:rPr>
                        <a: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7.446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+5.57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2960223247"/>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latin typeface="Corbel" panose="020B0503020204020204" pitchFamily="34" charset="0"/>
                        </a:rPr>
                        <a:t>M</a:t>
                      </a:r>
                      <a:r>
                        <a:rPr lang="en-US" altLang="zh-CN" b="1" baseline="30000" dirty="0">
                          <a:latin typeface="Corbel" panose="020B0503020204020204" pitchFamily="34" charset="0"/>
                        </a:rPr>
                        <a:t>3</a:t>
                      </a:r>
                      <a:r>
                        <a:rPr lang="en-US" altLang="zh-CN" b="1" dirty="0">
                          <a:latin typeface="Corbel" panose="020B0503020204020204" pitchFamily="34" charset="0"/>
                        </a:rPr>
                        <a:t>ViT (+Codesign)</a:t>
                      </a:r>
                      <a:endParaRPr lang="zh-CN" altLang="en-US" b="1"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84 </a:t>
                      </a:r>
                      <a:endParaRPr lang="en-US" altLang="zh-CN" b="1" dirty="0">
                        <a:solidFill>
                          <a:schemeClr val="tx1"/>
                        </a:solidFill>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0.690</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b="1" dirty="0">
                          <a:solidFill>
                            <a:schemeClr val="tx1"/>
                          </a:solidFill>
                          <a:latin typeface="Corbel" panose="020B0503020204020204" pitchFamily="34" charset="0"/>
                        </a:rPr>
                        <a:t>+5.57</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737750359"/>
                  </a:ext>
                </a:extLst>
              </a:tr>
            </a:tbl>
          </a:graphicData>
        </a:graphic>
      </p:graphicFrame>
      <p:sp>
        <p:nvSpPr>
          <p:cNvPr id="8" name="Rectangle 7">
            <a:extLst>
              <a:ext uri="{FF2B5EF4-FFF2-40B4-BE49-F238E27FC236}">
                <a16:creationId xmlns:a16="http://schemas.microsoft.com/office/drawing/2014/main" id="{9CAD751D-0827-416D-8CB2-4AC282415C34}"/>
              </a:ext>
            </a:extLst>
          </p:cNvPr>
          <p:cNvSpPr/>
          <p:nvPr/>
        </p:nvSpPr>
        <p:spPr>
          <a:xfrm>
            <a:off x="792392" y="5273041"/>
            <a:ext cx="10607216" cy="373379"/>
          </a:xfrm>
          <a:prstGeom prst="rect">
            <a:avLst/>
          </a:pr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962276-7E60-8A08-FE5C-FB5900D3BC50}"/>
              </a:ext>
            </a:extLst>
          </p:cNvPr>
          <p:cNvSpPr/>
          <p:nvPr/>
        </p:nvSpPr>
        <p:spPr>
          <a:xfrm>
            <a:off x="792392" y="3812240"/>
            <a:ext cx="10607216" cy="373379"/>
          </a:xfrm>
          <a:prstGeom prst="rect">
            <a:avLst/>
          </a:pr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749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CACF6-81BC-42A8-AACA-8150E85E2AA9}"/>
              </a:ext>
            </a:extLst>
          </p:cNvPr>
          <p:cNvSpPr>
            <a:spLocks noGrp="1"/>
          </p:cNvSpPr>
          <p:nvPr>
            <p:ph idx="1"/>
          </p:nvPr>
        </p:nvSpPr>
        <p:spPr/>
        <p:txBody>
          <a:bodyPr/>
          <a:lstStyle/>
          <a:p>
            <a:pPr>
              <a:buFont typeface="Wingdings" panose="05000000000000000000" pitchFamily="2" charset="2"/>
              <a:buChar char="ü"/>
            </a:pPr>
            <a:r>
              <a:rPr lang="en-US" altLang="zh-CN" sz="2800" b="1" dirty="0">
                <a:latin typeface="Corbel" panose="020B0503020204020204" pitchFamily="34" charset="0"/>
              </a:rPr>
              <a:t>ViT beats </a:t>
            </a:r>
            <a:r>
              <a:rPr lang="en-US" altLang="zh-CN" sz="2800" b="1" dirty="0" err="1">
                <a:latin typeface="Corbel" panose="020B0503020204020204" pitchFamily="34" charset="0"/>
              </a:rPr>
              <a:t>ResNet</a:t>
            </a:r>
            <a:endParaRPr lang="en-US" altLang="zh-CN" sz="2800" b="1" dirty="0">
              <a:latin typeface="Corbel" panose="020B0503020204020204" pitchFamily="34" charset="0"/>
            </a:endParaRPr>
          </a:p>
          <a:p>
            <a:pPr>
              <a:buFont typeface="Wingdings" panose="05000000000000000000" pitchFamily="2" charset="2"/>
              <a:buChar char="ü"/>
            </a:pPr>
            <a:r>
              <a:rPr lang="en-US" altLang="zh-CN" dirty="0" err="1"/>
              <a:t>MoE</a:t>
            </a:r>
            <a:r>
              <a:rPr lang="en-US" altLang="zh-CN" dirty="0"/>
              <a:t> beats ViT only</a:t>
            </a:r>
            <a:endParaRPr lang="en-US" dirty="0"/>
          </a:p>
        </p:txBody>
      </p:sp>
      <p:sp>
        <p:nvSpPr>
          <p:cNvPr id="3" name="Slide Number Placeholder 2">
            <a:extLst>
              <a:ext uri="{FF2B5EF4-FFF2-40B4-BE49-F238E27FC236}">
                <a16:creationId xmlns:a16="http://schemas.microsoft.com/office/drawing/2014/main" id="{B1AC808C-00E1-4D2B-9419-0D627FA899BD}"/>
              </a:ext>
            </a:extLst>
          </p:cNvPr>
          <p:cNvSpPr>
            <a:spLocks noGrp="1"/>
          </p:cNvSpPr>
          <p:nvPr>
            <p:ph type="sldNum" sz="quarter" idx="12"/>
          </p:nvPr>
        </p:nvSpPr>
        <p:spPr/>
        <p:txBody>
          <a:bodyPr/>
          <a:lstStyle/>
          <a:p>
            <a:fld id="{48F63A3B-78C7-47BE-AE5E-E10140E04643}" type="slidenum">
              <a:rPr lang="en-US" smtClean="0"/>
              <a:pPr/>
              <a:t>71</a:t>
            </a:fld>
            <a:endParaRPr lang="en-US" dirty="0"/>
          </a:p>
        </p:txBody>
      </p:sp>
      <p:sp>
        <p:nvSpPr>
          <p:cNvPr id="4" name="Title 3">
            <a:extLst>
              <a:ext uri="{FF2B5EF4-FFF2-40B4-BE49-F238E27FC236}">
                <a16:creationId xmlns:a16="http://schemas.microsoft.com/office/drawing/2014/main" id="{562E6C48-77C5-44B3-9B1F-A1D81EB68552}"/>
              </a:ext>
            </a:extLst>
          </p:cNvPr>
          <p:cNvSpPr>
            <a:spLocks noGrp="1"/>
          </p:cNvSpPr>
          <p:nvPr>
            <p:ph type="title"/>
          </p:nvPr>
        </p:nvSpPr>
        <p:spPr/>
        <p:txBody>
          <a:bodyPr>
            <a:normAutofit fontScale="90000"/>
          </a:bodyPr>
          <a:lstStyle/>
          <a:p>
            <a:r>
              <a:rPr lang="en-US" dirty="0"/>
              <a:t>MTL + ViT + </a:t>
            </a:r>
            <a:r>
              <a:rPr lang="en-US" dirty="0" err="1"/>
              <a:t>MoE</a:t>
            </a:r>
            <a:r>
              <a:rPr lang="en-US" dirty="0"/>
              <a:t> + FPGA Evaluation</a:t>
            </a:r>
          </a:p>
        </p:txBody>
      </p:sp>
      <p:graphicFrame>
        <p:nvGraphicFramePr>
          <p:cNvPr id="5" name="表格 4">
            <a:extLst>
              <a:ext uri="{FF2B5EF4-FFF2-40B4-BE49-F238E27FC236}">
                <a16:creationId xmlns:a16="http://schemas.microsoft.com/office/drawing/2014/main" id="{B8F0728A-263D-4F75-A9B5-246C0545C21A}"/>
              </a:ext>
            </a:extLst>
          </p:cNvPr>
          <p:cNvGraphicFramePr>
            <a:graphicFrameLocks noGrp="1"/>
          </p:cNvGraphicFramePr>
          <p:nvPr/>
        </p:nvGraphicFramePr>
        <p:xfrm>
          <a:off x="792392" y="3410615"/>
          <a:ext cx="10607216" cy="2959705"/>
        </p:xfrm>
        <a:graphic>
          <a:graphicData uri="http://schemas.openxmlformats.org/drawingml/2006/table">
            <a:tbl>
              <a:tblPr firstRow="1" bandRow="1">
                <a:tableStyleId>{EB9631B5-78F2-41C9-869B-9F39066F8104}</a:tableStyleId>
              </a:tblPr>
              <a:tblGrid>
                <a:gridCol w="1996079">
                  <a:extLst>
                    <a:ext uri="{9D8B030D-6E8A-4147-A177-3AD203B41FA5}">
                      <a16:colId xmlns:a16="http://schemas.microsoft.com/office/drawing/2014/main" val="609661606"/>
                    </a:ext>
                  </a:extLst>
                </a:gridCol>
                <a:gridCol w="1337513">
                  <a:extLst>
                    <a:ext uri="{9D8B030D-6E8A-4147-A177-3AD203B41FA5}">
                      <a16:colId xmlns:a16="http://schemas.microsoft.com/office/drawing/2014/main" val="2528446772"/>
                    </a:ext>
                  </a:extLst>
                </a:gridCol>
                <a:gridCol w="1253504">
                  <a:extLst>
                    <a:ext uri="{9D8B030D-6E8A-4147-A177-3AD203B41FA5}">
                      <a16:colId xmlns:a16="http://schemas.microsoft.com/office/drawing/2014/main" val="2136586954"/>
                    </a:ext>
                  </a:extLst>
                </a:gridCol>
                <a:gridCol w="1136369">
                  <a:extLst>
                    <a:ext uri="{9D8B030D-6E8A-4147-A177-3AD203B41FA5}">
                      <a16:colId xmlns:a16="http://schemas.microsoft.com/office/drawing/2014/main" val="4119320884"/>
                    </a:ext>
                  </a:extLst>
                </a:gridCol>
                <a:gridCol w="817859">
                  <a:extLst>
                    <a:ext uri="{9D8B030D-6E8A-4147-A177-3AD203B41FA5}">
                      <a16:colId xmlns:a16="http://schemas.microsoft.com/office/drawing/2014/main" val="1469602186"/>
                    </a:ext>
                  </a:extLst>
                </a:gridCol>
                <a:gridCol w="1148455">
                  <a:extLst>
                    <a:ext uri="{9D8B030D-6E8A-4147-A177-3AD203B41FA5}">
                      <a16:colId xmlns:a16="http://schemas.microsoft.com/office/drawing/2014/main" val="3584079024"/>
                    </a:ext>
                  </a:extLst>
                </a:gridCol>
                <a:gridCol w="972479">
                  <a:extLst>
                    <a:ext uri="{9D8B030D-6E8A-4147-A177-3AD203B41FA5}">
                      <a16:colId xmlns:a16="http://schemas.microsoft.com/office/drawing/2014/main" val="1233327910"/>
                    </a:ext>
                  </a:extLst>
                </a:gridCol>
                <a:gridCol w="972479">
                  <a:extLst>
                    <a:ext uri="{9D8B030D-6E8A-4147-A177-3AD203B41FA5}">
                      <a16:colId xmlns:a16="http://schemas.microsoft.com/office/drawing/2014/main" val="2266943471"/>
                    </a:ext>
                  </a:extLst>
                </a:gridCol>
                <a:gridCol w="972479">
                  <a:extLst>
                    <a:ext uri="{9D8B030D-6E8A-4147-A177-3AD203B41FA5}">
                      <a16:colId xmlns:a16="http://schemas.microsoft.com/office/drawing/2014/main" val="2582916788"/>
                    </a:ext>
                  </a:extLst>
                </a:gridCol>
              </a:tblGrid>
              <a:tr h="399385">
                <a:tc>
                  <a:txBody>
                    <a:bodyPr/>
                    <a:lstStyle/>
                    <a:p>
                      <a:pPr algn="ctr"/>
                      <a:r>
                        <a:rPr lang="en-US" altLang="zh-CN" dirty="0">
                          <a:latin typeface="Corbel" panose="020B0503020204020204" pitchFamily="34" charset="0"/>
                        </a:rPr>
                        <a:t>Methods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FLOPS </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Energy</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sym typeface="Symbol" panose="05050102010706020507" pitchFamily="18" charset="2"/>
                        </a:rPr>
                        <a:t>MTL </a:t>
                      </a:r>
                      <a:r>
                        <a:rPr lang="zh-CN" altLang="en-US" dirty="0">
                          <a:latin typeface="Corbel" panose="020B0503020204020204" pitchFamily="34" charset="0"/>
                          <a:sym typeface="Symbol" panose="05050102010706020507" pitchFamily="18" charset="2"/>
                        </a:rPr>
                        <a:t> ↑</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Norm</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H. Parts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Sal.</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Edge</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Seg</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extLst>
                  <a:ext uri="{0D108BD9-81ED-4DB2-BD59-A6C34878D82A}">
                    <a16:rowId xmlns:a16="http://schemas.microsoft.com/office/drawing/2014/main" val="1801763898"/>
                  </a:ext>
                </a:extLst>
              </a:tr>
              <a:tr h="321239">
                <a:tc>
                  <a:txBody>
                    <a:bodyPr/>
                    <a:lstStyle/>
                    <a:p>
                      <a:pPr algn="ctr"/>
                      <a:r>
                        <a:rPr lang="en-US" altLang="zh-CN" dirty="0">
                          <a:latin typeface="Corbel" panose="020B0503020204020204" pitchFamily="34" charset="0"/>
                        </a:rPr>
                        <a:t>MTL-Baseline</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167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1.029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0</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58.6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63.8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579574337"/>
                  </a:ext>
                </a:extLst>
              </a:tr>
              <a:tr h="283492">
                <a:tc>
                  <a:txBody>
                    <a:bodyPr/>
                    <a:lstStyle/>
                    <a:p>
                      <a:pPr algn="ctr"/>
                      <a:r>
                        <a:rPr lang="en-US" altLang="zh-CN" dirty="0">
                          <a:latin typeface="Corbel" panose="020B0503020204020204" pitchFamily="34" charset="0"/>
                        </a:rPr>
                        <a:t>MTAN</a:t>
                      </a:r>
                      <a:endParaRPr lang="zh-CN" altLang="en-US" dirty="0">
                        <a:latin typeface="Corbel" panose="020B0503020204020204" pitchFamily="34" charset="0"/>
                        <a:cs typeface="Times New Roman" panose="02020603050405020304" pitchFamily="18" charset="0"/>
                      </a:endParaRPr>
                    </a:p>
                  </a:txBody>
                  <a:tcPr/>
                </a:tc>
                <a:tc>
                  <a:txBody>
                    <a:bodyPr/>
                    <a:lstStyle/>
                    <a:p>
                      <a:pPr algn="ctr" rtl="0" fontAlgn="ctr"/>
                      <a:r>
                        <a:rPr lang="en-US" altLang="zh-CN" dirty="0">
                          <a:latin typeface="Corbel" panose="020B0503020204020204" pitchFamily="34" charset="0"/>
                        </a:rPr>
                        <a:t>212</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5.306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effectLst/>
                          <a:latin typeface="Corbel" panose="020B0503020204020204" pitchFamily="34" charset="0"/>
                        </a:rPr>
                        <a:t>+0.47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14.8 </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58.9</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65.4</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69.6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63.7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extLst>
                  <a:ext uri="{0D108BD9-81ED-4DB2-BD59-A6C34878D82A}">
                    <a16:rowId xmlns:a16="http://schemas.microsoft.com/office/drawing/2014/main" val="3805929469"/>
                  </a:ext>
                </a:extLst>
              </a:tr>
              <a:tr h="283492">
                <a:tc>
                  <a:txBody>
                    <a:bodyPr/>
                    <a:lstStyle/>
                    <a:p>
                      <a:pPr algn="ctr"/>
                      <a:r>
                        <a:rPr lang="en-US" altLang="zh-CN" dirty="0">
                          <a:latin typeface="Corbel" panose="020B0503020204020204" pitchFamily="34" charset="0"/>
                        </a:rPr>
                        <a:t>Cross-Stitch</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647</a:t>
                      </a:r>
                      <a:endParaRPr lang="en-US" altLang="zh-CN" dirty="0">
                        <a:effectLst/>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6.001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60.6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66.1 </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406069047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NDDR-CNN</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747 </a:t>
                      </a:r>
                      <a:endParaRPr lang="en-US" altLang="zh-CN" dirty="0">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5.034</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+3.25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60.5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65.4</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83922009"/>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MTL ViT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3.062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+1.09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15.5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58.7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68.8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70.7</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42054800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a:t>
                      </a:r>
                      <a:r>
                        <a:rPr lang="en-US" altLang="zh-CN" baseline="30000" dirty="0">
                          <a:latin typeface="Corbel" panose="020B0503020204020204" pitchFamily="34" charset="0"/>
                          <a:cs typeface="Times New Roman" panose="02020603050405020304" pitchFamily="18" charset="0"/>
                        </a:rPr>
                        <a:t>2</a:t>
                      </a:r>
                      <a:r>
                        <a:rPr lang="en-US" altLang="zh-CN" dirty="0">
                          <a:latin typeface="Corbel" panose="020B0503020204020204" pitchFamily="34" charset="0"/>
                          <a:cs typeface="Times New Roman" panose="02020603050405020304" pitchFamily="18" charset="0"/>
                        </a:rPr>
                        <a:t>ViT (+</a:t>
                      </a:r>
                      <a:r>
                        <a:rPr lang="en-US" altLang="zh-CN" dirty="0" err="1">
                          <a:latin typeface="Corbel" panose="020B0503020204020204" pitchFamily="34" charset="0"/>
                          <a:cs typeface="Times New Roman" panose="02020603050405020304" pitchFamily="18" charset="0"/>
                        </a:rPr>
                        <a:t>MoE</a:t>
                      </a:r>
                      <a:r>
                        <a:rPr lang="en-US" altLang="zh-CN" dirty="0">
                          <a:latin typeface="Corbel" panose="020B0503020204020204" pitchFamily="34" charset="0"/>
                          <a:cs typeface="Times New Roman" panose="02020603050405020304" pitchFamily="18" charset="0"/>
                        </a:rPr>
                        <a: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7.446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+5.57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2960223247"/>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latin typeface="Corbel" panose="020B0503020204020204" pitchFamily="34" charset="0"/>
                        </a:rPr>
                        <a:t>M</a:t>
                      </a:r>
                      <a:r>
                        <a:rPr lang="en-US" altLang="zh-CN" b="1" baseline="30000" dirty="0">
                          <a:latin typeface="Corbel" panose="020B0503020204020204" pitchFamily="34" charset="0"/>
                        </a:rPr>
                        <a:t>3</a:t>
                      </a:r>
                      <a:r>
                        <a:rPr lang="en-US" altLang="zh-CN" b="1" dirty="0">
                          <a:latin typeface="Corbel" panose="020B0503020204020204" pitchFamily="34" charset="0"/>
                        </a:rPr>
                        <a:t>ViT (+Codesign)</a:t>
                      </a:r>
                      <a:endParaRPr lang="zh-CN" altLang="en-US" b="1"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84 </a:t>
                      </a:r>
                      <a:endParaRPr lang="en-US" altLang="zh-CN" b="1" dirty="0">
                        <a:solidFill>
                          <a:schemeClr val="tx1"/>
                        </a:solidFill>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0.690</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b="1" dirty="0">
                          <a:solidFill>
                            <a:schemeClr val="tx1"/>
                          </a:solidFill>
                          <a:latin typeface="Corbel" panose="020B0503020204020204" pitchFamily="34" charset="0"/>
                        </a:rPr>
                        <a:t>+5.57</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737750359"/>
                  </a:ext>
                </a:extLst>
              </a:tr>
            </a:tbl>
          </a:graphicData>
        </a:graphic>
      </p:graphicFrame>
      <p:sp>
        <p:nvSpPr>
          <p:cNvPr id="8" name="Rectangle 7">
            <a:extLst>
              <a:ext uri="{FF2B5EF4-FFF2-40B4-BE49-F238E27FC236}">
                <a16:creationId xmlns:a16="http://schemas.microsoft.com/office/drawing/2014/main" id="{9CAD751D-0827-416D-8CB2-4AC282415C34}"/>
              </a:ext>
            </a:extLst>
          </p:cNvPr>
          <p:cNvSpPr/>
          <p:nvPr/>
        </p:nvSpPr>
        <p:spPr>
          <a:xfrm>
            <a:off x="792392" y="5623561"/>
            <a:ext cx="10607216" cy="373379"/>
          </a:xfrm>
          <a:prstGeom prst="rect">
            <a:avLst/>
          </a:pr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7591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AC808C-00E1-4D2B-9419-0D627FA899BD}"/>
              </a:ext>
            </a:extLst>
          </p:cNvPr>
          <p:cNvSpPr>
            <a:spLocks noGrp="1"/>
          </p:cNvSpPr>
          <p:nvPr>
            <p:ph type="sldNum" sz="quarter" idx="12"/>
          </p:nvPr>
        </p:nvSpPr>
        <p:spPr/>
        <p:txBody>
          <a:bodyPr/>
          <a:lstStyle/>
          <a:p>
            <a:fld id="{48F63A3B-78C7-47BE-AE5E-E10140E04643}" type="slidenum">
              <a:rPr lang="en-US" smtClean="0"/>
              <a:pPr/>
              <a:t>72</a:t>
            </a:fld>
            <a:endParaRPr lang="en-US" dirty="0"/>
          </a:p>
        </p:txBody>
      </p:sp>
      <p:sp>
        <p:nvSpPr>
          <p:cNvPr id="4" name="Title 3">
            <a:extLst>
              <a:ext uri="{FF2B5EF4-FFF2-40B4-BE49-F238E27FC236}">
                <a16:creationId xmlns:a16="http://schemas.microsoft.com/office/drawing/2014/main" id="{562E6C48-77C5-44B3-9B1F-A1D81EB68552}"/>
              </a:ext>
            </a:extLst>
          </p:cNvPr>
          <p:cNvSpPr>
            <a:spLocks noGrp="1"/>
          </p:cNvSpPr>
          <p:nvPr>
            <p:ph type="title"/>
          </p:nvPr>
        </p:nvSpPr>
        <p:spPr/>
        <p:txBody>
          <a:bodyPr>
            <a:normAutofit fontScale="90000"/>
          </a:bodyPr>
          <a:lstStyle/>
          <a:p>
            <a:r>
              <a:rPr lang="en-US" dirty="0"/>
              <a:t>MTL + ViT + </a:t>
            </a:r>
            <a:r>
              <a:rPr lang="en-US" dirty="0" err="1"/>
              <a:t>MoE</a:t>
            </a:r>
            <a:r>
              <a:rPr lang="en-US" dirty="0"/>
              <a:t> + FPGA Evaluation</a:t>
            </a:r>
          </a:p>
        </p:txBody>
      </p:sp>
      <p:graphicFrame>
        <p:nvGraphicFramePr>
          <p:cNvPr id="5" name="表格 4">
            <a:extLst>
              <a:ext uri="{FF2B5EF4-FFF2-40B4-BE49-F238E27FC236}">
                <a16:creationId xmlns:a16="http://schemas.microsoft.com/office/drawing/2014/main" id="{B8F0728A-263D-4F75-A9B5-246C0545C21A}"/>
              </a:ext>
            </a:extLst>
          </p:cNvPr>
          <p:cNvGraphicFramePr>
            <a:graphicFrameLocks noGrp="1"/>
          </p:cNvGraphicFramePr>
          <p:nvPr/>
        </p:nvGraphicFramePr>
        <p:xfrm>
          <a:off x="792392" y="3410615"/>
          <a:ext cx="10607216" cy="2959705"/>
        </p:xfrm>
        <a:graphic>
          <a:graphicData uri="http://schemas.openxmlformats.org/drawingml/2006/table">
            <a:tbl>
              <a:tblPr firstRow="1" bandRow="1">
                <a:tableStyleId>{EB9631B5-78F2-41C9-869B-9F39066F8104}</a:tableStyleId>
              </a:tblPr>
              <a:tblGrid>
                <a:gridCol w="1996079">
                  <a:extLst>
                    <a:ext uri="{9D8B030D-6E8A-4147-A177-3AD203B41FA5}">
                      <a16:colId xmlns:a16="http://schemas.microsoft.com/office/drawing/2014/main" val="609661606"/>
                    </a:ext>
                  </a:extLst>
                </a:gridCol>
                <a:gridCol w="1337513">
                  <a:extLst>
                    <a:ext uri="{9D8B030D-6E8A-4147-A177-3AD203B41FA5}">
                      <a16:colId xmlns:a16="http://schemas.microsoft.com/office/drawing/2014/main" val="2528446772"/>
                    </a:ext>
                  </a:extLst>
                </a:gridCol>
                <a:gridCol w="1253504">
                  <a:extLst>
                    <a:ext uri="{9D8B030D-6E8A-4147-A177-3AD203B41FA5}">
                      <a16:colId xmlns:a16="http://schemas.microsoft.com/office/drawing/2014/main" val="2136586954"/>
                    </a:ext>
                  </a:extLst>
                </a:gridCol>
                <a:gridCol w="1136369">
                  <a:extLst>
                    <a:ext uri="{9D8B030D-6E8A-4147-A177-3AD203B41FA5}">
                      <a16:colId xmlns:a16="http://schemas.microsoft.com/office/drawing/2014/main" val="4119320884"/>
                    </a:ext>
                  </a:extLst>
                </a:gridCol>
                <a:gridCol w="817859">
                  <a:extLst>
                    <a:ext uri="{9D8B030D-6E8A-4147-A177-3AD203B41FA5}">
                      <a16:colId xmlns:a16="http://schemas.microsoft.com/office/drawing/2014/main" val="1469602186"/>
                    </a:ext>
                  </a:extLst>
                </a:gridCol>
                <a:gridCol w="1148455">
                  <a:extLst>
                    <a:ext uri="{9D8B030D-6E8A-4147-A177-3AD203B41FA5}">
                      <a16:colId xmlns:a16="http://schemas.microsoft.com/office/drawing/2014/main" val="3584079024"/>
                    </a:ext>
                  </a:extLst>
                </a:gridCol>
                <a:gridCol w="972479">
                  <a:extLst>
                    <a:ext uri="{9D8B030D-6E8A-4147-A177-3AD203B41FA5}">
                      <a16:colId xmlns:a16="http://schemas.microsoft.com/office/drawing/2014/main" val="1233327910"/>
                    </a:ext>
                  </a:extLst>
                </a:gridCol>
                <a:gridCol w="972479">
                  <a:extLst>
                    <a:ext uri="{9D8B030D-6E8A-4147-A177-3AD203B41FA5}">
                      <a16:colId xmlns:a16="http://schemas.microsoft.com/office/drawing/2014/main" val="2266943471"/>
                    </a:ext>
                  </a:extLst>
                </a:gridCol>
                <a:gridCol w="972479">
                  <a:extLst>
                    <a:ext uri="{9D8B030D-6E8A-4147-A177-3AD203B41FA5}">
                      <a16:colId xmlns:a16="http://schemas.microsoft.com/office/drawing/2014/main" val="2582916788"/>
                    </a:ext>
                  </a:extLst>
                </a:gridCol>
              </a:tblGrid>
              <a:tr h="399385">
                <a:tc>
                  <a:txBody>
                    <a:bodyPr/>
                    <a:lstStyle/>
                    <a:p>
                      <a:pPr algn="ctr"/>
                      <a:r>
                        <a:rPr lang="en-US" altLang="zh-CN" dirty="0">
                          <a:latin typeface="Corbel" panose="020B0503020204020204" pitchFamily="34" charset="0"/>
                        </a:rPr>
                        <a:t>Methods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FLOPS </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Energy</a:t>
                      </a:r>
                      <a:r>
                        <a:rPr lang="zh-CN" altLang="en-US" dirty="0">
                          <a:latin typeface="Corbel" panose="020B0503020204020204" pitchFamily="34" charset="0"/>
                        </a:rPr>
                        <a:t>↓</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sym typeface="Symbol" panose="05050102010706020507" pitchFamily="18" charset="2"/>
                        </a:rPr>
                        <a:t>MTL </a:t>
                      </a:r>
                      <a:r>
                        <a:rPr lang="zh-CN" altLang="en-US" dirty="0">
                          <a:latin typeface="Corbel" panose="020B0503020204020204" pitchFamily="34" charset="0"/>
                          <a:sym typeface="Symbol" panose="05050102010706020507" pitchFamily="18" charset="2"/>
                        </a:rPr>
                        <a:t> ↑</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Norm</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H. Parts</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Sal.</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algn="ctr"/>
                      <a:r>
                        <a:rPr lang="en-US" altLang="zh-CN" dirty="0">
                          <a:latin typeface="Corbel" panose="020B0503020204020204" pitchFamily="34" charset="0"/>
                        </a:rPr>
                        <a:t>Edge</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Seg</a:t>
                      </a:r>
                      <a:endParaRPr lang="zh-CN" altLang="en-US" dirty="0">
                        <a:latin typeface="Corbel" panose="020B0503020204020204" pitchFamily="34" charset="0"/>
                        <a:cs typeface="Times New Roman" panose="02020603050405020304" pitchFamily="18" charset="0"/>
                      </a:endParaRPr>
                    </a:p>
                  </a:txBody>
                  <a:tcPr>
                    <a:solidFill>
                      <a:schemeClr val="accent4">
                        <a:lumMod val="75000"/>
                      </a:schemeClr>
                    </a:solidFill>
                  </a:tcPr>
                </a:tc>
                <a:extLst>
                  <a:ext uri="{0D108BD9-81ED-4DB2-BD59-A6C34878D82A}">
                    <a16:rowId xmlns:a16="http://schemas.microsoft.com/office/drawing/2014/main" val="1801763898"/>
                  </a:ext>
                </a:extLst>
              </a:tr>
              <a:tr h="321239">
                <a:tc>
                  <a:txBody>
                    <a:bodyPr/>
                    <a:lstStyle/>
                    <a:p>
                      <a:pPr algn="ctr"/>
                      <a:r>
                        <a:rPr lang="en-US" altLang="zh-CN" dirty="0">
                          <a:latin typeface="Corbel" panose="020B0503020204020204" pitchFamily="34" charset="0"/>
                        </a:rPr>
                        <a:t>MTL-Baseline</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167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1.029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0</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58.6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63.8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579574337"/>
                  </a:ext>
                </a:extLst>
              </a:tr>
              <a:tr h="283492">
                <a:tc>
                  <a:txBody>
                    <a:bodyPr/>
                    <a:lstStyle/>
                    <a:p>
                      <a:pPr algn="ctr"/>
                      <a:r>
                        <a:rPr lang="en-US" altLang="zh-CN" dirty="0">
                          <a:latin typeface="Corbel" panose="020B0503020204020204" pitchFamily="34" charset="0"/>
                        </a:rPr>
                        <a:t>MTAN</a:t>
                      </a:r>
                      <a:endParaRPr lang="zh-CN" altLang="en-US" dirty="0">
                        <a:latin typeface="Corbel" panose="020B0503020204020204" pitchFamily="34" charset="0"/>
                        <a:cs typeface="Times New Roman" panose="02020603050405020304" pitchFamily="18" charset="0"/>
                      </a:endParaRPr>
                    </a:p>
                  </a:txBody>
                  <a:tcPr/>
                </a:tc>
                <a:tc>
                  <a:txBody>
                    <a:bodyPr/>
                    <a:lstStyle/>
                    <a:p>
                      <a:pPr algn="ctr" rtl="0" fontAlgn="ctr"/>
                      <a:r>
                        <a:rPr lang="en-US" altLang="zh-CN" dirty="0">
                          <a:latin typeface="Corbel" panose="020B0503020204020204" pitchFamily="34" charset="0"/>
                        </a:rPr>
                        <a:t>212</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5.306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effectLst/>
                          <a:latin typeface="Corbel" panose="020B0503020204020204" pitchFamily="34" charset="0"/>
                        </a:rPr>
                        <a:t>+0.47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14.8 </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58.9</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65.4</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69.6</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tc>
                  <a:txBody>
                    <a:bodyPr/>
                    <a:lstStyle/>
                    <a:p>
                      <a:pPr algn="ctr" rtl="0" fontAlgn="ctr"/>
                      <a:r>
                        <a:rPr lang="en-US" altLang="zh-CN" dirty="0">
                          <a:latin typeface="Corbel" panose="020B0503020204020204" pitchFamily="34" charset="0"/>
                        </a:rPr>
                        <a:t>63.7</a:t>
                      </a:r>
                      <a:endParaRPr lang="en-US" altLang="zh-CN" dirty="0">
                        <a:effectLst/>
                        <a:latin typeface="Corbel" panose="020B0503020204020204" pitchFamily="34" charset="0"/>
                        <a:cs typeface="Times New Roman" panose="02020603050405020304" pitchFamily="18" charset="0"/>
                      </a:endParaRPr>
                    </a:p>
                  </a:txBody>
                  <a:tcPr marL="19050" marR="19050" marT="12700" marB="12700" anchor="ctr"/>
                </a:tc>
                <a:extLst>
                  <a:ext uri="{0D108BD9-81ED-4DB2-BD59-A6C34878D82A}">
                    <a16:rowId xmlns:a16="http://schemas.microsoft.com/office/drawing/2014/main" val="3805929469"/>
                  </a:ext>
                </a:extLst>
              </a:tr>
              <a:tr h="283492">
                <a:tc>
                  <a:txBody>
                    <a:bodyPr/>
                    <a:lstStyle/>
                    <a:p>
                      <a:pPr algn="ctr"/>
                      <a:r>
                        <a:rPr lang="en-US" altLang="zh-CN" dirty="0">
                          <a:latin typeface="Corbel" panose="020B0503020204020204" pitchFamily="34" charset="0"/>
                        </a:rPr>
                        <a:t>Cross-Stitch</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647</a:t>
                      </a:r>
                      <a:endParaRPr lang="en-US" altLang="zh-CN" dirty="0">
                        <a:effectLst/>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6.001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60.6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66.1 </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406069047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NDDR-CNN</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747 </a:t>
                      </a:r>
                      <a:endParaRPr lang="en-US" altLang="zh-CN" dirty="0">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rPr>
                        <a:t>5.034</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+3.25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13.9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60.5 </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69.8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65.4</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183922009"/>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MTL ViT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3.062</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+1.09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15.5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58.7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64.9</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68.8</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70.7</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420548006"/>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M</a:t>
                      </a:r>
                      <a:r>
                        <a:rPr lang="en-US" altLang="zh-CN" baseline="30000" dirty="0">
                          <a:latin typeface="Corbel" panose="020B0503020204020204" pitchFamily="34" charset="0"/>
                          <a:cs typeface="Times New Roman" panose="02020603050405020304" pitchFamily="18" charset="0"/>
                        </a:rPr>
                        <a:t>2</a:t>
                      </a:r>
                      <a:r>
                        <a:rPr lang="en-US" altLang="zh-CN" dirty="0">
                          <a:latin typeface="Corbel" panose="020B0503020204020204" pitchFamily="34" charset="0"/>
                          <a:cs typeface="Times New Roman" panose="02020603050405020304" pitchFamily="18" charset="0"/>
                        </a:rPr>
                        <a:t>ViT (+</a:t>
                      </a:r>
                      <a:r>
                        <a:rPr lang="en-US" altLang="zh-CN" dirty="0" err="1">
                          <a:latin typeface="Corbel" panose="020B0503020204020204" pitchFamily="34" charset="0"/>
                          <a:cs typeface="Times New Roman" panose="02020603050405020304" pitchFamily="18" charset="0"/>
                        </a:rPr>
                        <a:t>MoE</a:t>
                      </a:r>
                      <a:r>
                        <a:rPr lang="en-US" altLang="zh-CN" dirty="0">
                          <a:latin typeface="Corbel" panose="020B0503020204020204" pitchFamily="34" charset="0"/>
                          <a:cs typeface="Times New Roman" panose="02020603050405020304" pitchFamily="18" charset="0"/>
                        </a:rPr>
                        <a:t>)</a:t>
                      </a:r>
                      <a:endParaRPr lang="zh-CN" altLang="en-US"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effectLst/>
                          <a:latin typeface="Corbel" panose="020B0503020204020204" pitchFamily="34" charset="0"/>
                          <a:cs typeface="Times New Roman" panose="02020603050405020304" pitchFamily="18" charset="0"/>
                        </a:rPr>
                        <a:t>84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Corbel" panose="020B0503020204020204" pitchFamily="34" charset="0"/>
                          <a:cs typeface="Times New Roman" panose="02020603050405020304" pitchFamily="18" charset="0"/>
                        </a:rPr>
                        <a:t>7.446</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cs typeface="Times New Roman" panose="02020603050405020304" pitchFamily="18" charset="0"/>
                        </a:rPr>
                        <a:t>+5.57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2960223247"/>
                  </a:ext>
                </a:extLst>
              </a:tr>
              <a:tr h="28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latin typeface="Corbel" panose="020B0503020204020204" pitchFamily="34" charset="0"/>
                        </a:rPr>
                        <a:t>M</a:t>
                      </a:r>
                      <a:r>
                        <a:rPr lang="en-US" altLang="zh-CN" b="1" baseline="30000" dirty="0">
                          <a:latin typeface="Corbel" panose="020B0503020204020204" pitchFamily="34" charset="0"/>
                        </a:rPr>
                        <a:t>3</a:t>
                      </a:r>
                      <a:r>
                        <a:rPr lang="en-US" altLang="zh-CN" b="1" dirty="0">
                          <a:latin typeface="Corbel" panose="020B0503020204020204" pitchFamily="34" charset="0"/>
                        </a:rPr>
                        <a:t>ViT (+Codesign)</a:t>
                      </a:r>
                      <a:endParaRPr lang="zh-CN" altLang="en-US" b="1" dirty="0">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84 </a:t>
                      </a:r>
                      <a:endParaRPr lang="en-US" altLang="zh-CN" b="1" dirty="0">
                        <a:solidFill>
                          <a:schemeClr val="tx1"/>
                        </a:solidFill>
                        <a:effectLst/>
                        <a:latin typeface="Corbel" panose="020B050302020402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Corbel" panose="020B0503020204020204" pitchFamily="34" charset="0"/>
                        </a:rPr>
                        <a:t>0.690</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b="1" dirty="0">
                          <a:solidFill>
                            <a:schemeClr val="tx1"/>
                          </a:solidFill>
                          <a:latin typeface="Corbel" panose="020B0503020204020204" pitchFamily="34" charset="0"/>
                        </a:rPr>
                        <a:t>+5.57</a:t>
                      </a:r>
                      <a:endParaRPr lang="zh-CN" altLang="en-US" b="1" dirty="0">
                        <a:solidFill>
                          <a:schemeClr val="tx1"/>
                        </a:solidFill>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14.5</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62.1</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66.3</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71.7</a:t>
                      </a:r>
                      <a:endParaRPr lang="zh-CN" altLang="en-US" dirty="0">
                        <a:latin typeface="Corbel" panose="020B0503020204020204" pitchFamily="34" charset="0"/>
                        <a:cs typeface="Times New Roman" panose="02020603050405020304" pitchFamily="18" charset="0"/>
                      </a:endParaRPr>
                    </a:p>
                  </a:txBody>
                  <a:tcPr/>
                </a:tc>
                <a:tc>
                  <a:txBody>
                    <a:bodyPr/>
                    <a:lstStyle/>
                    <a:p>
                      <a:pPr algn="ctr"/>
                      <a:r>
                        <a:rPr lang="en-US" altLang="zh-CN" dirty="0">
                          <a:latin typeface="Corbel" panose="020B0503020204020204" pitchFamily="34" charset="0"/>
                        </a:rPr>
                        <a:t>72.8</a:t>
                      </a:r>
                      <a:endParaRPr lang="zh-CN" altLang="en-US" dirty="0">
                        <a:latin typeface="Corbel" panose="020B0503020204020204" pitchFamily="34" charset="0"/>
                        <a:cs typeface="Times New Roman" panose="02020603050405020304" pitchFamily="18" charset="0"/>
                      </a:endParaRPr>
                    </a:p>
                  </a:txBody>
                  <a:tcPr/>
                </a:tc>
                <a:extLst>
                  <a:ext uri="{0D108BD9-81ED-4DB2-BD59-A6C34878D82A}">
                    <a16:rowId xmlns:a16="http://schemas.microsoft.com/office/drawing/2014/main" val="3737750359"/>
                  </a:ext>
                </a:extLst>
              </a:tr>
            </a:tbl>
          </a:graphicData>
        </a:graphic>
      </p:graphicFrame>
      <p:sp>
        <p:nvSpPr>
          <p:cNvPr id="8" name="Rectangle 7">
            <a:extLst>
              <a:ext uri="{FF2B5EF4-FFF2-40B4-BE49-F238E27FC236}">
                <a16:creationId xmlns:a16="http://schemas.microsoft.com/office/drawing/2014/main" id="{9CAD751D-0827-416D-8CB2-4AC282415C34}"/>
              </a:ext>
            </a:extLst>
          </p:cNvPr>
          <p:cNvSpPr/>
          <p:nvPr/>
        </p:nvSpPr>
        <p:spPr>
          <a:xfrm>
            <a:off x="792392" y="5996941"/>
            <a:ext cx="10607216" cy="373379"/>
          </a:xfrm>
          <a:prstGeom prst="rect">
            <a:avLst/>
          </a:pr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rown with solid fill">
            <a:extLst>
              <a:ext uri="{FF2B5EF4-FFF2-40B4-BE49-F238E27FC236}">
                <a16:creationId xmlns:a16="http://schemas.microsoft.com/office/drawing/2014/main" id="{27FD56C3-D107-4EFF-A501-6D0381A4E8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312" y="5913120"/>
            <a:ext cx="640080" cy="541020"/>
          </a:xfrm>
          <a:prstGeom prst="rect">
            <a:avLst/>
          </a:prstGeom>
        </p:spPr>
      </p:pic>
      <p:pic>
        <p:nvPicPr>
          <p:cNvPr id="10" name="Graphic 9" descr="Crown with solid fill">
            <a:extLst>
              <a:ext uri="{FF2B5EF4-FFF2-40B4-BE49-F238E27FC236}">
                <a16:creationId xmlns:a16="http://schemas.microsoft.com/office/drawing/2014/main" id="{6E6E4D26-C152-4279-9C47-37E17DD35C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05500" y="2324092"/>
            <a:ext cx="640080" cy="541020"/>
          </a:xfrm>
          <a:prstGeom prst="rect">
            <a:avLst/>
          </a:prstGeom>
        </p:spPr>
      </p:pic>
      <p:sp>
        <p:nvSpPr>
          <p:cNvPr id="6" name="Subtitle 2">
            <a:extLst>
              <a:ext uri="{FF2B5EF4-FFF2-40B4-BE49-F238E27FC236}">
                <a16:creationId xmlns:a16="http://schemas.microsoft.com/office/drawing/2014/main" id="{91BBF93B-DF06-90D4-BE52-1F6AA1608898}"/>
              </a:ext>
            </a:extLst>
          </p:cNvPr>
          <p:cNvSpPr txBox="1">
            <a:spLocks/>
          </p:cNvSpPr>
          <p:nvPr/>
        </p:nvSpPr>
        <p:spPr>
          <a:xfrm>
            <a:off x="6993932" y="2114470"/>
            <a:ext cx="1920240" cy="457200"/>
          </a:xfrm>
          <a:prstGeom prst="roundRect">
            <a:avLst>
              <a:gd name="adj" fmla="val 28445"/>
            </a:avLst>
          </a:prstGeom>
          <a:solidFill>
            <a:schemeClr val="accent4"/>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0" dirty="0"/>
              <a:t>Energy </a:t>
            </a:r>
          </a:p>
        </p:txBody>
      </p:sp>
      <p:sp>
        <p:nvSpPr>
          <p:cNvPr id="11" name="Subtitle 2">
            <a:extLst>
              <a:ext uri="{FF2B5EF4-FFF2-40B4-BE49-F238E27FC236}">
                <a16:creationId xmlns:a16="http://schemas.microsoft.com/office/drawing/2014/main" id="{7C150E33-07EF-C1FB-1375-762E0A05B46B}"/>
              </a:ext>
            </a:extLst>
          </p:cNvPr>
          <p:cNvSpPr txBox="1">
            <a:spLocks/>
          </p:cNvSpPr>
          <p:nvPr/>
        </p:nvSpPr>
        <p:spPr>
          <a:xfrm>
            <a:off x="6993932" y="2732139"/>
            <a:ext cx="1920240" cy="457200"/>
          </a:xfrm>
          <a:prstGeom prst="roundRect">
            <a:avLst>
              <a:gd name="adj" fmla="val 28445"/>
            </a:avLst>
          </a:prstGeom>
          <a:solidFill>
            <a:schemeClr val="accent4"/>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0" dirty="0"/>
              <a:t>Accuracy </a:t>
            </a:r>
          </a:p>
        </p:txBody>
      </p:sp>
      <p:sp>
        <p:nvSpPr>
          <p:cNvPr id="12" name="Subtitle 2">
            <a:extLst>
              <a:ext uri="{FF2B5EF4-FFF2-40B4-BE49-F238E27FC236}">
                <a16:creationId xmlns:a16="http://schemas.microsoft.com/office/drawing/2014/main" id="{9D6324F0-5AFF-04A5-903F-E859EC09B3C1}"/>
              </a:ext>
            </a:extLst>
          </p:cNvPr>
          <p:cNvSpPr txBox="1">
            <a:spLocks/>
          </p:cNvSpPr>
          <p:nvPr/>
        </p:nvSpPr>
        <p:spPr>
          <a:xfrm>
            <a:off x="6993932" y="1496801"/>
            <a:ext cx="1920240" cy="457200"/>
          </a:xfrm>
          <a:prstGeom prst="roundRect">
            <a:avLst>
              <a:gd name="adj" fmla="val 28445"/>
            </a:avLst>
          </a:prstGeom>
          <a:solidFill>
            <a:schemeClr val="accent4"/>
          </a:solidFill>
        </p:spPr>
        <p:txBody>
          <a:bodyPr wrap="square">
            <a:spAutoFit/>
          </a:bodyPr>
          <a:lstStyle>
            <a:defPPr>
              <a:defRPr lang="en-US"/>
            </a:defPPr>
            <a:lvl1pPr algn="ctr">
              <a:defRPr sz="3200" b="1" i="1">
                <a:latin typeface="Corbel" panose="020B0503020204020204" pitchFamily="34" charset="0"/>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18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0" dirty="0"/>
              <a:t>Speed </a:t>
            </a:r>
          </a:p>
        </p:txBody>
      </p:sp>
      <p:sp>
        <p:nvSpPr>
          <p:cNvPr id="15" name="Content Placeholder 1">
            <a:extLst>
              <a:ext uri="{FF2B5EF4-FFF2-40B4-BE49-F238E27FC236}">
                <a16:creationId xmlns:a16="http://schemas.microsoft.com/office/drawing/2014/main" id="{2D841FD6-3BBC-CC21-96AA-EBCB1399AF7B}"/>
              </a:ext>
            </a:extLst>
          </p:cNvPr>
          <p:cNvSpPr>
            <a:spLocks noGrp="1"/>
          </p:cNvSpPr>
          <p:nvPr>
            <p:ph idx="1"/>
          </p:nvPr>
        </p:nvSpPr>
        <p:spPr>
          <a:xfrm>
            <a:off x="381001" y="1561458"/>
            <a:ext cx="11384279" cy="4176401"/>
          </a:xfrm>
        </p:spPr>
        <p:txBody>
          <a:bodyPr/>
          <a:lstStyle/>
          <a:p>
            <a:pPr>
              <a:buFont typeface="Wingdings" panose="05000000000000000000" pitchFamily="2" charset="2"/>
              <a:buChar char="ü"/>
            </a:pPr>
            <a:r>
              <a:rPr lang="en-US" altLang="zh-CN" sz="2800" b="1" dirty="0">
                <a:latin typeface="Corbel" panose="020B0503020204020204" pitchFamily="34" charset="0"/>
              </a:rPr>
              <a:t>ViT beats </a:t>
            </a:r>
            <a:r>
              <a:rPr lang="en-US" altLang="zh-CN" sz="2800" b="1" dirty="0" err="1">
                <a:latin typeface="Corbel" panose="020B0503020204020204" pitchFamily="34" charset="0"/>
              </a:rPr>
              <a:t>ResNet</a:t>
            </a:r>
            <a:endParaRPr lang="en-US" altLang="zh-CN" sz="2800" b="1" dirty="0">
              <a:latin typeface="Corbel" panose="020B0503020204020204" pitchFamily="34" charset="0"/>
            </a:endParaRPr>
          </a:p>
          <a:p>
            <a:pPr>
              <a:buFont typeface="Wingdings" panose="05000000000000000000" pitchFamily="2" charset="2"/>
              <a:buChar char="ü"/>
            </a:pPr>
            <a:r>
              <a:rPr lang="en-US" altLang="zh-CN" dirty="0" err="1"/>
              <a:t>MoE</a:t>
            </a:r>
            <a:r>
              <a:rPr lang="en-US" altLang="zh-CN" dirty="0"/>
              <a:t> beats ViT only</a:t>
            </a:r>
          </a:p>
          <a:p>
            <a:pPr>
              <a:buFont typeface="Wingdings" panose="05000000000000000000" pitchFamily="2" charset="2"/>
              <a:buChar char="ü"/>
            </a:pPr>
            <a:r>
              <a:rPr lang="en-US" sz="2800" b="1" dirty="0">
                <a:solidFill>
                  <a:schemeClr val="accent6">
                    <a:lumMod val="75000"/>
                  </a:schemeClr>
                </a:solidFill>
                <a:latin typeface="Corbel" panose="020B0503020204020204" pitchFamily="34" charset="0"/>
              </a:rPr>
              <a:t>ViT + </a:t>
            </a:r>
            <a:r>
              <a:rPr lang="en-US" sz="2800" b="1" dirty="0" err="1">
                <a:solidFill>
                  <a:schemeClr val="accent6">
                    <a:lumMod val="75000"/>
                  </a:schemeClr>
                </a:solidFill>
                <a:latin typeface="Corbel" panose="020B0503020204020204" pitchFamily="34" charset="0"/>
              </a:rPr>
              <a:t>MoE</a:t>
            </a:r>
            <a:r>
              <a:rPr lang="en-US" sz="2800" b="1" dirty="0">
                <a:solidFill>
                  <a:schemeClr val="accent6">
                    <a:lumMod val="75000"/>
                  </a:schemeClr>
                </a:solidFill>
                <a:latin typeface="Corbel" panose="020B0503020204020204" pitchFamily="34" charset="0"/>
              </a:rPr>
              <a:t> + Co-design is the king</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3723264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7B540-B71C-4D4C-94F2-8A24BC37DB6C}"/>
              </a:ext>
            </a:extLst>
          </p:cNvPr>
          <p:cNvSpPr>
            <a:spLocks noGrp="1"/>
          </p:cNvSpPr>
          <p:nvPr>
            <p:ph idx="1"/>
          </p:nvPr>
        </p:nvSpPr>
        <p:spPr>
          <a:xfrm>
            <a:off x="381001" y="1561458"/>
            <a:ext cx="8572499" cy="4488822"/>
          </a:xfrm>
        </p:spPr>
        <p:txBody>
          <a:bodyPr>
            <a:normAutofit/>
          </a:bodyPr>
          <a:lstStyle/>
          <a:p>
            <a:r>
              <a:rPr lang="en-US" dirty="0">
                <a:solidFill>
                  <a:schemeClr val="accent6">
                    <a:lumMod val="75000"/>
                  </a:schemeClr>
                </a:solidFill>
              </a:rPr>
              <a:t>M3ViT</a:t>
            </a:r>
            <a:r>
              <a:rPr lang="en-US" dirty="0"/>
              <a:t> is a big success (so far)</a:t>
            </a:r>
          </a:p>
          <a:p>
            <a:pPr marL="0" indent="0">
              <a:buNone/>
            </a:pPr>
            <a:endParaRPr lang="en-US" dirty="0"/>
          </a:p>
          <a:p>
            <a:r>
              <a:rPr lang="en-US" dirty="0"/>
              <a:t>Still many challenges to </a:t>
            </a:r>
            <a:r>
              <a:rPr lang="en-US" i="1" dirty="0">
                <a:solidFill>
                  <a:schemeClr val="accent2">
                    <a:lumMod val="75000"/>
                  </a:schemeClr>
                </a:solidFill>
              </a:rPr>
              <a:t>implement</a:t>
            </a:r>
            <a:r>
              <a:rPr lang="en-US" dirty="0"/>
              <a:t> on FPGA</a:t>
            </a:r>
          </a:p>
          <a:p>
            <a:pPr lvl="1"/>
            <a:r>
              <a:rPr lang="en-US" dirty="0"/>
              <a:t>Heavy </a:t>
            </a:r>
            <a:r>
              <a:rPr lang="en-US" b="1" dirty="0" err="1"/>
              <a:t>softmax</a:t>
            </a:r>
            <a:r>
              <a:rPr lang="en-US" dirty="0"/>
              <a:t> operations inside attention</a:t>
            </a:r>
          </a:p>
          <a:p>
            <a:pPr lvl="1"/>
            <a:r>
              <a:rPr lang="en-US" dirty="0"/>
              <a:t>Unfavorable </a:t>
            </a:r>
            <a:r>
              <a:rPr lang="en-US" b="1" dirty="0"/>
              <a:t>GELU</a:t>
            </a:r>
            <a:r>
              <a:rPr lang="en-US" dirty="0"/>
              <a:t> (Gaussian Error Linear Uni) activation</a:t>
            </a:r>
          </a:p>
          <a:p>
            <a:pPr lvl="1"/>
            <a:r>
              <a:rPr lang="en-US" dirty="0"/>
              <a:t>Quadratic complexity of </a:t>
            </a:r>
            <a:r>
              <a:rPr lang="en-US" b="1" dirty="0"/>
              <a:t>attention</a:t>
            </a:r>
            <a:r>
              <a:rPr lang="en-US" dirty="0"/>
              <a:t> operation</a:t>
            </a:r>
          </a:p>
          <a:p>
            <a:pPr lvl="1"/>
            <a:r>
              <a:rPr lang="en-US" dirty="0"/>
              <a:t>Limited hardware resource but many repeated computation</a:t>
            </a:r>
          </a:p>
          <a:p>
            <a:pPr lvl="1"/>
            <a:endParaRPr lang="en-US" dirty="0"/>
          </a:p>
          <a:p>
            <a:r>
              <a:rPr lang="en-US" dirty="0"/>
              <a:t>But we solved them all!</a:t>
            </a:r>
          </a:p>
        </p:txBody>
      </p:sp>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73</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p:txBody>
          <a:bodyPr>
            <a:normAutofit fontScale="90000"/>
          </a:bodyPr>
          <a:lstStyle/>
          <a:p>
            <a:r>
              <a:rPr lang="en-US" dirty="0"/>
              <a:t>M3ViT: Not Done Yet!</a:t>
            </a:r>
          </a:p>
        </p:txBody>
      </p:sp>
      <p:pic>
        <p:nvPicPr>
          <p:cNvPr id="3074" name="Picture 2" descr="Disappointed emoticon">
            <a:extLst>
              <a:ext uri="{FF2B5EF4-FFF2-40B4-BE49-F238E27FC236}">
                <a16:creationId xmlns:a16="http://schemas.microsoft.com/office/drawing/2014/main" id="{9A119BD5-01DA-45E5-9CEC-58CF018018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2395" y="2275474"/>
            <a:ext cx="1038225" cy="9657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esenting emoticon">
            <a:extLst>
              <a:ext uri="{FF2B5EF4-FFF2-40B4-BE49-F238E27FC236}">
                <a16:creationId xmlns:a16="http://schemas.microsoft.com/office/drawing/2014/main" id="{E9E6A53B-4CD9-4F2E-9157-CD24E221F6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6034" y="4539573"/>
            <a:ext cx="1489966" cy="907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7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74</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p:txBody>
          <a:bodyPr>
            <a:normAutofit fontScale="90000"/>
          </a:bodyPr>
          <a:lstStyle/>
          <a:p>
            <a:r>
              <a:rPr lang="en-US" dirty="0"/>
              <a:t>Approximation for </a:t>
            </a:r>
            <a:r>
              <a:rPr lang="en-US" dirty="0" err="1"/>
              <a:t>Softmax</a:t>
            </a:r>
            <a:endParaRPr lang="en-US" dirty="0"/>
          </a:p>
        </p:txBody>
      </p:sp>
      <p:pic>
        <p:nvPicPr>
          <p:cNvPr id="7" name="Picture 6">
            <a:extLst>
              <a:ext uri="{FF2B5EF4-FFF2-40B4-BE49-F238E27FC236}">
                <a16:creationId xmlns:a16="http://schemas.microsoft.com/office/drawing/2014/main" id="{997F55D4-9E4F-A2B5-0E76-79A5B0DCB00C}"/>
              </a:ext>
            </a:extLst>
          </p:cNvPr>
          <p:cNvPicPr>
            <a:picLocks noChangeAspect="1"/>
          </p:cNvPicPr>
          <p:nvPr/>
        </p:nvPicPr>
        <p:blipFill rotWithShape="1">
          <a:blip r:embed="rId2"/>
          <a:srcRect l="75405"/>
          <a:stretch/>
        </p:blipFill>
        <p:spPr>
          <a:xfrm>
            <a:off x="5547360" y="1903282"/>
            <a:ext cx="1743422" cy="889061"/>
          </a:xfrm>
          <a:prstGeom prst="rect">
            <a:avLst/>
          </a:prstGeom>
        </p:spPr>
      </p:pic>
      <p:sp>
        <p:nvSpPr>
          <p:cNvPr id="5" name="Rectangle: Rounded Corners 4">
            <a:extLst>
              <a:ext uri="{FF2B5EF4-FFF2-40B4-BE49-F238E27FC236}">
                <a16:creationId xmlns:a16="http://schemas.microsoft.com/office/drawing/2014/main" id="{7CE20CFE-FBBE-EEC5-F16A-6248BDDEADBD}"/>
              </a:ext>
            </a:extLst>
          </p:cNvPr>
          <p:cNvSpPr/>
          <p:nvPr/>
        </p:nvSpPr>
        <p:spPr>
          <a:xfrm>
            <a:off x="6294120" y="2369819"/>
            <a:ext cx="929640" cy="350521"/>
          </a:xfrm>
          <a:prstGeom prst="round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Content Placeholder 1">
                <a:extLst>
                  <a:ext uri="{FF2B5EF4-FFF2-40B4-BE49-F238E27FC236}">
                    <a16:creationId xmlns:a16="http://schemas.microsoft.com/office/drawing/2014/main" id="{C2D1A192-8C67-4022-5730-6DD90908C17B}"/>
                  </a:ext>
                </a:extLst>
              </p:cNvPr>
              <p:cNvSpPr>
                <a:spLocks noGrp="1"/>
              </p:cNvSpPr>
              <p:nvPr>
                <p:ph idx="1"/>
              </p:nvPr>
            </p:nvSpPr>
            <p:spPr>
              <a:xfrm>
                <a:off x="7554451" y="1854674"/>
                <a:ext cx="4627153" cy="1380810"/>
              </a:xfrm>
            </p:spPr>
            <p:txBody>
              <a:bodyPr>
                <a:normAutofit/>
              </a:bodyPr>
              <a:lstStyle/>
              <a:p>
                <a:pPr marL="0" indent="0">
                  <a:buNone/>
                </a:pPr>
                <a:r>
                  <a:rPr lang="en-US" sz="2400" b="0" dirty="0"/>
                  <a:t>Even for small values of </a:t>
                </a:r>
                <a14:m>
                  <m:oMath xmlns:m="http://schemas.openxmlformats.org/officeDocument/2006/math">
                    <m:r>
                      <a:rPr lang="en-US" sz="2400" b="0" i="1" dirty="0" smtClean="0">
                        <a:latin typeface="Cambria Math" panose="02040503050406030204" pitchFamily="18" charset="0"/>
                      </a:rPr>
                      <m:t>𝑥</m:t>
                    </m:r>
                    <m:r>
                      <a:rPr lang="en-US" sz="2400" b="0" i="1" baseline="-25000" dirty="0" smtClean="0">
                        <a:latin typeface="Cambria Math" panose="02040503050406030204" pitchFamily="18" charset="0"/>
                      </a:rPr>
                      <m:t>𝑖</m:t>
                    </m:r>
                  </m:oMath>
                </a14:m>
                <a:r>
                  <a:rPr lang="en-US" sz="2400" b="0" baseline="-25000" dirty="0"/>
                  <a:t> </a:t>
                </a:r>
                <a:r>
                  <a:rPr lang="en-US" sz="2400" b="0" dirty="0"/>
                  <a:t>and </a:t>
                </a:r>
                <a14:m>
                  <m:oMath xmlns:m="http://schemas.openxmlformats.org/officeDocument/2006/math">
                    <m:r>
                      <a:rPr lang="en-US" sz="2400" b="0" i="1" dirty="0" smtClean="0">
                        <a:latin typeface="Cambria Math" panose="02040503050406030204" pitchFamily="18" charset="0"/>
                      </a:rPr>
                      <m:t>𝑥</m:t>
                    </m:r>
                    <m:r>
                      <a:rPr lang="en-US" sz="2400" b="0" i="1" baseline="-25000" dirty="0" smtClean="0">
                        <a:latin typeface="Cambria Math" panose="02040503050406030204" pitchFamily="18" charset="0"/>
                      </a:rPr>
                      <m:t>𝑗</m:t>
                    </m:r>
                  </m:oMath>
                </a14:m>
                <a:r>
                  <a:rPr lang="en-US" sz="2400" b="0" baseline="-25000" dirty="0"/>
                  <a:t>, </a:t>
                </a:r>
                <a:r>
                  <a:rPr lang="en-US" sz="2400" b="0" dirty="0"/>
                  <a:t>exp(</a:t>
                </a:r>
                <a:r>
                  <a:rPr lang="en-US" altLang="zh-CN" sz="2400" b="0" dirty="0"/>
                  <a:t>·</a:t>
                </a:r>
                <a:r>
                  <a:rPr lang="en-US" sz="2400" b="0" dirty="0"/>
                  <a:t>) values can be too large and exceed fixed-point representations</a:t>
                </a:r>
              </a:p>
            </p:txBody>
          </p:sp>
        </mc:Choice>
        <mc:Fallback xmlns="">
          <p:sp>
            <p:nvSpPr>
              <p:cNvPr id="6" name="Content Placeholder 1">
                <a:extLst>
                  <a:ext uri="{FF2B5EF4-FFF2-40B4-BE49-F238E27FC236}">
                    <a16:creationId xmlns:a16="http://schemas.microsoft.com/office/drawing/2014/main" id="{C2D1A192-8C67-4022-5730-6DD90908C17B}"/>
                  </a:ext>
                </a:extLst>
              </p:cNvPr>
              <p:cNvSpPr>
                <a:spLocks noGrp="1" noRot="1" noChangeAspect="1" noMove="1" noResize="1" noEditPoints="1" noAdjustHandles="1" noChangeArrowheads="1" noChangeShapeType="1" noTextEdit="1"/>
              </p:cNvSpPr>
              <p:nvPr>
                <p:ph idx="1"/>
              </p:nvPr>
            </p:nvSpPr>
            <p:spPr>
              <a:xfrm>
                <a:off x="7554451" y="1854674"/>
                <a:ext cx="4627153" cy="1380810"/>
              </a:xfrm>
              <a:blipFill>
                <a:blip r:embed="rId3"/>
                <a:stretch>
                  <a:fillRect l="-1976" t="-3524" r="-659"/>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F8AEA52F-35B9-2E5D-173B-FF5CD5A79391}"/>
              </a:ext>
            </a:extLst>
          </p:cNvPr>
          <p:cNvCxnSpPr>
            <a:cxnSpLocks/>
          </p:cNvCxnSpPr>
          <p:nvPr/>
        </p:nvCxnSpPr>
        <p:spPr>
          <a:xfrm flipV="1">
            <a:off x="7219171" y="2082386"/>
            <a:ext cx="393209" cy="2425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3B085E9B-FC31-F5D0-7107-81113C40B001}"/>
              </a:ext>
            </a:extLst>
          </p:cNvPr>
          <p:cNvSpPr txBox="1">
            <a:spLocks/>
          </p:cNvSpPr>
          <p:nvPr/>
        </p:nvSpPr>
        <p:spPr>
          <a:xfrm>
            <a:off x="2183106" y="2082386"/>
            <a:ext cx="3474720" cy="559568"/>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8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4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Softmax</a:t>
            </a:r>
            <a:r>
              <a:rPr lang="en-US" dirty="0"/>
              <a:t> Calculation:</a:t>
            </a:r>
          </a:p>
        </p:txBody>
      </p:sp>
      <p:pic>
        <p:nvPicPr>
          <p:cNvPr id="19" name="Picture 18">
            <a:extLst>
              <a:ext uri="{FF2B5EF4-FFF2-40B4-BE49-F238E27FC236}">
                <a16:creationId xmlns:a16="http://schemas.microsoft.com/office/drawing/2014/main" id="{A95BDF00-9EC6-B399-A1DB-152D815C0E99}"/>
              </a:ext>
            </a:extLst>
          </p:cNvPr>
          <p:cNvPicPr>
            <a:picLocks noChangeAspect="1"/>
          </p:cNvPicPr>
          <p:nvPr/>
        </p:nvPicPr>
        <p:blipFill rotWithShape="1">
          <a:blip r:embed="rId2"/>
          <a:srcRect l="46" r="2"/>
          <a:stretch/>
        </p:blipFill>
        <p:spPr>
          <a:xfrm>
            <a:off x="205740" y="3335842"/>
            <a:ext cx="7085042" cy="889061"/>
          </a:xfrm>
          <a:prstGeom prst="rect">
            <a:avLst/>
          </a:prstGeom>
        </p:spPr>
      </p:pic>
      <p:sp>
        <p:nvSpPr>
          <p:cNvPr id="20" name="Content Placeholder 1">
            <a:extLst>
              <a:ext uri="{FF2B5EF4-FFF2-40B4-BE49-F238E27FC236}">
                <a16:creationId xmlns:a16="http://schemas.microsoft.com/office/drawing/2014/main" id="{1A978829-DCED-4BB8-7A20-7395B2652D92}"/>
              </a:ext>
            </a:extLst>
          </p:cNvPr>
          <p:cNvSpPr txBox="1">
            <a:spLocks/>
          </p:cNvSpPr>
          <p:nvPr/>
        </p:nvSpPr>
        <p:spPr>
          <a:xfrm>
            <a:off x="506706" y="4300014"/>
            <a:ext cx="11196834" cy="88906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8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4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Good feature: numerator and denominator can be shifted by the same value</a:t>
            </a:r>
          </a:p>
          <a:p>
            <a:r>
              <a:rPr lang="en-US" sz="2400" b="0" dirty="0"/>
              <a:t>So exp(</a:t>
            </a:r>
            <a:r>
              <a:rPr lang="en-US" altLang="zh-CN" sz="2400" b="0" dirty="0"/>
              <a:t>·) values don’t grow too large</a:t>
            </a:r>
            <a:endParaRPr lang="en-US" sz="2400" b="0" dirty="0"/>
          </a:p>
        </p:txBody>
      </p:sp>
    </p:spTree>
    <p:extLst>
      <p:ext uri="{BB962C8B-B14F-4D97-AF65-F5344CB8AC3E}">
        <p14:creationId xmlns:p14="http://schemas.microsoft.com/office/powerpoint/2010/main" val="260374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75</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p:txBody>
          <a:bodyPr>
            <a:normAutofit fontScale="90000"/>
          </a:bodyPr>
          <a:lstStyle/>
          <a:p>
            <a:r>
              <a:rPr lang="en-US" dirty="0"/>
              <a:t>Approximation for </a:t>
            </a:r>
            <a:r>
              <a:rPr lang="en-US" dirty="0" err="1"/>
              <a:t>Softmax</a:t>
            </a:r>
            <a:endParaRPr lang="en-US" dirty="0"/>
          </a:p>
        </p:txBody>
      </p:sp>
      <p:pic>
        <p:nvPicPr>
          <p:cNvPr id="8" name="Picture 7">
            <a:extLst>
              <a:ext uri="{FF2B5EF4-FFF2-40B4-BE49-F238E27FC236}">
                <a16:creationId xmlns:a16="http://schemas.microsoft.com/office/drawing/2014/main" id="{6CAF1F53-1EA9-A2DD-4426-6000512B3C70}"/>
              </a:ext>
            </a:extLst>
          </p:cNvPr>
          <p:cNvPicPr>
            <a:picLocks noChangeAspect="1"/>
          </p:cNvPicPr>
          <p:nvPr/>
        </p:nvPicPr>
        <p:blipFill>
          <a:blip r:embed="rId2"/>
          <a:stretch>
            <a:fillRect/>
          </a:stretch>
        </p:blipFill>
        <p:spPr>
          <a:xfrm>
            <a:off x="2511022" y="1692012"/>
            <a:ext cx="6300862" cy="2514228"/>
          </a:xfrm>
          <a:prstGeom prst="rect">
            <a:avLst/>
          </a:prstGeom>
        </p:spPr>
      </p:pic>
      <p:sp>
        <p:nvSpPr>
          <p:cNvPr id="16" name="Content Placeholder 1">
            <a:extLst>
              <a:ext uri="{FF2B5EF4-FFF2-40B4-BE49-F238E27FC236}">
                <a16:creationId xmlns:a16="http://schemas.microsoft.com/office/drawing/2014/main" id="{74861322-B538-9B46-E0B0-84B2BC46E183}"/>
              </a:ext>
            </a:extLst>
          </p:cNvPr>
          <p:cNvSpPr txBox="1">
            <a:spLocks/>
          </p:cNvSpPr>
          <p:nvPr/>
        </p:nvSpPr>
        <p:spPr>
          <a:xfrm>
            <a:off x="265921" y="4383060"/>
            <a:ext cx="11437619" cy="1933920"/>
          </a:xfrm>
          <a:prstGeom prst="rect">
            <a:avLst/>
          </a:prstGeom>
        </p:spPr>
        <p:txBody>
          <a:bodyPr vert="horz" lIns="91440" tIns="45720" rIns="91440" bIns="45720" rtlCol="0">
            <a:normAutofit/>
          </a:bodyPr>
          <a:lstStyle>
            <a:lvl1pPr marL="400041" indent="-400041" algn="l" defTabSz="914377" rtl="0" eaLnBrk="1" latinLnBrk="0" hangingPunct="1">
              <a:lnSpc>
                <a:spcPct val="100000"/>
              </a:lnSpc>
              <a:spcBef>
                <a:spcPts val="0"/>
              </a:spcBef>
              <a:buFont typeface="Arial" panose="020B0604020202020204" pitchFamily="34" charset="0"/>
              <a:buChar char="•"/>
              <a:defRPr sz="2800" b="1" kern="1200">
                <a:solidFill>
                  <a:schemeClr val="tx1"/>
                </a:solidFill>
                <a:latin typeface="Corbel" panose="020B0503020204020204" pitchFamily="34" charset="0"/>
                <a:ea typeface="+mn-ea"/>
                <a:cs typeface="+mn-cs"/>
              </a:defRPr>
            </a:lvl1pPr>
            <a:lvl2pPr marL="857229" indent="-400041" algn="l" defTabSz="914377" rtl="0" eaLnBrk="1" latinLnBrk="0" hangingPunct="1">
              <a:lnSpc>
                <a:spcPct val="100000"/>
              </a:lnSpc>
              <a:spcBef>
                <a:spcPts val="0"/>
              </a:spcBef>
              <a:buSzPct val="80000"/>
              <a:buFont typeface="Courier New" panose="02070309020205020404" pitchFamily="49" charset="0"/>
              <a:buChar char="o"/>
              <a:defRPr sz="2400" kern="1200">
                <a:solidFill>
                  <a:schemeClr val="tx1"/>
                </a:solidFill>
                <a:latin typeface="Corbel" panose="020B0503020204020204" pitchFamily="34" charset="0"/>
                <a:ea typeface="+mn-ea"/>
                <a:cs typeface="+mn-cs"/>
              </a:defRPr>
            </a:lvl2pPr>
            <a:lvl3pPr marL="1142971" indent="-285744" algn="l" defTabSz="914377" rtl="0" eaLnBrk="1" latinLnBrk="0" hangingPunct="1">
              <a:lnSpc>
                <a:spcPct val="100000"/>
              </a:lnSpc>
              <a:spcBef>
                <a:spcPts val="0"/>
              </a:spcBef>
              <a:buFont typeface="Corbel" panose="020B0503020204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100000"/>
              </a:lnSpc>
              <a:spcBef>
                <a:spcPts val="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Challenge</a:t>
            </a:r>
            <a:r>
              <a:rPr lang="en-US" sz="2400" b="0" dirty="0"/>
              <a:t>: deciding the shift value of b is not trivial</a:t>
            </a:r>
          </a:p>
          <a:p>
            <a:r>
              <a:rPr lang="en-US" sz="2400" dirty="0"/>
              <a:t>Question</a:t>
            </a:r>
            <a:r>
              <a:rPr lang="en-US" sz="2400" b="0" dirty="0"/>
              <a:t>: there are multiple exp() in the denominator; shall we go through all of them to decide a single b?</a:t>
            </a:r>
          </a:p>
          <a:p>
            <a:r>
              <a:rPr lang="en-US" sz="2400" dirty="0">
                <a:solidFill>
                  <a:schemeClr val="accent2">
                    <a:lumMod val="50000"/>
                  </a:schemeClr>
                </a:solidFill>
              </a:rPr>
              <a:t>Two-pass</a:t>
            </a:r>
            <a:r>
              <a:rPr lang="en-US" sz="2400" b="0" dirty="0"/>
              <a:t>: first decide b, then calculate denominator</a:t>
            </a:r>
          </a:p>
        </p:txBody>
      </p:sp>
      <p:pic>
        <p:nvPicPr>
          <p:cNvPr id="11" name="Picture 10">
            <a:extLst>
              <a:ext uri="{FF2B5EF4-FFF2-40B4-BE49-F238E27FC236}">
                <a16:creationId xmlns:a16="http://schemas.microsoft.com/office/drawing/2014/main" id="{0AB51FA9-5F63-5577-10C8-74D678FED71F}"/>
              </a:ext>
            </a:extLst>
          </p:cNvPr>
          <p:cNvPicPr>
            <a:picLocks noChangeAspect="1"/>
          </p:cNvPicPr>
          <p:nvPr/>
        </p:nvPicPr>
        <p:blipFill rotWithShape="1">
          <a:blip r:embed="rId3"/>
          <a:srcRect l="75405"/>
          <a:stretch/>
        </p:blipFill>
        <p:spPr>
          <a:xfrm>
            <a:off x="8952336" y="2011680"/>
            <a:ext cx="2277986" cy="1161663"/>
          </a:xfrm>
          <a:prstGeom prst="rect">
            <a:avLst/>
          </a:prstGeom>
        </p:spPr>
      </p:pic>
    </p:spTree>
    <p:extLst>
      <p:ext uri="{BB962C8B-B14F-4D97-AF65-F5344CB8AC3E}">
        <p14:creationId xmlns:p14="http://schemas.microsoft.com/office/powerpoint/2010/main" val="382269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76</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p:txBody>
          <a:bodyPr>
            <a:normAutofit fontScale="90000"/>
          </a:bodyPr>
          <a:lstStyle/>
          <a:p>
            <a:r>
              <a:rPr lang="en-US" dirty="0"/>
              <a:t>Approximation for </a:t>
            </a:r>
            <a:r>
              <a:rPr lang="en-US" dirty="0" err="1"/>
              <a:t>Softmax</a:t>
            </a:r>
            <a:endParaRPr lang="en-US" dirty="0"/>
          </a:p>
        </p:txBody>
      </p:sp>
      <p:pic>
        <p:nvPicPr>
          <p:cNvPr id="7" name="Picture 6">
            <a:extLst>
              <a:ext uri="{FF2B5EF4-FFF2-40B4-BE49-F238E27FC236}">
                <a16:creationId xmlns:a16="http://schemas.microsoft.com/office/drawing/2014/main" id="{997F55D4-9E4F-A2B5-0E76-79A5B0DCB00C}"/>
              </a:ext>
            </a:extLst>
          </p:cNvPr>
          <p:cNvPicPr>
            <a:picLocks noChangeAspect="1"/>
          </p:cNvPicPr>
          <p:nvPr/>
        </p:nvPicPr>
        <p:blipFill>
          <a:blip r:embed="rId2"/>
          <a:stretch>
            <a:fillRect/>
          </a:stretch>
        </p:blipFill>
        <p:spPr>
          <a:xfrm>
            <a:off x="202162" y="1903282"/>
            <a:ext cx="7088620" cy="889061"/>
          </a:xfrm>
          <a:prstGeom prst="rect">
            <a:avLst/>
          </a:prstGeom>
        </p:spPr>
      </p:pic>
      <p:pic>
        <p:nvPicPr>
          <p:cNvPr id="9" name="Picture 8">
            <a:extLst>
              <a:ext uri="{FF2B5EF4-FFF2-40B4-BE49-F238E27FC236}">
                <a16:creationId xmlns:a16="http://schemas.microsoft.com/office/drawing/2014/main" id="{8A4F74B2-13DD-317E-F0B9-F9600F80B1EA}"/>
              </a:ext>
            </a:extLst>
          </p:cNvPr>
          <p:cNvPicPr>
            <a:picLocks noChangeAspect="1"/>
          </p:cNvPicPr>
          <p:nvPr/>
        </p:nvPicPr>
        <p:blipFill>
          <a:blip r:embed="rId3"/>
          <a:stretch>
            <a:fillRect/>
          </a:stretch>
        </p:blipFill>
        <p:spPr>
          <a:xfrm>
            <a:off x="519486" y="3152555"/>
            <a:ext cx="6107373" cy="3441818"/>
          </a:xfrm>
          <a:prstGeom prst="rect">
            <a:avLst/>
          </a:prstGeom>
        </p:spPr>
      </p:pic>
      <p:pic>
        <p:nvPicPr>
          <p:cNvPr id="10" name="Picture 9">
            <a:extLst>
              <a:ext uri="{FF2B5EF4-FFF2-40B4-BE49-F238E27FC236}">
                <a16:creationId xmlns:a16="http://schemas.microsoft.com/office/drawing/2014/main" id="{78DDC9C6-B778-2B1A-0F26-1F4542D76B50}"/>
              </a:ext>
            </a:extLst>
          </p:cNvPr>
          <p:cNvPicPr>
            <a:picLocks noChangeAspect="1"/>
          </p:cNvPicPr>
          <p:nvPr/>
        </p:nvPicPr>
        <p:blipFill>
          <a:blip r:embed="rId4"/>
          <a:stretch>
            <a:fillRect/>
          </a:stretch>
        </p:blipFill>
        <p:spPr>
          <a:xfrm>
            <a:off x="6835034" y="3647473"/>
            <a:ext cx="5154804" cy="2751418"/>
          </a:xfrm>
          <a:prstGeom prst="rect">
            <a:avLst/>
          </a:prstGeom>
        </p:spPr>
      </p:pic>
      <p:sp>
        <p:nvSpPr>
          <p:cNvPr id="6" name="TextBox 5">
            <a:extLst>
              <a:ext uri="{FF2B5EF4-FFF2-40B4-BE49-F238E27FC236}">
                <a16:creationId xmlns:a16="http://schemas.microsoft.com/office/drawing/2014/main" id="{ADD28147-429A-6B32-EB37-3D38738CFCD7}"/>
              </a:ext>
            </a:extLst>
          </p:cNvPr>
          <p:cNvSpPr txBox="1"/>
          <p:nvPr/>
        </p:nvSpPr>
        <p:spPr>
          <a:xfrm>
            <a:off x="7382222" y="1801731"/>
            <a:ext cx="4146838" cy="1200329"/>
          </a:xfrm>
          <a:prstGeom prst="rect">
            <a:avLst/>
          </a:prstGeom>
          <a:noFill/>
        </p:spPr>
        <p:txBody>
          <a:bodyPr wrap="square">
            <a:spAutoFit/>
          </a:bodyPr>
          <a:lstStyle/>
          <a:p>
            <a:pPr marL="0" indent="0">
              <a:buFont typeface="Arial" panose="020B0604020202020204" pitchFamily="34" charset="0"/>
              <a:buNone/>
            </a:pPr>
            <a:r>
              <a:rPr lang="en-US" sz="2400" b="1" dirty="0">
                <a:solidFill>
                  <a:schemeClr val="accent2">
                    <a:lumMod val="50000"/>
                  </a:schemeClr>
                </a:solidFill>
                <a:latin typeface="Corbel" panose="020B0503020204020204" pitchFamily="34" charset="0"/>
              </a:rPr>
              <a:t>Two-pass: </a:t>
            </a:r>
            <a:r>
              <a:rPr lang="en-US" sz="2400" b="0" dirty="0">
                <a:latin typeface="Corbel" panose="020B0503020204020204" pitchFamily="34" charset="0"/>
              </a:rPr>
              <a:t>first decide b, then calculate denominator</a:t>
            </a:r>
          </a:p>
          <a:p>
            <a:pPr marL="0" indent="0">
              <a:buFont typeface="Arial" panose="020B0604020202020204" pitchFamily="34" charset="0"/>
              <a:buNone/>
            </a:pPr>
            <a:r>
              <a:rPr lang="en-US" sz="2400" b="1" dirty="0">
                <a:solidFill>
                  <a:schemeClr val="accent6">
                    <a:lumMod val="75000"/>
                  </a:schemeClr>
                </a:solidFill>
                <a:latin typeface="Corbel" panose="020B0503020204020204" pitchFamily="34" charset="0"/>
              </a:rPr>
              <a:t>One-pass is enough!</a:t>
            </a:r>
          </a:p>
        </p:txBody>
      </p:sp>
    </p:spTree>
    <p:extLst>
      <p:ext uri="{BB962C8B-B14F-4D97-AF65-F5344CB8AC3E}">
        <p14:creationId xmlns:p14="http://schemas.microsoft.com/office/powerpoint/2010/main" val="235831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77</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p:txBody>
          <a:bodyPr>
            <a:noAutofit/>
          </a:bodyPr>
          <a:lstStyle/>
          <a:p>
            <a:r>
              <a:rPr lang="en-US" sz="3600" dirty="0"/>
              <a:t>Approximation for GELU (Gaussian Error Linear Units)</a:t>
            </a:r>
          </a:p>
        </p:txBody>
      </p:sp>
      <p:pic>
        <p:nvPicPr>
          <p:cNvPr id="2" name="Picture 1">
            <a:extLst>
              <a:ext uri="{FF2B5EF4-FFF2-40B4-BE49-F238E27FC236}">
                <a16:creationId xmlns:a16="http://schemas.microsoft.com/office/drawing/2014/main" id="{22E2C1D3-38E8-FCC9-3B09-B61CC8D691FD}"/>
              </a:ext>
            </a:extLst>
          </p:cNvPr>
          <p:cNvPicPr>
            <a:picLocks noChangeAspect="1"/>
          </p:cNvPicPr>
          <p:nvPr/>
        </p:nvPicPr>
        <p:blipFill>
          <a:blip r:embed="rId2"/>
          <a:stretch>
            <a:fillRect/>
          </a:stretch>
        </p:blipFill>
        <p:spPr>
          <a:xfrm>
            <a:off x="2630596" y="2489701"/>
            <a:ext cx="6647886" cy="3040192"/>
          </a:xfrm>
          <a:prstGeom prst="rect">
            <a:avLst/>
          </a:prstGeom>
        </p:spPr>
      </p:pic>
      <p:sp>
        <p:nvSpPr>
          <p:cNvPr id="5" name="TextBox 4">
            <a:extLst>
              <a:ext uri="{FF2B5EF4-FFF2-40B4-BE49-F238E27FC236}">
                <a16:creationId xmlns:a16="http://schemas.microsoft.com/office/drawing/2014/main" id="{62BA222A-2FDA-AA83-AE29-4643E626C260}"/>
              </a:ext>
            </a:extLst>
          </p:cNvPr>
          <p:cNvSpPr txBox="1"/>
          <p:nvPr/>
        </p:nvSpPr>
        <p:spPr>
          <a:xfrm>
            <a:off x="2531537" y="5529893"/>
            <a:ext cx="8372683" cy="4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spcBef>
                <a:spcPct val="0"/>
              </a:spcBef>
              <a:buNone/>
              <a:defRPr sz="2400" b="0">
                <a:latin typeface="Tahoma" pitchFamily="34" charset="0"/>
                <a:ea typeface="Tahoma" pitchFamily="34" charset="0"/>
                <a:cs typeface="Tahoma" pitchFamily="34" charset="0"/>
              </a:defRPr>
            </a:lvl1pPr>
          </a:lstStyle>
          <a:p>
            <a:r>
              <a:rPr lang="en-US" b="1" dirty="0">
                <a:solidFill>
                  <a:schemeClr val="accent6">
                    <a:lumMod val="75000"/>
                  </a:schemeClr>
                </a:solidFill>
                <a:latin typeface="Corbel" panose="020B0503020204020204" pitchFamily="34" charset="0"/>
              </a:rPr>
              <a:t>Difference between GELU and </a:t>
            </a:r>
            <a:r>
              <a:rPr lang="en-US" b="1" dirty="0" err="1">
                <a:solidFill>
                  <a:schemeClr val="accent6">
                    <a:lumMod val="75000"/>
                  </a:schemeClr>
                </a:solidFill>
                <a:latin typeface="Corbel" panose="020B0503020204020204" pitchFamily="34" charset="0"/>
              </a:rPr>
              <a:t>ReLU</a:t>
            </a:r>
            <a:r>
              <a:rPr lang="en-US" b="1" dirty="0">
                <a:solidFill>
                  <a:schemeClr val="accent6">
                    <a:lumMod val="75000"/>
                  </a:schemeClr>
                </a:solidFill>
                <a:latin typeface="Corbel" panose="020B0503020204020204" pitchFamily="34" charset="0"/>
              </a:rPr>
              <a:t> is symmetric about zero</a:t>
            </a:r>
          </a:p>
        </p:txBody>
      </p:sp>
      <p:sp>
        <p:nvSpPr>
          <p:cNvPr id="12" name="Content Placeholder 1">
            <a:extLst>
              <a:ext uri="{FF2B5EF4-FFF2-40B4-BE49-F238E27FC236}">
                <a16:creationId xmlns:a16="http://schemas.microsoft.com/office/drawing/2014/main" id="{483E7DF5-B890-DC27-52D9-EC1B27F20F92}"/>
              </a:ext>
            </a:extLst>
          </p:cNvPr>
          <p:cNvSpPr>
            <a:spLocks noGrp="1"/>
          </p:cNvSpPr>
          <p:nvPr>
            <p:ph idx="1"/>
          </p:nvPr>
        </p:nvSpPr>
        <p:spPr>
          <a:xfrm>
            <a:off x="381001" y="1561458"/>
            <a:ext cx="8572499" cy="4488822"/>
          </a:xfrm>
        </p:spPr>
        <p:txBody>
          <a:bodyPr>
            <a:normAutofit/>
          </a:bodyPr>
          <a:lstStyle/>
          <a:p>
            <a:r>
              <a:rPr lang="en-US" dirty="0"/>
              <a:t>Key idea: Use </a:t>
            </a:r>
            <a:r>
              <a:rPr lang="en-US" dirty="0" err="1"/>
              <a:t>ReLU</a:t>
            </a:r>
            <a:r>
              <a:rPr lang="en-US" dirty="0"/>
              <a:t> to compute GELU + delta</a:t>
            </a:r>
          </a:p>
          <a:p>
            <a:endParaRPr lang="en-US" dirty="0"/>
          </a:p>
        </p:txBody>
      </p:sp>
    </p:spTree>
    <p:extLst>
      <p:ext uri="{BB962C8B-B14F-4D97-AF65-F5344CB8AC3E}">
        <p14:creationId xmlns:p14="http://schemas.microsoft.com/office/powerpoint/2010/main" val="1508829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78</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p:txBody>
          <a:bodyPr>
            <a:noAutofit/>
          </a:bodyPr>
          <a:lstStyle/>
          <a:p>
            <a:r>
              <a:rPr lang="en-US" sz="3600" dirty="0"/>
              <a:t>M3ViT Evaluation on-FPGA</a:t>
            </a:r>
          </a:p>
        </p:txBody>
      </p:sp>
      <p:sp>
        <p:nvSpPr>
          <p:cNvPr id="12" name="Content Placeholder 1">
            <a:extLst>
              <a:ext uri="{FF2B5EF4-FFF2-40B4-BE49-F238E27FC236}">
                <a16:creationId xmlns:a16="http://schemas.microsoft.com/office/drawing/2014/main" id="{483E7DF5-B890-DC27-52D9-EC1B27F20F92}"/>
              </a:ext>
            </a:extLst>
          </p:cNvPr>
          <p:cNvSpPr>
            <a:spLocks noGrp="1"/>
          </p:cNvSpPr>
          <p:nvPr>
            <p:ph idx="1"/>
          </p:nvPr>
        </p:nvSpPr>
        <p:spPr>
          <a:xfrm>
            <a:off x="381001" y="1561458"/>
            <a:ext cx="11384279" cy="4488822"/>
          </a:xfrm>
        </p:spPr>
        <p:txBody>
          <a:bodyPr>
            <a:normAutofit/>
          </a:bodyPr>
          <a:lstStyle/>
          <a:p>
            <a:r>
              <a:rPr lang="en-US" dirty="0"/>
              <a:t>Measured on-FPGA (ZCU 102) with correct functionality: </a:t>
            </a:r>
            <a:r>
              <a:rPr lang="en-US" dirty="0">
                <a:solidFill>
                  <a:schemeClr val="accent6">
                    <a:lumMod val="75000"/>
                  </a:schemeClr>
                </a:solidFill>
              </a:rPr>
              <a:t>~28.9 </a:t>
            </a:r>
            <a:r>
              <a:rPr lang="en-US" altLang="zh-CN" dirty="0">
                <a:solidFill>
                  <a:schemeClr val="accent6">
                    <a:lumMod val="75000"/>
                  </a:schemeClr>
                </a:solidFill>
              </a:rPr>
              <a:t>fps</a:t>
            </a:r>
            <a:endParaRPr lang="en-US" dirty="0">
              <a:solidFill>
                <a:schemeClr val="accent6">
                  <a:lumMod val="75000"/>
                </a:schemeClr>
              </a:solidFill>
            </a:endParaRPr>
          </a:p>
        </p:txBody>
      </p:sp>
      <p:graphicFrame>
        <p:nvGraphicFramePr>
          <p:cNvPr id="6" name="Table 8">
            <a:extLst>
              <a:ext uri="{FF2B5EF4-FFF2-40B4-BE49-F238E27FC236}">
                <a16:creationId xmlns:a16="http://schemas.microsoft.com/office/drawing/2014/main" id="{91927CDA-242B-A488-6D43-BE79568D61B3}"/>
              </a:ext>
            </a:extLst>
          </p:cNvPr>
          <p:cNvGraphicFramePr>
            <a:graphicFrameLocks noGrp="1"/>
          </p:cNvGraphicFramePr>
          <p:nvPr/>
        </p:nvGraphicFramePr>
        <p:xfrm>
          <a:off x="297535" y="2177895"/>
          <a:ext cx="11596930" cy="4145280"/>
        </p:xfrm>
        <a:graphic>
          <a:graphicData uri="http://schemas.openxmlformats.org/drawingml/2006/table">
            <a:tbl>
              <a:tblPr firstRow="1" bandRow="1">
                <a:tableStyleId>{5C22544A-7EE6-4342-B048-85BDC9FD1C3A}</a:tableStyleId>
              </a:tblPr>
              <a:tblGrid>
                <a:gridCol w="2895414">
                  <a:extLst>
                    <a:ext uri="{9D8B030D-6E8A-4147-A177-3AD203B41FA5}">
                      <a16:colId xmlns:a16="http://schemas.microsoft.com/office/drawing/2014/main" val="2145310741"/>
                    </a:ext>
                  </a:extLst>
                </a:gridCol>
                <a:gridCol w="1622924">
                  <a:extLst>
                    <a:ext uri="{9D8B030D-6E8A-4147-A177-3AD203B41FA5}">
                      <a16:colId xmlns:a16="http://schemas.microsoft.com/office/drawing/2014/main" val="1031066690"/>
                    </a:ext>
                  </a:extLst>
                </a:gridCol>
                <a:gridCol w="893974">
                  <a:extLst>
                    <a:ext uri="{9D8B030D-6E8A-4147-A177-3AD203B41FA5}">
                      <a16:colId xmlns:a16="http://schemas.microsoft.com/office/drawing/2014/main" val="3094114589"/>
                    </a:ext>
                  </a:extLst>
                </a:gridCol>
                <a:gridCol w="893974">
                  <a:extLst>
                    <a:ext uri="{9D8B030D-6E8A-4147-A177-3AD203B41FA5}">
                      <a16:colId xmlns:a16="http://schemas.microsoft.com/office/drawing/2014/main" val="1424403215"/>
                    </a:ext>
                  </a:extLst>
                </a:gridCol>
                <a:gridCol w="893974">
                  <a:extLst>
                    <a:ext uri="{9D8B030D-6E8A-4147-A177-3AD203B41FA5}">
                      <a16:colId xmlns:a16="http://schemas.microsoft.com/office/drawing/2014/main" val="1765203907"/>
                    </a:ext>
                  </a:extLst>
                </a:gridCol>
                <a:gridCol w="893974">
                  <a:extLst>
                    <a:ext uri="{9D8B030D-6E8A-4147-A177-3AD203B41FA5}">
                      <a16:colId xmlns:a16="http://schemas.microsoft.com/office/drawing/2014/main" val="402283836"/>
                    </a:ext>
                  </a:extLst>
                </a:gridCol>
                <a:gridCol w="1132729">
                  <a:extLst>
                    <a:ext uri="{9D8B030D-6E8A-4147-A177-3AD203B41FA5}">
                      <a16:colId xmlns:a16="http://schemas.microsoft.com/office/drawing/2014/main" val="777767525"/>
                    </a:ext>
                  </a:extLst>
                </a:gridCol>
                <a:gridCol w="1132729">
                  <a:extLst>
                    <a:ext uri="{9D8B030D-6E8A-4147-A177-3AD203B41FA5}">
                      <a16:colId xmlns:a16="http://schemas.microsoft.com/office/drawing/2014/main" val="1782246625"/>
                    </a:ext>
                  </a:extLst>
                </a:gridCol>
                <a:gridCol w="1237238">
                  <a:extLst>
                    <a:ext uri="{9D8B030D-6E8A-4147-A177-3AD203B41FA5}">
                      <a16:colId xmlns:a16="http://schemas.microsoft.com/office/drawing/2014/main" val="3028654750"/>
                    </a:ext>
                  </a:extLst>
                </a:gridCol>
              </a:tblGrid>
              <a:tr h="370840">
                <a:tc rowSpan="2">
                  <a:txBody>
                    <a:bodyPr/>
                    <a:lstStyle/>
                    <a:p>
                      <a:pPr algn="ctr"/>
                      <a:r>
                        <a:rPr lang="en-US" dirty="0">
                          <a:latin typeface="Corbel" panose="020B0503020204020204" pitchFamily="34" charset="0"/>
                        </a:rPr>
                        <a:t>Architecture</a:t>
                      </a:r>
                    </a:p>
                  </a:txBody>
                  <a:tcPr marL="0" marR="0">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rowSpan="2">
                  <a:txBody>
                    <a:bodyPr/>
                    <a:lstStyle/>
                    <a:p>
                      <a:pPr algn="ctr"/>
                      <a:r>
                        <a:rPr lang="en-US" dirty="0">
                          <a:latin typeface="Corbel" panose="020B0503020204020204" pitchFamily="34" charset="0"/>
                        </a:rPr>
                        <a:t>Latency (</a:t>
                      </a:r>
                      <a:r>
                        <a:rPr lang="en-US" dirty="0" err="1">
                          <a:latin typeface="Corbel" panose="020B0503020204020204" pitchFamily="34" charset="0"/>
                        </a:rPr>
                        <a:t>ms</a:t>
                      </a:r>
                      <a:r>
                        <a:rPr lang="en-US" dirty="0">
                          <a:latin typeface="Corbel" panose="020B0503020204020204" pitchFamily="34" charset="0"/>
                        </a:rPr>
                        <a:t>) (Speedup)</a:t>
                      </a:r>
                    </a:p>
                  </a:txBody>
                  <a:tcPr marL="0" marR="0">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gridSpan="4">
                  <a:txBody>
                    <a:bodyPr/>
                    <a:lstStyle/>
                    <a:p>
                      <a:pPr algn="ctr"/>
                      <a:r>
                        <a:rPr lang="en-US" dirty="0">
                          <a:latin typeface="Corbel" panose="020B0503020204020204" pitchFamily="34" charset="0"/>
                        </a:rPr>
                        <a:t>Hardware Resource</a:t>
                      </a:r>
                    </a:p>
                  </a:txBody>
                  <a:tcPr marL="0" marR="0">
                    <a:lnT w="28575" cap="flat" cmpd="sng" algn="ctr">
                      <a:solidFill>
                        <a:schemeClr val="tx1"/>
                      </a:solidFill>
                      <a:prstDash val="solid"/>
                      <a:round/>
                      <a:headEnd type="none" w="med" len="med"/>
                      <a:tailEnd type="none" w="med" len="med"/>
                    </a:lnT>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dirty="0">
                          <a:latin typeface="Corbel" panose="020B0503020204020204" pitchFamily="34" charset="0"/>
                        </a:rPr>
                        <a:t>Sem. Seg.</a:t>
                      </a:r>
                    </a:p>
                  </a:txBody>
                  <a:tcPr marL="0" marR="0">
                    <a:lnT w="28575" cap="flat" cmpd="sng" algn="ctr">
                      <a:solidFill>
                        <a:schemeClr val="tx1"/>
                      </a:solidFill>
                      <a:prstDash val="solid"/>
                      <a:round/>
                      <a:headEnd type="none" w="med" len="med"/>
                      <a:tailEnd type="none" w="med" len="med"/>
                    </a:lnT>
                    <a:solidFill>
                      <a:schemeClr val="accent4">
                        <a:lumMod val="75000"/>
                      </a:schemeClr>
                    </a:solidFill>
                  </a:tcPr>
                </a:tc>
                <a:tc>
                  <a:txBody>
                    <a:bodyPr/>
                    <a:lstStyle/>
                    <a:p>
                      <a:pPr algn="ctr"/>
                      <a:r>
                        <a:rPr lang="en-US" altLang="zh-CN" dirty="0">
                          <a:latin typeface="Corbel" panose="020B0503020204020204" pitchFamily="34" charset="0"/>
                        </a:rPr>
                        <a:t>Depth est.</a:t>
                      </a:r>
                      <a:endParaRPr lang="en-US" dirty="0">
                        <a:latin typeface="Corbel" panose="020B0503020204020204" pitchFamily="34" charset="0"/>
                      </a:endParaRPr>
                    </a:p>
                  </a:txBody>
                  <a:tcPr marL="0" marR="0">
                    <a:lnT w="28575" cap="flat" cmpd="sng" algn="ctr">
                      <a:solidFill>
                        <a:schemeClr val="tx1"/>
                      </a:solidFill>
                      <a:prstDash val="solid"/>
                      <a:round/>
                      <a:headEnd type="none" w="med" len="med"/>
                      <a:tailEnd type="none" w="med" len="med"/>
                    </a:lnT>
                    <a:solidFill>
                      <a:schemeClr val="accent4">
                        <a:lumMod val="75000"/>
                      </a:schemeClr>
                    </a:solidFill>
                  </a:tcPr>
                </a:tc>
                <a:tc>
                  <a:txBody>
                    <a:bodyPr/>
                    <a:lstStyle/>
                    <a:p>
                      <a:pPr algn="ctr"/>
                      <a:r>
                        <a:rPr lang="en-US" dirty="0">
                          <a:latin typeface="Corbel" panose="020B0503020204020204" pitchFamily="34" charset="0"/>
                        </a:rPr>
                        <a:t>Multi-task acc.</a:t>
                      </a:r>
                    </a:p>
                  </a:txBody>
                  <a:tcPr marL="0" marR="0">
                    <a:lnT w="28575" cap="flat" cmpd="sng" algn="ctr">
                      <a:solidFill>
                        <a:schemeClr val="tx1"/>
                      </a:solidFill>
                      <a:prstDash val="solid"/>
                      <a:round/>
                      <a:headEnd type="none" w="med" len="med"/>
                      <a:tailEnd type="none" w="med" len="med"/>
                    </a:lnT>
                    <a:solidFill>
                      <a:schemeClr val="accent4">
                        <a:lumMod val="75000"/>
                      </a:schemeClr>
                    </a:solidFill>
                  </a:tcPr>
                </a:tc>
                <a:extLst>
                  <a:ext uri="{0D108BD9-81ED-4DB2-BD59-A6C34878D82A}">
                    <a16:rowId xmlns:a16="http://schemas.microsoft.com/office/drawing/2014/main" val="1033610131"/>
                  </a:ext>
                </a:extLst>
              </a:tr>
              <a:tr h="370840">
                <a:tc vMerge="1">
                  <a:txBody>
                    <a:bodyPr/>
                    <a:lstStyle/>
                    <a:p>
                      <a:endParaRPr lang="en-US" dirty="0"/>
                    </a:p>
                  </a:txBody>
                  <a:tcPr/>
                </a:tc>
                <a:tc vMerge="1">
                  <a:txBody>
                    <a:bodyPr/>
                    <a:lstStyle/>
                    <a:p>
                      <a:endParaRPr lang="en-US" dirty="0"/>
                    </a:p>
                  </a:txBody>
                  <a:tcPr/>
                </a:tc>
                <a:tc>
                  <a:txBody>
                    <a:bodyPr/>
                    <a:lstStyle/>
                    <a:p>
                      <a:pPr algn="ctr"/>
                      <a:r>
                        <a:rPr lang="en-US" dirty="0">
                          <a:latin typeface="Corbel" panose="020B0503020204020204" pitchFamily="34" charset="0"/>
                        </a:rPr>
                        <a:t>BRAM</a:t>
                      </a:r>
                    </a:p>
                  </a:txBody>
                  <a:tcPr marL="0" marR="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orbel" panose="020B0503020204020204" pitchFamily="34" charset="0"/>
                        </a:rPr>
                        <a:t>DSP</a:t>
                      </a:r>
                    </a:p>
                  </a:txBody>
                  <a:tcPr marL="0" marR="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orbel" panose="020B0503020204020204" pitchFamily="34" charset="0"/>
                        </a:rPr>
                        <a:t>LUT</a:t>
                      </a:r>
                    </a:p>
                  </a:txBody>
                  <a:tcPr marL="0" marR="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orbel" panose="020B0503020204020204" pitchFamily="34" charset="0"/>
                        </a:rPr>
                        <a:t>FF</a:t>
                      </a:r>
                    </a:p>
                  </a:txBody>
                  <a:tcPr marL="0" marR="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orbel" panose="020B0503020204020204" pitchFamily="34" charset="0"/>
                        </a:rPr>
                        <a:t>(</a:t>
                      </a:r>
                      <a:r>
                        <a:rPr lang="en-US" dirty="0" err="1">
                          <a:latin typeface="Corbel" panose="020B0503020204020204" pitchFamily="34" charset="0"/>
                        </a:rPr>
                        <a:t>mIoU</a:t>
                      </a:r>
                      <a:r>
                        <a:rPr lang="zh-CN" altLang="en-US" dirty="0">
                          <a:latin typeface="Corbel" panose="020B0503020204020204" pitchFamily="34" charset="0"/>
                        </a:rPr>
                        <a:t>↑</a:t>
                      </a:r>
                      <a:r>
                        <a:rPr lang="en-US" dirty="0">
                          <a:latin typeface="Corbel" panose="020B0503020204020204" pitchFamily="34" charset="0"/>
                        </a:rPr>
                        <a:t>)</a:t>
                      </a:r>
                    </a:p>
                  </a:txBody>
                  <a:tcPr marL="0" marR="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a:latin typeface="Corbel" panose="020B0503020204020204" pitchFamily="34" charset="0"/>
                        </a:rPr>
                        <a:t>(RMSE</a:t>
                      </a:r>
                      <a:r>
                        <a:rPr lang="zh-CN" altLang="en-US" dirty="0">
                          <a:latin typeface="Corbel" panose="020B0503020204020204" pitchFamily="34" charset="0"/>
                        </a:rPr>
                        <a:t>↓</a:t>
                      </a:r>
                      <a:r>
                        <a:rPr lang="en-US" dirty="0">
                          <a:latin typeface="Corbel" panose="020B0503020204020204" pitchFamily="34" charset="0"/>
                        </a:rPr>
                        <a:t>)</a:t>
                      </a:r>
                    </a:p>
                  </a:txBody>
                  <a:tcPr marL="0" marR="0">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dirty="0">
                        <a:latin typeface="Corbel" panose="020B0503020204020204" pitchFamily="34" charset="0"/>
                      </a:endParaRPr>
                    </a:p>
                  </a:txBody>
                  <a:tcPr marL="0" marR="0">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65741421"/>
                  </a:ext>
                </a:extLst>
              </a:tr>
              <a:tr h="370840">
                <a:tc>
                  <a:txBody>
                    <a:bodyPr/>
                    <a:lstStyle/>
                    <a:p>
                      <a:r>
                        <a:rPr lang="en-US" dirty="0">
                          <a:latin typeface="Corbel" panose="020B0503020204020204" pitchFamily="34" charset="0"/>
                        </a:rPr>
                        <a:t>Baseline without proposed techniques</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650.3 (1.00x)</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84.6%</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65.9%</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60.8%</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46.9%</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63.81</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0.0373</a:t>
                      </a:r>
                    </a:p>
                  </a:txBody>
                  <a:tcPr marL="0" marR="0">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latin typeface="Corbel" panose="020B0503020204020204" pitchFamily="34" charset="0"/>
                        </a:rPr>
                        <a:t>+0.58%</a:t>
                      </a:r>
                    </a:p>
                  </a:txBody>
                  <a:tcPr marL="0" marR="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19065568"/>
                  </a:ext>
                </a:extLst>
              </a:tr>
              <a:tr h="370840">
                <a:tc>
                  <a:txBody>
                    <a:bodyPr/>
                    <a:lstStyle/>
                    <a:p>
                      <a:r>
                        <a:rPr lang="en-US" dirty="0">
                          <a:solidFill>
                            <a:schemeClr val="tx1"/>
                          </a:solidFill>
                          <a:latin typeface="Corbel" panose="020B0503020204020204" pitchFamily="34" charset="0"/>
                        </a:rPr>
                        <a:t>+ Expert-by-expert reordering</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433.4 (1.5x)</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84.3%</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65.9%</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59.0%</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45.4%</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63.81</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0.0373</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+0.58%</a:t>
                      </a:r>
                    </a:p>
                  </a:txBody>
                  <a:tcPr marL="0" marR="0">
                    <a:solidFill>
                      <a:schemeClr val="accent4">
                        <a:lumMod val="20000"/>
                        <a:lumOff val="80000"/>
                      </a:schemeClr>
                    </a:solidFill>
                  </a:tcPr>
                </a:tc>
                <a:extLst>
                  <a:ext uri="{0D108BD9-81ED-4DB2-BD59-A6C34878D82A}">
                    <a16:rowId xmlns:a16="http://schemas.microsoft.com/office/drawing/2014/main" val="2907800579"/>
                  </a:ext>
                </a:extLst>
              </a:tr>
              <a:tr h="370840">
                <a:tc>
                  <a:txBody>
                    <a:bodyPr/>
                    <a:lstStyle/>
                    <a:p>
                      <a:r>
                        <a:rPr lang="en-US" dirty="0">
                          <a:solidFill>
                            <a:schemeClr val="tx1"/>
                          </a:solidFill>
                          <a:latin typeface="Corbel" panose="020B0503020204020204" pitchFamily="34" charset="0"/>
                        </a:rPr>
                        <a:t>+Single-pass </a:t>
                      </a:r>
                      <a:r>
                        <a:rPr lang="en-US" dirty="0" err="1">
                          <a:solidFill>
                            <a:schemeClr val="tx1"/>
                          </a:solidFill>
                          <a:latin typeface="Corbel" panose="020B0503020204020204" pitchFamily="34" charset="0"/>
                        </a:rPr>
                        <a:t>softmax</a:t>
                      </a:r>
                      <a:r>
                        <a:rPr lang="en-US" dirty="0">
                          <a:solidFill>
                            <a:schemeClr val="tx1"/>
                          </a:solidFill>
                          <a:latin typeface="Corbel" panose="020B0503020204020204" pitchFamily="34" charset="0"/>
                        </a:rPr>
                        <a:t> with dynamic bias</a:t>
                      </a:r>
                    </a:p>
                  </a:txBody>
                  <a:tcPr marL="0" marR="0">
                    <a:solidFill>
                      <a:schemeClr val="bg1"/>
                    </a:solidFill>
                  </a:tcPr>
                </a:tc>
                <a:tc>
                  <a:txBody>
                    <a:bodyPr/>
                    <a:lstStyle/>
                    <a:p>
                      <a:pPr algn="ctr"/>
                      <a:r>
                        <a:rPr lang="en-US" dirty="0">
                          <a:latin typeface="Corbel" panose="020B0503020204020204" pitchFamily="34" charset="0"/>
                        </a:rPr>
                        <a:t>353.4 (1.84x)</a:t>
                      </a:r>
                    </a:p>
                  </a:txBody>
                  <a:tcPr marL="0" marR="0">
                    <a:solidFill>
                      <a:schemeClr val="bg1"/>
                    </a:solidFill>
                  </a:tcPr>
                </a:tc>
                <a:tc>
                  <a:txBody>
                    <a:bodyPr/>
                    <a:lstStyle/>
                    <a:p>
                      <a:pPr algn="ctr"/>
                      <a:r>
                        <a:rPr lang="en-US" dirty="0">
                          <a:latin typeface="Corbel" panose="020B0503020204020204" pitchFamily="34" charset="0"/>
                        </a:rPr>
                        <a:t>84.0%</a:t>
                      </a:r>
                    </a:p>
                  </a:txBody>
                  <a:tcPr marL="0" marR="0">
                    <a:solidFill>
                      <a:schemeClr val="bg1"/>
                    </a:solidFill>
                  </a:tcPr>
                </a:tc>
                <a:tc>
                  <a:txBody>
                    <a:bodyPr/>
                    <a:lstStyle/>
                    <a:p>
                      <a:pPr algn="ctr"/>
                      <a:r>
                        <a:rPr lang="en-US" dirty="0">
                          <a:latin typeface="Corbel" panose="020B0503020204020204" pitchFamily="34" charset="0"/>
                        </a:rPr>
                        <a:t>67.9%</a:t>
                      </a:r>
                    </a:p>
                  </a:txBody>
                  <a:tcPr marL="0" marR="0">
                    <a:solidFill>
                      <a:schemeClr val="bg1"/>
                    </a:solidFill>
                  </a:tcPr>
                </a:tc>
                <a:tc>
                  <a:txBody>
                    <a:bodyPr/>
                    <a:lstStyle/>
                    <a:p>
                      <a:pPr algn="ctr"/>
                      <a:r>
                        <a:rPr lang="en-US" dirty="0">
                          <a:latin typeface="Corbel" panose="020B0503020204020204" pitchFamily="34" charset="0"/>
                        </a:rPr>
                        <a:t>59.0%</a:t>
                      </a:r>
                    </a:p>
                  </a:txBody>
                  <a:tcPr marL="0" marR="0">
                    <a:solidFill>
                      <a:schemeClr val="bg1"/>
                    </a:solidFill>
                  </a:tcPr>
                </a:tc>
                <a:tc>
                  <a:txBody>
                    <a:bodyPr/>
                    <a:lstStyle/>
                    <a:p>
                      <a:pPr algn="ctr"/>
                      <a:r>
                        <a:rPr lang="en-US" dirty="0">
                          <a:latin typeface="Corbel" panose="020B0503020204020204" pitchFamily="34" charset="0"/>
                        </a:rPr>
                        <a:t>45.7%</a:t>
                      </a:r>
                    </a:p>
                  </a:txBody>
                  <a:tcPr marL="0" marR="0">
                    <a:solidFill>
                      <a:schemeClr val="bg1"/>
                    </a:solidFill>
                  </a:tcPr>
                </a:tc>
                <a:tc>
                  <a:txBody>
                    <a:bodyPr/>
                    <a:lstStyle/>
                    <a:p>
                      <a:pPr algn="ctr"/>
                      <a:r>
                        <a:rPr lang="en-US" dirty="0">
                          <a:latin typeface="Corbel" panose="020B0503020204020204" pitchFamily="34" charset="0"/>
                        </a:rPr>
                        <a:t>63.81</a:t>
                      </a:r>
                    </a:p>
                  </a:txBody>
                  <a:tcPr marL="0" marR="0">
                    <a:solidFill>
                      <a:schemeClr val="bg1"/>
                    </a:solidFill>
                  </a:tcPr>
                </a:tc>
                <a:tc>
                  <a:txBody>
                    <a:bodyPr/>
                    <a:lstStyle/>
                    <a:p>
                      <a:pPr algn="ctr"/>
                      <a:r>
                        <a:rPr lang="en-US" dirty="0">
                          <a:latin typeface="Corbel" panose="020B0503020204020204" pitchFamily="34" charset="0"/>
                        </a:rPr>
                        <a:t>0.0373</a:t>
                      </a:r>
                    </a:p>
                  </a:txBody>
                  <a:tcPr marL="0" marR="0">
                    <a:solidFill>
                      <a:schemeClr val="bg1"/>
                    </a:solidFill>
                  </a:tcPr>
                </a:tc>
                <a:tc>
                  <a:txBody>
                    <a:bodyPr/>
                    <a:lstStyle/>
                    <a:p>
                      <a:pPr algn="ctr"/>
                      <a:r>
                        <a:rPr lang="en-US" dirty="0">
                          <a:latin typeface="Corbel" panose="020B0503020204020204" pitchFamily="34" charset="0"/>
                        </a:rPr>
                        <a:t>+0.58%</a:t>
                      </a:r>
                    </a:p>
                  </a:txBody>
                  <a:tcPr marL="0" marR="0">
                    <a:solidFill>
                      <a:schemeClr val="bg1"/>
                    </a:solidFill>
                  </a:tcPr>
                </a:tc>
                <a:extLst>
                  <a:ext uri="{0D108BD9-81ED-4DB2-BD59-A6C34878D82A}">
                    <a16:rowId xmlns:a16="http://schemas.microsoft.com/office/drawing/2014/main" val="1413702901"/>
                  </a:ext>
                </a:extLst>
              </a:tr>
              <a:tr h="370840">
                <a:tc>
                  <a:txBody>
                    <a:bodyPr/>
                    <a:lstStyle/>
                    <a:p>
                      <a:r>
                        <a:rPr lang="en-US" dirty="0">
                          <a:solidFill>
                            <a:schemeClr val="tx1"/>
                          </a:solidFill>
                          <a:latin typeface="Corbel" panose="020B0503020204020204" pitchFamily="34" charset="0"/>
                        </a:rPr>
                        <a:t>+Accurate, low-cost GELU</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212.9 (3.05x)</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64.1%</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63.0%</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45.5%</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34.9%</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63.84</a:t>
                      </a:r>
                    </a:p>
                  </a:txBody>
                  <a:tcPr marL="0" marR="0">
                    <a:solidFill>
                      <a:schemeClr val="accent4">
                        <a:lumMod val="20000"/>
                        <a:lumOff val="80000"/>
                      </a:schemeClr>
                    </a:solidFill>
                  </a:tcPr>
                </a:tc>
                <a:tc>
                  <a:txBody>
                    <a:bodyPr/>
                    <a:lstStyle/>
                    <a:p>
                      <a:pPr algn="ctr"/>
                      <a:r>
                        <a:rPr lang="en-US" dirty="0">
                          <a:latin typeface="Corbel" panose="020B0503020204020204" pitchFamily="34" charset="0"/>
                        </a:rPr>
                        <a:t>0.0372</a:t>
                      </a:r>
                    </a:p>
                  </a:txBody>
                  <a:tcPr marL="0" marR="0">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rbel" panose="020B0503020204020204" pitchFamily="34" charset="0"/>
                        </a:rPr>
                        <a:t>+0.67%</a:t>
                      </a:r>
                    </a:p>
                  </a:txBody>
                  <a:tcPr marL="0" marR="0">
                    <a:solidFill>
                      <a:schemeClr val="accent4">
                        <a:lumMod val="20000"/>
                        <a:lumOff val="80000"/>
                      </a:schemeClr>
                    </a:solidFill>
                  </a:tcPr>
                </a:tc>
                <a:extLst>
                  <a:ext uri="{0D108BD9-81ED-4DB2-BD59-A6C34878D82A}">
                    <a16:rowId xmlns:a16="http://schemas.microsoft.com/office/drawing/2014/main" val="203642490"/>
                  </a:ext>
                </a:extLst>
              </a:tr>
              <a:tr h="370840">
                <a:tc>
                  <a:txBody>
                    <a:bodyPr/>
                    <a:lstStyle/>
                    <a:p>
                      <a:r>
                        <a:rPr lang="en-US" dirty="0">
                          <a:solidFill>
                            <a:schemeClr val="tx1"/>
                          </a:solidFill>
                          <a:latin typeface="Corbel" panose="020B0503020204020204" pitchFamily="34" charset="0"/>
                        </a:rPr>
                        <a:t>+Unified linear layer module</a:t>
                      </a:r>
                    </a:p>
                  </a:txBody>
                  <a:tcPr marL="0" marR="0">
                    <a:solidFill>
                      <a:schemeClr val="bg1"/>
                    </a:solidFill>
                  </a:tcPr>
                </a:tc>
                <a:tc>
                  <a:txBody>
                    <a:bodyPr/>
                    <a:lstStyle/>
                    <a:p>
                      <a:pPr algn="ctr"/>
                      <a:r>
                        <a:rPr lang="en-US" dirty="0">
                          <a:latin typeface="Corbel" panose="020B0503020204020204" pitchFamily="34" charset="0"/>
                        </a:rPr>
                        <a:t>104.3 (6.23x)</a:t>
                      </a:r>
                    </a:p>
                  </a:txBody>
                  <a:tcPr marL="0" marR="0">
                    <a:solidFill>
                      <a:schemeClr val="bg1"/>
                    </a:solidFill>
                  </a:tcPr>
                </a:tc>
                <a:tc>
                  <a:txBody>
                    <a:bodyPr/>
                    <a:lstStyle/>
                    <a:p>
                      <a:pPr algn="ctr"/>
                      <a:r>
                        <a:rPr lang="en-US" dirty="0">
                          <a:latin typeface="Corbel" panose="020B0503020204020204" pitchFamily="34" charset="0"/>
                        </a:rPr>
                        <a:t>47.5%</a:t>
                      </a:r>
                    </a:p>
                  </a:txBody>
                  <a:tcPr marL="0" marR="0">
                    <a:solidFill>
                      <a:schemeClr val="bg1"/>
                    </a:solidFill>
                  </a:tcPr>
                </a:tc>
                <a:tc>
                  <a:txBody>
                    <a:bodyPr/>
                    <a:lstStyle/>
                    <a:p>
                      <a:pPr algn="ctr"/>
                      <a:r>
                        <a:rPr lang="en-US" dirty="0">
                          <a:latin typeface="Corbel" panose="020B0503020204020204" pitchFamily="34" charset="0"/>
                        </a:rPr>
                        <a:t>57.3%</a:t>
                      </a:r>
                    </a:p>
                  </a:txBody>
                  <a:tcPr marL="0" marR="0">
                    <a:solidFill>
                      <a:schemeClr val="bg1"/>
                    </a:solidFill>
                  </a:tcPr>
                </a:tc>
                <a:tc>
                  <a:txBody>
                    <a:bodyPr/>
                    <a:lstStyle/>
                    <a:p>
                      <a:pPr algn="ctr"/>
                      <a:r>
                        <a:rPr lang="en-US" dirty="0">
                          <a:latin typeface="Corbel" panose="020B0503020204020204" pitchFamily="34" charset="0"/>
                        </a:rPr>
                        <a:t>44.1%</a:t>
                      </a:r>
                    </a:p>
                  </a:txBody>
                  <a:tcPr marL="0" marR="0">
                    <a:solidFill>
                      <a:schemeClr val="bg1"/>
                    </a:solidFill>
                  </a:tcPr>
                </a:tc>
                <a:tc>
                  <a:txBody>
                    <a:bodyPr/>
                    <a:lstStyle/>
                    <a:p>
                      <a:pPr algn="ctr"/>
                      <a:r>
                        <a:rPr lang="en-US" dirty="0">
                          <a:latin typeface="Corbel" panose="020B0503020204020204" pitchFamily="34" charset="0"/>
                        </a:rPr>
                        <a:t>27.0%</a:t>
                      </a:r>
                    </a:p>
                  </a:txBody>
                  <a:tcPr marL="0" marR="0">
                    <a:solidFill>
                      <a:schemeClr val="bg1"/>
                    </a:solidFill>
                  </a:tcPr>
                </a:tc>
                <a:tc>
                  <a:txBody>
                    <a:bodyPr/>
                    <a:lstStyle/>
                    <a:p>
                      <a:pPr algn="ctr"/>
                      <a:r>
                        <a:rPr lang="en-US" dirty="0">
                          <a:latin typeface="Corbel" panose="020B0503020204020204" pitchFamily="34" charset="0"/>
                        </a:rPr>
                        <a:t>63.84</a:t>
                      </a:r>
                    </a:p>
                  </a:txBody>
                  <a:tcPr marL="0" marR="0">
                    <a:solidFill>
                      <a:schemeClr val="bg1"/>
                    </a:solidFill>
                  </a:tcPr>
                </a:tc>
                <a:tc>
                  <a:txBody>
                    <a:bodyPr/>
                    <a:lstStyle/>
                    <a:p>
                      <a:pPr algn="ctr"/>
                      <a:r>
                        <a:rPr lang="en-US" dirty="0">
                          <a:latin typeface="Corbel" panose="020B0503020204020204" pitchFamily="34" charset="0"/>
                        </a:rPr>
                        <a:t>0.0372</a:t>
                      </a:r>
                    </a:p>
                  </a:txBody>
                  <a:tcPr marL="0" marR="0">
                    <a:solidFill>
                      <a:schemeClr val="bg1"/>
                    </a:solidFill>
                  </a:tcPr>
                </a:tc>
                <a:tc>
                  <a:txBody>
                    <a:bodyPr/>
                    <a:lstStyle/>
                    <a:p>
                      <a:pPr algn="ctr"/>
                      <a:r>
                        <a:rPr lang="en-US" dirty="0">
                          <a:latin typeface="Corbel" panose="020B0503020204020204" pitchFamily="34" charset="0"/>
                        </a:rPr>
                        <a:t>+0.67%</a:t>
                      </a:r>
                    </a:p>
                  </a:txBody>
                  <a:tcPr marL="0" marR="0">
                    <a:solidFill>
                      <a:schemeClr val="bg1"/>
                    </a:solidFill>
                  </a:tcPr>
                </a:tc>
                <a:extLst>
                  <a:ext uri="{0D108BD9-81ED-4DB2-BD59-A6C34878D82A}">
                    <a16:rowId xmlns:a16="http://schemas.microsoft.com/office/drawing/2014/main" val="2809393456"/>
                  </a:ext>
                </a:extLst>
              </a:tr>
              <a:tr h="370840">
                <a:tc>
                  <a:txBody>
                    <a:bodyPr/>
                    <a:lstStyle/>
                    <a:p>
                      <a:r>
                        <a:rPr lang="en-US" dirty="0">
                          <a:latin typeface="Corbel" panose="020B0503020204020204" pitchFamily="34" charset="0"/>
                        </a:rPr>
                        <a:t>+Attention reordering </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34.6 (18.79x)</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48.1%</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61.6%</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46.5%</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27.5%</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63.84</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0.0372</a:t>
                      </a:r>
                    </a:p>
                  </a:txBody>
                  <a:tcPr marL="0" marR="0">
                    <a:lnB w="28575"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b="1" dirty="0">
                          <a:solidFill>
                            <a:schemeClr val="accent6">
                              <a:lumMod val="75000"/>
                            </a:schemeClr>
                          </a:solidFill>
                          <a:latin typeface="Corbel" panose="020B0503020204020204" pitchFamily="34" charset="0"/>
                        </a:rPr>
                        <a:t>+0.67%</a:t>
                      </a:r>
                    </a:p>
                  </a:txBody>
                  <a:tcPr marL="0" marR="0">
                    <a:lnB w="28575"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60194970"/>
                  </a:ext>
                </a:extLst>
              </a:tr>
              <a:tr h="370840">
                <a:tc gridSpan="6">
                  <a:txBody>
                    <a:bodyPr/>
                    <a:lstStyle/>
                    <a:p>
                      <a:pPr algn="r"/>
                      <a:r>
                        <a:rPr lang="en-US" dirty="0">
                          <a:latin typeface="Corbel" panose="020B0503020204020204" pitchFamily="34" charset="0"/>
                        </a:rPr>
                        <a:t>Software baseline accuracy (</a:t>
                      </a:r>
                      <a:r>
                        <a:rPr lang="en-US" dirty="0" err="1">
                          <a:latin typeface="Corbel" panose="020B0503020204020204" pitchFamily="34" charset="0"/>
                        </a:rPr>
                        <a:t>PyTorch</a:t>
                      </a:r>
                      <a:r>
                        <a:rPr lang="en-US" dirty="0">
                          <a:latin typeface="Corbel" panose="020B0503020204020204" pitchFamily="34" charset="0"/>
                        </a:rPr>
                        <a:t>)</a:t>
                      </a:r>
                    </a:p>
                  </a:txBody>
                  <a:tcPr marL="0" marR="0">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en-US" dirty="0">
                          <a:latin typeface="Corbel" panose="020B0503020204020204" pitchFamily="34" charset="0"/>
                        </a:rPr>
                        <a:t>63.95</a:t>
                      </a:r>
                    </a:p>
                  </a:txBody>
                  <a:tcPr marL="0" marR="0">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orbel" panose="020B0503020204020204" pitchFamily="34" charset="0"/>
                        </a:rPr>
                        <a:t>0.0372</a:t>
                      </a:r>
                    </a:p>
                  </a:txBody>
                  <a:tcPr marL="0" marR="0">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orbel" panose="020B0503020204020204" pitchFamily="34" charset="0"/>
                        </a:rPr>
                        <a:t>+0.76%</a:t>
                      </a:r>
                    </a:p>
                  </a:txBody>
                  <a:tcPr marL="0" marR="0">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2757869"/>
                  </a:ext>
                </a:extLst>
              </a:tr>
            </a:tbl>
          </a:graphicData>
        </a:graphic>
      </p:graphicFrame>
    </p:spTree>
    <p:extLst>
      <p:ext uri="{BB962C8B-B14F-4D97-AF65-F5344CB8AC3E}">
        <p14:creationId xmlns:p14="http://schemas.microsoft.com/office/powerpoint/2010/main" val="2979912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79</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p:txBody>
          <a:bodyPr>
            <a:noAutofit/>
          </a:bodyPr>
          <a:lstStyle/>
          <a:p>
            <a:r>
              <a:rPr lang="en-US" sz="3600" dirty="0"/>
              <a:t>M3ViT Evaluation on-FPGA</a:t>
            </a:r>
            <a:endParaRPr lang="en-US" sz="3600" b="0" dirty="0"/>
          </a:p>
        </p:txBody>
      </p:sp>
      <p:sp>
        <p:nvSpPr>
          <p:cNvPr id="12" name="Content Placeholder 1">
            <a:extLst>
              <a:ext uri="{FF2B5EF4-FFF2-40B4-BE49-F238E27FC236}">
                <a16:creationId xmlns:a16="http://schemas.microsoft.com/office/drawing/2014/main" id="{483E7DF5-B890-DC27-52D9-EC1B27F20F92}"/>
              </a:ext>
            </a:extLst>
          </p:cNvPr>
          <p:cNvSpPr>
            <a:spLocks noGrp="1"/>
          </p:cNvSpPr>
          <p:nvPr>
            <p:ph idx="1"/>
          </p:nvPr>
        </p:nvSpPr>
        <p:spPr>
          <a:xfrm>
            <a:off x="381001" y="1561458"/>
            <a:ext cx="11384279" cy="4488822"/>
          </a:xfrm>
        </p:spPr>
        <p:txBody>
          <a:bodyPr>
            <a:normAutofit/>
          </a:bodyPr>
          <a:lstStyle/>
          <a:p>
            <a:r>
              <a:rPr lang="en-US" dirty="0"/>
              <a:t>Up to </a:t>
            </a:r>
            <a:r>
              <a:rPr lang="en-US" dirty="0">
                <a:solidFill>
                  <a:schemeClr val="accent6">
                    <a:lumMod val="75000"/>
                  </a:schemeClr>
                </a:solidFill>
              </a:rPr>
              <a:t>10×</a:t>
            </a:r>
            <a:r>
              <a:rPr lang="en-US" dirty="0"/>
              <a:t> after optimizations</a:t>
            </a:r>
          </a:p>
          <a:p>
            <a:r>
              <a:rPr lang="en-US" dirty="0">
                <a:solidFill>
                  <a:schemeClr val="accent6">
                    <a:lumMod val="75000"/>
                  </a:schemeClr>
                </a:solidFill>
              </a:rPr>
              <a:t>5.70× </a:t>
            </a:r>
            <a:r>
              <a:rPr lang="en-US" dirty="0"/>
              <a:t>and </a:t>
            </a:r>
            <a:r>
              <a:rPr lang="en-US" dirty="0">
                <a:solidFill>
                  <a:schemeClr val="accent6">
                    <a:lumMod val="75000"/>
                  </a:schemeClr>
                </a:solidFill>
              </a:rPr>
              <a:t>2.65×</a:t>
            </a:r>
            <a:r>
              <a:rPr lang="en-US" dirty="0"/>
              <a:t> better energy efficiency than CPU and GPU</a:t>
            </a:r>
          </a:p>
          <a:p>
            <a:r>
              <a:rPr lang="en-US" altLang="zh-CN" dirty="0"/>
              <a:t>Generally applicable to transformers</a:t>
            </a:r>
            <a:endParaRPr lang="en-US" dirty="0"/>
          </a:p>
        </p:txBody>
      </p:sp>
      <p:pic>
        <p:nvPicPr>
          <p:cNvPr id="9" name="Picture 8">
            <a:extLst>
              <a:ext uri="{FF2B5EF4-FFF2-40B4-BE49-F238E27FC236}">
                <a16:creationId xmlns:a16="http://schemas.microsoft.com/office/drawing/2014/main" id="{EB793049-0DAD-43CE-F08E-13813F373190}"/>
              </a:ext>
            </a:extLst>
          </p:cNvPr>
          <p:cNvPicPr>
            <a:picLocks noChangeAspect="1"/>
          </p:cNvPicPr>
          <p:nvPr/>
        </p:nvPicPr>
        <p:blipFill>
          <a:blip r:embed="rId2"/>
          <a:stretch>
            <a:fillRect/>
          </a:stretch>
        </p:blipFill>
        <p:spPr>
          <a:xfrm>
            <a:off x="1543049" y="3184066"/>
            <a:ext cx="8292207" cy="2713814"/>
          </a:xfrm>
          <a:prstGeom prst="rect">
            <a:avLst/>
          </a:prstGeom>
        </p:spPr>
      </p:pic>
      <p:sp>
        <p:nvSpPr>
          <p:cNvPr id="10" name="Rectangle 9">
            <a:extLst>
              <a:ext uri="{FF2B5EF4-FFF2-40B4-BE49-F238E27FC236}">
                <a16:creationId xmlns:a16="http://schemas.microsoft.com/office/drawing/2014/main" id="{C9604751-A0D2-2DA0-AF8A-A28D7C8CCE27}"/>
              </a:ext>
            </a:extLst>
          </p:cNvPr>
          <p:cNvSpPr/>
          <p:nvPr/>
        </p:nvSpPr>
        <p:spPr>
          <a:xfrm>
            <a:off x="8833309" y="3261039"/>
            <a:ext cx="891716" cy="2539685"/>
          </a:xfrm>
          <a:prstGeom prst="rect">
            <a:avLst/>
          </a:prstGeom>
          <a:no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496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a:t>Our ROAD4NN</a:t>
            </a:r>
          </a:p>
        </p:txBody>
      </p:sp>
      <p:sp>
        <p:nvSpPr>
          <p:cNvPr id="18" name="TextBox 17">
            <a:extLst>
              <a:ext uri="{FF2B5EF4-FFF2-40B4-BE49-F238E27FC236}">
                <a16:creationId xmlns:a16="http://schemas.microsoft.com/office/drawing/2014/main" id="{E918AF08-752D-742A-E7A2-CB5BD45EFB48}"/>
              </a:ext>
            </a:extLst>
          </p:cNvPr>
          <p:cNvSpPr txBox="1"/>
          <p:nvPr/>
        </p:nvSpPr>
        <p:spPr>
          <a:xfrm>
            <a:off x="269594" y="3984434"/>
            <a:ext cx="4441346" cy="1015663"/>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LightningSim</a:t>
            </a:r>
            <a:r>
              <a:rPr lang="en-US" sz="2000" b="1" dirty="0">
                <a:latin typeface="Corbel" panose="020B0503020204020204" pitchFamily="34" charset="0"/>
              </a:rPr>
              <a:t>: Fast and Accurate Trace-Based Simulation for High-Level Synthesis </a:t>
            </a: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Lightning bolt with solid fill">
            <a:extLst>
              <a:ext uri="{FF2B5EF4-FFF2-40B4-BE49-F238E27FC236}">
                <a16:creationId xmlns:a16="http://schemas.microsoft.com/office/drawing/2014/main" id="{F906AF31-FFFD-9629-A828-F9088AD425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110" y="3833072"/>
            <a:ext cx="1228173" cy="1228173"/>
          </a:xfrm>
          <a:prstGeom prst="rect">
            <a:avLst/>
          </a:prstGeom>
        </p:spPr>
      </p:pic>
      <p:sp>
        <p:nvSpPr>
          <p:cNvPr id="6" name="TextBox 5">
            <a:extLst>
              <a:ext uri="{FF2B5EF4-FFF2-40B4-BE49-F238E27FC236}">
                <a16:creationId xmlns:a16="http://schemas.microsoft.com/office/drawing/2014/main" id="{04F05B0C-3B66-58C3-6F26-7E558A4B66D2}"/>
              </a:ext>
            </a:extLst>
          </p:cNvPr>
          <p:cNvSpPr txBox="1"/>
          <p:nvPr/>
        </p:nvSpPr>
        <p:spPr>
          <a:xfrm>
            <a:off x="598871" y="4909883"/>
            <a:ext cx="3203893" cy="923330"/>
          </a:xfrm>
          <a:prstGeom prst="rect">
            <a:avLst/>
          </a:prstGeom>
          <a:noFill/>
        </p:spPr>
        <p:txBody>
          <a:bodyPr wrap="square">
            <a:spAutoFit/>
          </a:bodyPr>
          <a:lstStyle/>
          <a:p>
            <a:pPr marL="742950" lvl="1" indent="-285750">
              <a:buFont typeface="Arial" panose="020B0604020202020204" pitchFamily="34" charset="0"/>
              <a:buChar char="•"/>
            </a:pPr>
            <a:r>
              <a:rPr lang="en-US" sz="1800" dirty="0">
                <a:latin typeface="Corbel" panose="020B0503020204020204" pitchFamily="34" charset="0"/>
              </a:rPr>
              <a:t>FCCM’23</a:t>
            </a:r>
          </a:p>
          <a:p>
            <a:pPr marL="742950" lvl="1" indent="-285750">
              <a:buFont typeface="Arial" panose="020B0604020202020204" pitchFamily="34" charset="0"/>
              <a:buChar char="•"/>
            </a:pPr>
            <a:r>
              <a:rPr lang="en-US" sz="1800" b="1" dirty="0">
                <a:solidFill>
                  <a:schemeClr val="accent2">
                    <a:lumMod val="75000"/>
                  </a:schemeClr>
                </a:solidFill>
                <a:latin typeface="Corbel" panose="020B0503020204020204" pitchFamily="34" charset="0"/>
              </a:rPr>
              <a:t>Best Paper Runner-up</a:t>
            </a:r>
          </a:p>
          <a:p>
            <a:pPr marL="742950" lvl="1" indent="-285750">
              <a:buFont typeface="Arial" panose="020B0604020202020204" pitchFamily="34" charset="0"/>
              <a:buChar char="•"/>
            </a:pPr>
            <a:r>
              <a:rPr lang="en-US" sz="1800" b="1" dirty="0">
                <a:latin typeface="Corbel" panose="020B0503020204020204" pitchFamily="34" charset="0"/>
              </a:rPr>
              <a:t>Open-source</a:t>
            </a:r>
          </a:p>
        </p:txBody>
      </p:sp>
      <p:sp>
        <p:nvSpPr>
          <p:cNvPr id="7" name="TextBox 6">
            <a:extLst>
              <a:ext uri="{FF2B5EF4-FFF2-40B4-BE49-F238E27FC236}">
                <a16:creationId xmlns:a16="http://schemas.microsoft.com/office/drawing/2014/main" id="{80361E8F-9BEF-04CC-4869-5F34D2F66878}"/>
              </a:ext>
            </a:extLst>
          </p:cNvPr>
          <p:cNvSpPr txBox="1"/>
          <p:nvPr/>
        </p:nvSpPr>
        <p:spPr>
          <a:xfrm>
            <a:off x="7769543" y="4939325"/>
            <a:ext cx="3755527" cy="1374458"/>
          </a:xfrm>
          <a:prstGeom prst="roundRect">
            <a:avLst>
              <a:gd name="adj" fmla="val 23061"/>
            </a:avLst>
          </a:prstGeom>
          <a:solidFill>
            <a:schemeClr val="accent4"/>
          </a:solidFill>
        </p:spPr>
        <p:txBody>
          <a:bodyPr wrap="square">
            <a:spAutoFit/>
          </a:bodyPr>
          <a:lstStyle/>
          <a:p>
            <a:pPr algn="ctr"/>
            <a:r>
              <a:rPr lang="en-US" sz="2400" b="1" dirty="0">
                <a:latin typeface="Corbel" panose="020B0503020204020204" pitchFamily="34" charset="0"/>
              </a:rPr>
              <a:t>The first HLS simulator with RTL-like accuracy and C-like speed</a:t>
            </a:r>
          </a:p>
        </p:txBody>
      </p:sp>
      <p:grpSp>
        <p:nvGrpSpPr>
          <p:cNvPr id="8" name="Group 7">
            <a:extLst>
              <a:ext uri="{FF2B5EF4-FFF2-40B4-BE49-F238E27FC236}">
                <a16:creationId xmlns:a16="http://schemas.microsoft.com/office/drawing/2014/main" id="{414D469F-7B7D-3F56-3C78-F4DEC5BDB462}"/>
              </a:ext>
            </a:extLst>
          </p:cNvPr>
          <p:cNvGrpSpPr>
            <a:grpSpLocks noChangeAspect="1"/>
          </p:cNvGrpSpPr>
          <p:nvPr/>
        </p:nvGrpSpPr>
        <p:grpSpPr>
          <a:xfrm>
            <a:off x="1447593" y="2155634"/>
            <a:ext cx="2383361" cy="1828800"/>
            <a:chOff x="9268791" y="4903950"/>
            <a:chExt cx="2091689" cy="1604994"/>
          </a:xfrm>
        </p:grpSpPr>
        <p:pic>
          <p:nvPicPr>
            <p:cNvPr id="9" name="Picture 2">
              <a:extLst>
                <a:ext uri="{FF2B5EF4-FFF2-40B4-BE49-F238E27FC236}">
                  <a16:creationId xmlns:a16="http://schemas.microsoft.com/office/drawing/2014/main" id="{417CE39F-C70F-C9F0-723F-0F705E61B6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624143" y="4903950"/>
              <a:ext cx="1325797" cy="13257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0D406E-6563-AA21-1639-E251358B61FD}"/>
                </a:ext>
              </a:extLst>
            </p:cNvPr>
            <p:cNvSpPr txBox="1"/>
            <p:nvPr/>
          </p:nvSpPr>
          <p:spPr>
            <a:xfrm>
              <a:off x="9268791" y="6170390"/>
              <a:ext cx="2091689" cy="338554"/>
            </a:xfrm>
            <a:prstGeom prst="rect">
              <a:avLst/>
            </a:prstGeom>
            <a:noFill/>
          </p:spPr>
          <p:txBody>
            <a:bodyPr wrap="square">
              <a:spAutoFit/>
            </a:bodyPr>
            <a:lstStyle/>
            <a:p>
              <a:pPr algn="ctr"/>
              <a:r>
                <a:rPr lang="en-US" sz="1600" i="1" dirty="0">
                  <a:latin typeface="Corbel" panose="020B0503020204020204" pitchFamily="34" charset="0"/>
                </a:rPr>
                <a:t>Rishov Sarkar</a:t>
              </a:r>
            </a:p>
          </p:txBody>
        </p:sp>
      </p:grpSp>
      <p:grpSp>
        <p:nvGrpSpPr>
          <p:cNvPr id="121" name="Group 120">
            <a:extLst>
              <a:ext uri="{FF2B5EF4-FFF2-40B4-BE49-F238E27FC236}">
                <a16:creationId xmlns:a16="http://schemas.microsoft.com/office/drawing/2014/main" id="{1954DAE6-0C53-BE8E-3197-4D24FF574466}"/>
              </a:ext>
            </a:extLst>
          </p:cNvPr>
          <p:cNvGrpSpPr>
            <a:grpSpLocks noChangeAspect="1"/>
          </p:cNvGrpSpPr>
          <p:nvPr/>
        </p:nvGrpSpPr>
        <p:grpSpPr>
          <a:xfrm>
            <a:off x="7905841" y="1918951"/>
            <a:ext cx="3482929" cy="2743201"/>
            <a:chOff x="8986298" y="-53704"/>
            <a:chExt cx="5396876" cy="4250648"/>
          </a:xfrm>
        </p:grpSpPr>
        <p:grpSp>
          <p:nvGrpSpPr>
            <p:cNvPr id="11" name="Trace Generation → Trace">
              <a:extLst>
                <a:ext uri="{FF2B5EF4-FFF2-40B4-BE49-F238E27FC236}">
                  <a16:creationId xmlns:a16="http://schemas.microsoft.com/office/drawing/2014/main" id="{29A19177-5BB1-5F52-ECEF-3AE177D10570}"/>
                </a:ext>
              </a:extLst>
            </p:cNvPr>
            <p:cNvGrpSpPr/>
            <p:nvPr/>
          </p:nvGrpSpPr>
          <p:grpSpPr>
            <a:xfrm>
              <a:off x="12093575" y="1601146"/>
              <a:ext cx="428835" cy="251633"/>
              <a:chOff x="6504839" y="3554677"/>
              <a:chExt cx="428835" cy="251633"/>
            </a:xfrm>
          </p:grpSpPr>
          <p:sp>
            <p:nvSpPr>
              <p:cNvPr id="12" name="Freeform: Shape 11">
                <a:extLst>
                  <a:ext uri="{FF2B5EF4-FFF2-40B4-BE49-F238E27FC236}">
                    <a16:creationId xmlns:a16="http://schemas.microsoft.com/office/drawing/2014/main" id="{6F744C76-8E49-50DA-BC2D-CE111146EC58}"/>
                  </a:ext>
                </a:extLst>
              </p:cNvPr>
              <p:cNvSpPr/>
              <p:nvPr/>
            </p:nvSpPr>
            <p:spPr>
              <a:xfrm>
                <a:off x="6544570" y="3554677"/>
                <a:ext cx="389104" cy="225145"/>
              </a:xfrm>
              <a:custGeom>
                <a:avLst/>
                <a:gdLst>
                  <a:gd name="connsiteX0" fmla="*/ 389105 w 389104"/>
                  <a:gd name="connsiteY0" fmla="*/ 0 h 225145"/>
                  <a:gd name="connsiteX1" fmla="*/ 389105 w 389104"/>
                  <a:gd name="connsiteY1" fmla="*/ 225146 h 225145"/>
                  <a:gd name="connsiteX2" fmla="*/ 0 w 389104"/>
                  <a:gd name="connsiteY2" fmla="*/ 225146 h 225145"/>
                </a:gdLst>
                <a:ahLst/>
                <a:cxnLst>
                  <a:cxn ang="0">
                    <a:pos x="connsiteX0" y="connsiteY0"/>
                  </a:cxn>
                  <a:cxn ang="0">
                    <a:pos x="connsiteX1" y="connsiteY1"/>
                  </a:cxn>
                  <a:cxn ang="0">
                    <a:pos x="connsiteX2" y="connsiteY2"/>
                  </a:cxn>
                </a:cxnLst>
                <a:rect l="l" t="t" r="r" b="b"/>
                <a:pathLst>
                  <a:path w="389104" h="225145">
                    <a:moveTo>
                      <a:pt x="389105" y="0"/>
                    </a:moveTo>
                    <a:lnTo>
                      <a:pt x="389105" y="225146"/>
                    </a:lnTo>
                    <a:lnTo>
                      <a:pt x="0" y="225146"/>
                    </a:lnTo>
                  </a:path>
                </a:pathLst>
              </a:custGeom>
              <a:noFill/>
              <a:ln w="13233" cap="flat">
                <a:solidFill>
                  <a:srgbClr val="000000"/>
                </a:solidFill>
                <a:prstDash val="solid"/>
                <a:miter/>
              </a:ln>
            </p:spPr>
            <p:txBody>
              <a:bodyPr rtlCol="0" anchor="ctr"/>
              <a:lstStyle/>
              <a:p>
                <a:endParaRPr lang="en-US" sz="1200"/>
              </a:p>
            </p:txBody>
          </p:sp>
          <p:sp>
            <p:nvSpPr>
              <p:cNvPr id="13" name="Freeform: Shape 12">
                <a:extLst>
                  <a:ext uri="{FF2B5EF4-FFF2-40B4-BE49-F238E27FC236}">
                    <a16:creationId xmlns:a16="http://schemas.microsoft.com/office/drawing/2014/main" id="{4BEE6AF6-59B3-E903-2CE5-F5A0E8CF9C78}"/>
                  </a:ext>
                </a:extLst>
              </p:cNvPr>
              <p:cNvSpPr/>
              <p:nvPr/>
            </p:nvSpPr>
            <p:spPr>
              <a:xfrm>
                <a:off x="6504839" y="3753335"/>
                <a:ext cx="52975" cy="52975"/>
              </a:xfrm>
              <a:custGeom>
                <a:avLst/>
                <a:gdLst>
                  <a:gd name="connsiteX0" fmla="*/ 0 w 52975"/>
                  <a:gd name="connsiteY0" fmla="*/ 26488 h 52975"/>
                  <a:gd name="connsiteX1" fmla="*/ 52975 w 52975"/>
                  <a:gd name="connsiteY1" fmla="*/ 0 h 52975"/>
                  <a:gd name="connsiteX2" fmla="*/ 39732 w 52975"/>
                  <a:gd name="connsiteY2" fmla="*/ 26488 h 52975"/>
                  <a:gd name="connsiteX3" fmla="*/ 52975 w 52975"/>
                  <a:gd name="connsiteY3" fmla="*/ 52975 h 52975"/>
                </a:gdLst>
                <a:ahLst/>
                <a:cxnLst>
                  <a:cxn ang="0">
                    <a:pos x="connsiteX0" y="connsiteY0"/>
                  </a:cxn>
                  <a:cxn ang="0">
                    <a:pos x="connsiteX1" y="connsiteY1"/>
                  </a:cxn>
                  <a:cxn ang="0">
                    <a:pos x="connsiteX2" y="connsiteY2"/>
                  </a:cxn>
                  <a:cxn ang="0">
                    <a:pos x="connsiteX3" y="connsiteY3"/>
                  </a:cxn>
                </a:cxnLst>
                <a:rect l="l" t="t" r="r" b="b"/>
                <a:pathLst>
                  <a:path w="52975" h="52975">
                    <a:moveTo>
                      <a:pt x="0" y="26488"/>
                    </a:moveTo>
                    <a:lnTo>
                      <a:pt x="52975" y="0"/>
                    </a:lnTo>
                    <a:lnTo>
                      <a:pt x="39732" y="26488"/>
                    </a:lnTo>
                    <a:lnTo>
                      <a:pt x="52975" y="52975"/>
                    </a:lnTo>
                    <a:close/>
                  </a:path>
                </a:pathLst>
              </a:custGeom>
              <a:solidFill>
                <a:srgbClr val="000000"/>
              </a:solidFill>
              <a:ln w="13233" cap="flat">
                <a:solidFill>
                  <a:srgbClr val="000000"/>
                </a:solidFill>
                <a:prstDash val="solid"/>
                <a:miter/>
              </a:ln>
            </p:spPr>
            <p:txBody>
              <a:bodyPr rtlCol="0" anchor="ctr"/>
              <a:lstStyle/>
              <a:p>
                <a:endParaRPr lang="en-US" sz="1200"/>
              </a:p>
            </p:txBody>
          </p:sp>
        </p:grpSp>
        <p:grpSp>
          <p:nvGrpSpPr>
            <p:cNvPr id="14" name="Bitcode → Trace Analysis">
              <a:extLst>
                <a:ext uri="{FF2B5EF4-FFF2-40B4-BE49-F238E27FC236}">
                  <a16:creationId xmlns:a16="http://schemas.microsoft.com/office/drawing/2014/main" id="{1DADBC14-9B3B-4A3C-ABA0-71755E4FD4B9}"/>
                </a:ext>
              </a:extLst>
            </p:cNvPr>
            <p:cNvGrpSpPr/>
            <p:nvPr/>
          </p:nvGrpSpPr>
          <p:grpSpPr>
            <a:xfrm>
              <a:off x="10178246" y="594612"/>
              <a:ext cx="361823" cy="1404644"/>
              <a:chOff x="4589510" y="2548143"/>
              <a:chExt cx="361823" cy="1404644"/>
            </a:xfrm>
          </p:grpSpPr>
          <p:sp>
            <p:nvSpPr>
              <p:cNvPr id="15" name="Freeform: Shape 14">
                <a:extLst>
                  <a:ext uri="{FF2B5EF4-FFF2-40B4-BE49-F238E27FC236}">
                    <a16:creationId xmlns:a16="http://schemas.microsoft.com/office/drawing/2014/main" id="{3C686B4E-22A4-087E-4A74-7D2543CA8559}"/>
                  </a:ext>
                </a:extLst>
              </p:cNvPr>
              <p:cNvSpPr/>
              <p:nvPr/>
            </p:nvSpPr>
            <p:spPr>
              <a:xfrm>
                <a:off x="4589510" y="2548143"/>
                <a:ext cx="335334" cy="1364913"/>
              </a:xfrm>
              <a:custGeom>
                <a:avLst/>
                <a:gdLst>
                  <a:gd name="connsiteX0" fmla="*/ 0 w 335334"/>
                  <a:gd name="connsiteY0" fmla="*/ 0 h 1364913"/>
                  <a:gd name="connsiteX1" fmla="*/ 335070 w 335334"/>
                  <a:gd name="connsiteY1" fmla="*/ 0 h 1364913"/>
                  <a:gd name="connsiteX2" fmla="*/ 335335 w 335334"/>
                  <a:gd name="connsiteY2" fmla="*/ 1364913 h 1364913"/>
                </a:gdLst>
                <a:ahLst/>
                <a:cxnLst>
                  <a:cxn ang="0">
                    <a:pos x="connsiteX0" y="connsiteY0"/>
                  </a:cxn>
                  <a:cxn ang="0">
                    <a:pos x="connsiteX1" y="connsiteY1"/>
                  </a:cxn>
                  <a:cxn ang="0">
                    <a:pos x="connsiteX2" y="connsiteY2"/>
                  </a:cxn>
                </a:cxnLst>
                <a:rect l="l" t="t" r="r" b="b"/>
                <a:pathLst>
                  <a:path w="335334" h="1364913">
                    <a:moveTo>
                      <a:pt x="0" y="0"/>
                    </a:moveTo>
                    <a:lnTo>
                      <a:pt x="335070" y="0"/>
                    </a:lnTo>
                    <a:lnTo>
                      <a:pt x="335335" y="1364913"/>
                    </a:lnTo>
                  </a:path>
                </a:pathLst>
              </a:custGeom>
              <a:noFill/>
              <a:ln w="13233" cap="flat">
                <a:solidFill>
                  <a:srgbClr val="000000"/>
                </a:solidFill>
                <a:prstDash val="solid"/>
                <a:miter/>
              </a:ln>
            </p:spPr>
            <p:txBody>
              <a:bodyPr rtlCol="0" anchor="ctr"/>
              <a:lstStyle/>
              <a:p>
                <a:endParaRPr lang="en-US" sz="1200"/>
              </a:p>
            </p:txBody>
          </p:sp>
          <p:sp>
            <p:nvSpPr>
              <p:cNvPr id="16" name="Freeform: Shape 15">
                <a:extLst>
                  <a:ext uri="{FF2B5EF4-FFF2-40B4-BE49-F238E27FC236}">
                    <a16:creationId xmlns:a16="http://schemas.microsoft.com/office/drawing/2014/main" id="{0431A2F3-4DA1-5EF7-E29A-9F6613ED2119}"/>
                  </a:ext>
                </a:extLst>
              </p:cNvPr>
              <p:cNvSpPr/>
              <p:nvPr/>
            </p:nvSpPr>
            <p:spPr>
              <a:xfrm>
                <a:off x="4898358" y="389981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1200"/>
              </a:p>
            </p:txBody>
          </p:sp>
        </p:grpSp>
        <p:grpSp>
          <p:nvGrpSpPr>
            <p:cNvPr id="19" name="Static Schedule → Trace Analysis">
              <a:extLst>
                <a:ext uri="{FF2B5EF4-FFF2-40B4-BE49-F238E27FC236}">
                  <a16:creationId xmlns:a16="http://schemas.microsoft.com/office/drawing/2014/main" id="{A9DBE991-27E3-68C9-00B7-5DCA5BE04573}"/>
                </a:ext>
              </a:extLst>
            </p:cNvPr>
            <p:cNvGrpSpPr/>
            <p:nvPr/>
          </p:nvGrpSpPr>
          <p:grpSpPr>
            <a:xfrm>
              <a:off x="9704513" y="1508439"/>
              <a:ext cx="52975" cy="501677"/>
              <a:chOff x="4115777" y="3461970"/>
              <a:chExt cx="52975" cy="501677"/>
            </a:xfrm>
          </p:grpSpPr>
          <p:sp>
            <p:nvSpPr>
              <p:cNvPr id="20" name="Freeform: Shape 19">
                <a:extLst>
                  <a:ext uri="{FF2B5EF4-FFF2-40B4-BE49-F238E27FC236}">
                    <a16:creationId xmlns:a16="http://schemas.microsoft.com/office/drawing/2014/main" id="{65ABBA1A-101A-204A-9C51-1C7E232EF8A5}"/>
                  </a:ext>
                </a:extLst>
              </p:cNvPr>
              <p:cNvSpPr/>
              <p:nvPr/>
            </p:nvSpPr>
            <p:spPr>
              <a:xfrm>
                <a:off x="4125975" y="3461970"/>
                <a:ext cx="16290" cy="461946"/>
              </a:xfrm>
              <a:custGeom>
                <a:avLst/>
                <a:gdLst>
                  <a:gd name="connsiteX0" fmla="*/ 0 w 16290"/>
                  <a:gd name="connsiteY0" fmla="*/ 0 h 461946"/>
                  <a:gd name="connsiteX1" fmla="*/ 15893 w 16290"/>
                  <a:gd name="connsiteY1" fmla="*/ 0 h 461946"/>
                  <a:gd name="connsiteX2" fmla="*/ 16290 w 16290"/>
                  <a:gd name="connsiteY2" fmla="*/ 461946 h 461946"/>
                </a:gdLst>
                <a:ahLst/>
                <a:cxnLst>
                  <a:cxn ang="0">
                    <a:pos x="connsiteX0" y="connsiteY0"/>
                  </a:cxn>
                  <a:cxn ang="0">
                    <a:pos x="connsiteX1" y="connsiteY1"/>
                  </a:cxn>
                  <a:cxn ang="0">
                    <a:pos x="connsiteX2" y="connsiteY2"/>
                  </a:cxn>
                </a:cxnLst>
                <a:rect l="l" t="t" r="r" b="b"/>
                <a:pathLst>
                  <a:path w="16290" h="461946">
                    <a:moveTo>
                      <a:pt x="0" y="0"/>
                    </a:moveTo>
                    <a:lnTo>
                      <a:pt x="15893" y="0"/>
                    </a:lnTo>
                    <a:lnTo>
                      <a:pt x="16290" y="461946"/>
                    </a:lnTo>
                  </a:path>
                </a:pathLst>
              </a:custGeom>
              <a:noFill/>
              <a:ln w="13233" cap="flat">
                <a:solidFill>
                  <a:srgbClr val="000000"/>
                </a:solidFill>
                <a:prstDash val="solid"/>
                <a:miter/>
              </a:ln>
            </p:spPr>
            <p:txBody>
              <a:bodyPr rtlCol="0" anchor="ctr"/>
              <a:lstStyle/>
              <a:p>
                <a:endParaRPr lang="en-US" sz="1200"/>
              </a:p>
            </p:txBody>
          </p:sp>
          <p:sp>
            <p:nvSpPr>
              <p:cNvPr id="21" name="Freeform: Shape 20">
                <a:extLst>
                  <a:ext uri="{FF2B5EF4-FFF2-40B4-BE49-F238E27FC236}">
                    <a16:creationId xmlns:a16="http://schemas.microsoft.com/office/drawing/2014/main" id="{F67CE3BA-8928-95AC-01CE-41E6282C2943}"/>
                  </a:ext>
                </a:extLst>
              </p:cNvPr>
              <p:cNvSpPr/>
              <p:nvPr/>
            </p:nvSpPr>
            <p:spPr>
              <a:xfrm>
                <a:off x="4115777" y="391067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1200"/>
              </a:p>
            </p:txBody>
          </p:sp>
        </p:grpSp>
        <p:grpSp>
          <p:nvGrpSpPr>
            <p:cNvPr id="23" name="Trace → Trace Analysis">
              <a:extLst>
                <a:ext uri="{FF2B5EF4-FFF2-40B4-BE49-F238E27FC236}">
                  <a16:creationId xmlns:a16="http://schemas.microsoft.com/office/drawing/2014/main" id="{0833706E-C21B-83EA-1837-D4742A66CA36}"/>
                </a:ext>
              </a:extLst>
            </p:cNvPr>
            <p:cNvGrpSpPr/>
            <p:nvPr/>
          </p:nvGrpSpPr>
          <p:grpSpPr>
            <a:xfrm>
              <a:off x="11327417" y="1826292"/>
              <a:ext cx="347386" cy="177732"/>
              <a:chOff x="5738681" y="3779823"/>
              <a:chExt cx="347386" cy="177732"/>
            </a:xfrm>
          </p:grpSpPr>
          <p:sp>
            <p:nvSpPr>
              <p:cNvPr id="24" name="Freeform: Shape 23">
                <a:extLst>
                  <a:ext uri="{FF2B5EF4-FFF2-40B4-BE49-F238E27FC236}">
                    <a16:creationId xmlns:a16="http://schemas.microsoft.com/office/drawing/2014/main" id="{6EC43F27-9134-1F63-075E-ED32850186AE}"/>
                  </a:ext>
                </a:extLst>
              </p:cNvPr>
              <p:cNvSpPr/>
              <p:nvPr/>
            </p:nvSpPr>
            <p:spPr>
              <a:xfrm>
                <a:off x="5765169" y="3779823"/>
                <a:ext cx="320898" cy="138001"/>
              </a:xfrm>
              <a:custGeom>
                <a:avLst/>
                <a:gdLst>
                  <a:gd name="connsiteX0" fmla="*/ 320899 w 320898"/>
                  <a:gd name="connsiteY0" fmla="*/ 0 h 138001"/>
                  <a:gd name="connsiteX1" fmla="*/ 397 w 320898"/>
                  <a:gd name="connsiteY1" fmla="*/ 0 h 138001"/>
                  <a:gd name="connsiteX2" fmla="*/ 0 w 320898"/>
                  <a:gd name="connsiteY2" fmla="*/ 138001 h 138001"/>
                </a:gdLst>
                <a:ahLst/>
                <a:cxnLst>
                  <a:cxn ang="0">
                    <a:pos x="connsiteX0" y="connsiteY0"/>
                  </a:cxn>
                  <a:cxn ang="0">
                    <a:pos x="connsiteX1" y="connsiteY1"/>
                  </a:cxn>
                  <a:cxn ang="0">
                    <a:pos x="connsiteX2" y="connsiteY2"/>
                  </a:cxn>
                </a:cxnLst>
                <a:rect l="l" t="t" r="r" b="b"/>
                <a:pathLst>
                  <a:path w="320898" h="138001">
                    <a:moveTo>
                      <a:pt x="320899" y="0"/>
                    </a:moveTo>
                    <a:lnTo>
                      <a:pt x="397" y="0"/>
                    </a:lnTo>
                    <a:lnTo>
                      <a:pt x="0" y="138001"/>
                    </a:lnTo>
                  </a:path>
                </a:pathLst>
              </a:custGeom>
              <a:noFill/>
              <a:ln w="13233" cap="flat">
                <a:solidFill>
                  <a:srgbClr val="000000"/>
                </a:solidFill>
                <a:prstDash val="solid"/>
                <a:miter/>
              </a:ln>
            </p:spPr>
            <p:txBody>
              <a:bodyPr rtlCol="0" anchor="ctr"/>
              <a:lstStyle/>
              <a:p>
                <a:endParaRPr lang="en-US" sz="1200"/>
              </a:p>
            </p:txBody>
          </p:sp>
          <p:sp>
            <p:nvSpPr>
              <p:cNvPr id="25" name="Freeform: Shape 24">
                <a:extLst>
                  <a:ext uri="{FF2B5EF4-FFF2-40B4-BE49-F238E27FC236}">
                    <a16:creationId xmlns:a16="http://schemas.microsoft.com/office/drawing/2014/main" id="{2595B523-9E49-0BE4-6F9A-C5084B7A6347}"/>
                  </a:ext>
                </a:extLst>
              </p:cNvPr>
              <p:cNvSpPr/>
              <p:nvPr/>
            </p:nvSpPr>
            <p:spPr>
              <a:xfrm>
                <a:off x="5738681" y="3904580"/>
                <a:ext cx="52975" cy="52975"/>
              </a:xfrm>
              <a:custGeom>
                <a:avLst/>
                <a:gdLst>
                  <a:gd name="connsiteX0" fmla="*/ 26355 w 52975"/>
                  <a:gd name="connsiteY0" fmla="*/ 52975 h 52975"/>
                  <a:gd name="connsiteX1" fmla="*/ 0 w 52975"/>
                  <a:gd name="connsiteY1" fmla="*/ 0 h 52975"/>
                  <a:gd name="connsiteX2" fmla="*/ 26488 w 52975"/>
                  <a:gd name="connsiteY2" fmla="*/ 13244 h 52975"/>
                  <a:gd name="connsiteX3" fmla="*/ 52975 w 52975"/>
                  <a:gd name="connsiteY3" fmla="*/ 132 h 52975"/>
                </a:gdLst>
                <a:ahLst/>
                <a:cxnLst>
                  <a:cxn ang="0">
                    <a:pos x="connsiteX0" y="connsiteY0"/>
                  </a:cxn>
                  <a:cxn ang="0">
                    <a:pos x="connsiteX1" y="connsiteY1"/>
                  </a:cxn>
                  <a:cxn ang="0">
                    <a:pos x="connsiteX2" y="connsiteY2"/>
                  </a:cxn>
                  <a:cxn ang="0">
                    <a:pos x="connsiteX3" y="connsiteY3"/>
                  </a:cxn>
                </a:cxnLst>
                <a:rect l="l" t="t" r="r" b="b"/>
                <a:pathLst>
                  <a:path w="52975" h="52975">
                    <a:moveTo>
                      <a:pt x="26355" y="52975"/>
                    </a:moveTo>
                    <a:lnTo>
                      <a:pt x="0" y="0"/>
                    </a:lnTo>
                    <a:lnTo>
                      <a:pt x="26488" y="13244"/>
                    </a:lnTo>
                    <a:lnTo>
                      <a:pt x="52975" y="132"/>
                    </a:lnTo>
                    <a:close/>
                  </a:path>
                </a:pathLst>
              </a:custGeom>
              <a:solidFill>
                <a:srgbClr val="000000"/>
              </a:solidFill>
              <a:ln w="13233" cap="flat">
                <a:solidFill>
                  <a:srgbClr val="000000"/>
                </a:solidFill>
                <a:prstDash val="solid"/>
                <a:miter/>
              </a:ln>
            </p:spPr>
            <p:txBody>
              <a:bodyPr rtlCol="0" anchor="ctr"/>
              <a:lstStyle/>
              <a:p>
                <a:endParaRPr lang="en-US" sz="1200"/>
              </a:p>
            </p:txBody>
          </p:sp>
        </p:grpSp>
        <p:grpSp>
          <p:nvGrpSpPr>
            <p:cNvPr id="26" name="Bitcode → Trace Generation">
              <a:extLst>
                <a:ext uri="{FF2B5EF4-FFF2-40B4-BE49-F238E27FC236}">
                  <a16:creationId xmlns:a16="http://schemas.microsoft.com/office/drawing/2014/main" id="{83746127-F318-4831-7DE8-1D402120DAB6}"/>
                </a:ext>
              </a:extLst>
            </p:cNvPr>
            <p:cNvGrpSpPr/>
            <p:nvPr/>
          </p:nvGrpSpPr>
          <p:grpSpPr>
            <a:xfrm>
              <a:off x="10177030" y="579779"/>
              <a:ext cx="608845" cy="26487"/>
              <a:chOff x="4588294" y="2533310"/>
              <a:chExt cx="608845" cy="26487"/>
            </a:xfrm>
          </p:grpSpPr>
          <p:sp>
            <p:nvSpPr>
              <p:cNvPr id="27" name="Freeform: Shape 26">
                <a:extLst>
                  <a:ext uri="{FF2B5EF4-FFF2-40B4-BE49-F238E27FC236}">
                    <a16:creationId xmlns:a16="http://schemas.microsoft.com/office/drawing/2014/main" id="{CED323C9-4BB6-F9A1-E898-4440B85C2B16}"/>
                  </a:ext>
                </a:extLst>
              </p:cNvPr>
              <p:cNvSpPr/>
              <p:nvPr/>
            </p:nvSpPr>
            <p:spPr>
              <a:xfrm>
                <a:off x="4588294" y="2546554"/>
                <a:ext cx="585216" cy="13243"/>
              </a:xfrm>
              <a:custGeom>
                <a:avLst/>
                <a:gdLst>
                  <a:gd name="connsiteX0" fmla="*/ 0 w 495055"/>
                  <a:gd name="connsiteY0" fmla="*/ 0 h 13243"/>
                  <a:gd name="connsiteX1" fmla="*/ 495056 w 495055"/>
                  <a:gd name="connsiteY1" fmla="*/ 0 h 13243"/>
                </a:gdLst>
                <a:ahLst/>
                <a:cxnLst>
                  <a:cxn ang="0">
                    <a:pos x="connsiteX0" y="connsiteY0"/>
                  </a:cxn>
                  <a:cxn ang="0">
                    <a:pos x="connsiteX1" y="connsiteY1"/>
                  </a:cxn>
                </a:cxnLst>
                <a:rect l="l" t="t" r="r" b="b"/>
                <a:pathLst>
                  <a:path w="495055" h="13243">
                    <a:moveTo>
                      <a:pt x="0" y="0"/>
                    </a:moveTo>
                    <a:lnTo>
                      <a:pt x="495056" y="0"/>
                    </a:lnTo>
                  </a:path>
                </a:pathLst>
              </a:custGeom>
              <a:noFill/>
              <a:ln w="13233" cap="flat">
                <a:solidFill>
                  <a:srgbClr val="000000"/>
                </a:solidFill>
                <a:prstDash val="solid"/>
                <a:miter/>
              </a:ln>
            </p:spPr>
            <p:txBody>
              <a:bodyPr rtlCol="0" anchor="ctr"/>
              <a:lstStyle/>
              <a:p>
                <a:endParaRPr lang="en-US" sz="1200"/>
              </a:p>
            </p:txBody>
          </p:sp>
          <p:sp>
            <p:nvSpPr>
              <p:cNvPr id="29" name="Freeform: Shape 28">
                <a:extLst>
                  <a:ext uri="{FF2B5EF4-FFF2-40B4-BE49-F238E27FC236}">
                    <a16:creationId xmlns:a16="http://schemas.microsoft.com/office/drawing/2014/main" id="{41F86AA6-A631-D70C-0F71-DD0148C92A7B}"/>
                  </a:ext>
                </a:extLst>
              </p:cNvPr>
              <p:cNvSpPr/>
              <p:nvPr/>
            </p:nvSpPr>
            <p:spPr>
              <a:xfrm>
                <a:off x="5170652" y="2533310"/>
                <a:ext cx="26487" cy="26487"/>
              </a:xfrm>
              <a:custGeom>
                <a:avLst/>
                <a:gdLst>
                  <a:gd name="connsiteX0" fmla="*/ 26488 w 26487"/>
                  <a:gd name="connsiteY0" fmla="*/ 13244 h 26487"/>
                  <a:gd name="connsiteX1" fmla="*/ 0 w 26487"/>
                  <a:gd name="connsiteY1" fmla="*/ 26488 h 26487"/>
                  <a:gd name="connsiteX2" fmla="*/ 6622 w 26487"/>
                  <a:gd name="connsiteY2" fmla="*/ 13244 h 26487"/>
                  <a:gd name="connsiteX3" fmla="*/ 0 w 26487"/>
                  <a:gd name="connsiteY3" fmla="*/ 0 h 26487"/>
                </a:gdLst>
                <a:ahLst/>
                <a:cxnLst>
                  <a:cxn ang="0">
                    <a:pos x="connsiteX0" y="connsiteY0"/>
                  </a:cxn>
                  <a:cxn ang="0">
                    <a:pos x="connsiteX1" y="connsiteY1"/>
                  </a:cxn>
                  <a:cxn ang="0">
                    <a:pos x="connsiteX2" y="connsiteY2"/>
                  </a:cxn>
                  <a:cxn ang="0">
                    <a:pos x="connsiteX3" y="connsiteY3"/>
                  </a:cxn>
                </a:cxnLst>
                <a:rect l="l" t="t" r="r" b="b"/>
                <a:pathLst>
                  <a:path w="26487" h="26487">
                    <a:moveTo>
                      <a:pt x="26488" y="13244"/>
                    </a:moveTo>
                    <a:lnTo>
                      <a:pt x="0" y="26488"/>
                    </a:lnTo>
                    <a:lnTo>
                      <a:pt x="6622" y="13244"/>
                    </a:lnTo>
                    <a:lnTo>
                      <a:pt x="0" y="0"/>
                    </a:lnTo>
                    <a:close/>
                  </a:path>
                </a:pathLst>
              </a:custGeom>
              <a:solidFill>
                <a:srgbClr val="000000"/>
              </a:solidFill>
              <a:ln w="13233" cap="flat">
                <a:solidFill>
                  <a:srgbClr val="000000"/>
                </a:solidFill>
                <a:prstDash val="solid"/>
                <a:miter/>
              </a:ln>
            </p:spPr>
            <p:txBody>
              <a:bodyPr rtlCol="0" anchor="ctr"/>
              <a:lstStyle/>
              <a:p>
                <a:endParaRPr lang="en-US" sz="1200"/>
              </a:p>
            </p:txBody>
          </p:sp>
        </p:grpSp>
        <p:grpSp>
          <p:nvGrpSpPr>
            <p:cNvPr id="30" name="“HLS Synthesis”">
              <a:extLst>
                <a:ext uri="{FF2B5EF4-FFF2-40B4-BE49-F238E27FC236}">
                  <a16:creationId xmlns:a16="http://schemas.microsoft.com/office/drawing/2014/main" id="{78C408D0-7C6A-FD7E-F71D-2FA28447A5D3}"/>
                </a:ext>
              </a:extLst>
            </p:cNvPr>
            <p:cNvGrpSpPr/>
            <p:nvPr/>
          </p:nvGrpSpPr>
          <p:grpSpPr>
            <a:xfrm>
              <a:off x="9033919" y="-40460"/>
              <a:ext cx="1290010" cy="1668094"/>
              <a:chOff x="3445183" y="1913071"/>
              <a:chExt cx="1290010" cy="1668094"/>
            </a:xfrm>
          </p:grpSpPr>
          <p:sp>
            <p:nvSpPr>
              <p:cNvPr id="32" name="“HLS Synthesis”">
                <a:extLst>
                  <a:ext uri="{FF2B5EF4-FFF2-40B4-BE49-F238E27FC236}">
                    <a16:creationId xmlns:a16="http://schemas.microsoft.com/office/drawing/2014/main" id="{7E837CEC-6C69-92D2-BC82-E9AB0CE6831C}"/>
                  </a:ext>
                </a:extLst>
              </p:cNvPr>
              <p:cNvSpPr txBox="1"/>
              <p:nvPr/>
            </p:nvSpPr>
            <p:spPr>
              <a:xfrm>
                <a:off x="3445183" y="1913071"/>
                <a:ext cx="1289634" cy="333835"/>
              </a:xfrm>
              <a:prstGeom prst="rect">
                <a:avLst/>
              </a:prstGeom>
              <a:noFill/>
            </p:spPr>
            <p:txBody>
              <a:bodyPr wrap="none" rtlCol="0">
                <a:spAutoFit/>
              </a:bodyPr>
              <a:lstStyle/>
              <a:p>
                <a:pPr algn="l"/>
                <a:r>
                  <a:rPr lang="en-US" sz="800" b="1" spc="0" baseline="0" dirty="0">
                    <a:ln/>
                    <a:solidFill>
                      <a:srgbClr val="000000"/>
                    </a:solidFill>
                    <a:latin typeface="Lato"/>
                    <a:sym typeface="Lato"/>
                    <a:rtl val="0"/>
                  </a:rPr>
                  <a:t>HLS Synthesis</a:t>
                </a:r>
              </a:p>
            </p:txBody>
          </p:sp>
          <p:sp>
            <p:nvSpPr>
              <p:cNvPr id="33" name="“HLS Synthesis” Box">
                <a:extLst>
                  <a:ext uri="{FF2B5EF4-FFF2-40B4-BE49-F238E27FC236}">
                    <a16:creationId xmlns:a16="http://schemas.microsoft.com/office/drawing/2014/main" id="{F93B4B24-479E-506B-4B62-A5803AC69353}"/>
                  </a:ext>
                </a:extLst>
              </p:cNvPr>
              <p:cNvSpPr/>
              <p:nvPr/>
            </p:nvSpPr>
            <p:spPr>
              <a:xfrm>
                <a:off x="3530001" y="2256778"/>
                <a:ext cx="1205192" cy="1324387"/>
              </a:xfrm>
              <a:custGeom>
                <a:avLst/>
                <a:gdLst>
                  <a:gd name="connsiteX0" fmla="*/ 1024413 w 1205192"/>
                  <a:gd name="connsiteY0" fmla="*/ 0 h 1324387"/>
                  <a:gd name="connsiteX1" fmla="*/ 1205192 w 1205192"/>
                  <a:gd name="connsiteY1" fmla="*/ 180779 h 1324387"/>
                  <a:gd name="connsiteX2" fmla="*/ 1205192 w 1205192"/>
                  <a:gd name="connsiteY2" fmla="*/ 1143608 h 1324387"/>
                  <a:gd name="connsiteX3" fmla="*/ 1024413 w 1205192"/>
                  <a:gd name="connsiteY3" fmla="*/ 1324387 h 1324387"/>
                  <a:gd name="connsiteX4" fmla="*/ 180779 w 1205192"/>
                  <a:gd name="connsiteY4" fmla="*/ 1324387 h 1324387"/>
                  <a:gd name="connsiteX5" fmla="*/ 0 w 1205192"/>
                  <a:gd name="connsiteY5" fmla="*/ 1143608 h 1324387"/>
                  <a:gd name="connsiteX6" fmla="*/ 0 w 1205192"/>
                  <a:gd name="connsiteY6" fmla="*/ 180779 h 1324387"/>
                  <a:gd name="connsiteX7" fmla="*/ 180779 w 1205192"/>
                  <a:gd name="connsiteY7" fmla="*/ 0 h 132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192" h="1324387">
                    <a:moveTo>
                      <a:pt x="1024413" y="0"/>
                    </a:moveTo>
                    <a:cubicBezTo>
                      <a:pt x="1124255" y="0"/>
                      <a:pt x="1205192" y="80937"/>
                      <a:pt x="1205192" y="180779"/>
                    </a:cubicBezTo>
                    <a:lnTo>
                      <a:pt x="1205192" y="1143608"/>
                    </a:lnTo>
                    <a:cubicBezTo>
                      <a:pt x="1205192" y="1243450"/>
                      <a:pt x="1124255" y="1324387"/>
                      <a:pt x="1024413" y="1324387"/>
                    </a:cubicBezTo>
                    <a:lnTo>
                      <a:pt x="180779" y="1324387"/>
                    </a:lnTo>
                    <a:cubicBezTo>
                      <a:pt x="80937" y="1324387"/>
                      <a:pt x="0" y="1243450"/>
                      <a:pt x="0" y="1143608"/>
                    </a:cubicBezTo>
                    <a:lnTo>
                      <a:pt x="0" y="180779"/>
                    </a:lnTo>
                    <a:cubicBezTo>
                      <a:pt x="0" y="80937"/>
                      <a:pt x="80937" y="0"/>
                      <a:pt x="180779" y="0"/>
                    </a:cubicBezTo>
                    <a:close/>
                  </a:path>
                </a:pathLst>
              </a:custGeom>
              <a:noFill/>
              <a:ln w="13233" cap="flat">
                <a:solidFill>
                  <a:srgbClr val="000000"/>
                </a:solidFill>
                <a:custDash>
                  <a:ds d="225000" sp="225000"/>
                </a:custDash>
                <a:miter/>
              </a:ln>
            </p:spPr>
            <p:txBody>
              <a:bodyPr rtlCol="0" anchor="ctr"/>
              <a:lstStyle/>
              <a:p>
                <a:endParaRPr lang="en-US" sz="1200"/>
              </a:p>
            </p:txBody>
          </p:sp>
        </p:grpSp>
        <p:sp>
          <p:nvSpPr>
            <p:cNvPr id="39" name="“LightningSim”">
              <a:extLst>
                <a:ext uri="{FF2B5EF4-FFF2-40B4-BE49-F238E27FC236}">
                  <a16:creationId xmlns:a16="http://schemas.microsoft.com/office/drawing/2014/main" id="{1B8FC811-EBE8-60BF-81A6-42EA24E43C76}"/>
                </a:ext>
              </a:extLst>
            </p:cNvPr>
            <p:cNvSpPr txBox="1"/>
            <p:nvPr/>
          </p:nvSpPr>
          <p:spPr>
            <a:xfrm>
              <a:off x="11676072" y="-53704"/>
              <a:ext cx="1751639" cy="393448"/>
            </a:xfrm>
            <a:prstGeom prst="rect">
              <a:avLst/>
            </a:prstGeom>
            <a:noFill/>
          </p:spPr>
          <p:txBody>
            <a:bodyPr wrap="none" rtlCol="0">
              <a:spAutoFit/>
            </a:bodyPr>
            <a:lstStyle/>
            <a:p>
              <a:pPr algn="l"/>
              <a:r>
                <a:rPr lang="en-US" sz="1050" b="1" spc="0" baseline="0" dirty="0" err="1">
                  <a:ln/>
                  <a:solidFill>
                    <a:srgbClr val="000000"/>
                  </a:solidFill>
                  <a:latin typeface="Lato"/>
                  <a:sym typeface="Lato"/>
                  <a:rtl val="0"/>
                </a:rPr>
                <a:t>LightningSim</a:t>
              </a:r>
              <a:r>
                <a:rPr lang="en-US" sz="1050" b="1" spc="0" baseline="0" dirty="0">
                  <a:ln/>
                  <a:solidFill>
                    <a:srgbClr val="000000"/>
                  </a:solidFill>
                  <a:latin typeface="Segoe UI Emoji"/>
                  <a:ea typeface="Segoe UI Emoji"/>
                  <a:sym typeface="Segoe UI Emoji"/>
                  <a:rtl val="0"/>
                </a:rPr>
                <a:t>⚡</a:t>
              </a:r>
            </a:p>
          </p:txBody>
        </p:sp>
        <p:grpSp>
          <p:nvGrpSpPr>
            <p:cNvPr id="40" name="“(1) IR Trace Generation”">
              <a:extLst>
                <a:ext uri="{FF2B5EF4-FFF2-40B4-BE49-F238E27FC236}">
                  <a16:creationId xmlns:a16="http://schemas.microsoft.com/office/drawing/2014/main" id="{ED1AADD9-1F82-F682-9092-17DA921F3B88}"/>
                </a:ext>
              </a:extLst>
            </p:cNvPr>
            <p:cNvGrpSpPr/>
            <p:nvPr/>
          </p:nvGrpSpPr>
          <p:grpSpPr>
            <a:xfrm>
              <a:off x="10813952" y="269955"/>
              <a:ext cx="3555978" cy="1344434"/>
              <a:chOff x="5225216" y="2223486"/>
              <a:chExt cx="3555978" cy="1344434"/>
            </a:xfrm>
          </p:grpSpPr>
          <p:sp>
            <p:nvSpPr>
              <p:cNvPr id="41" name="Freeform: Shape 40">
                <a:extLst>
                  <a:ext uri="{FF2B5EF4-FFF2-40B4-BE49-F238E27FC236}">
                    <a16:creationId xmlns:a16="http://schemas.microsoft.com/office/drawing/2014/main" id="{A8E6354C-7C92-A230-1D51-C74EA0D66873}"/>
                  </a:ext>
                </a:extLst>
              </p:cNvPr>
              <p:cNvSpPr/>
              <p:nvPr/>
            </p:nvSpPr>
            <p:spPr>
              <a:xfrm>
                <a:off x="5225216" y="2336241"/>
                <a:ext cx="3555978" cy="1231679"/>
              </a:xfrm>
              <a:custGeom>
                <a:avLst/>
                <a:gdLst>
                  <a:gd name="connsiteX0" fmla="*/ 3371227 w 3555978"/>
                  <a:gd name="connsiteY0" fmla="*/ 0 h 1231679"/>
                  <a:gd name="connsiteX1" fmla="*/ 3555979 w 3555978"/>
                  <a:gd name="connsiteY1" fmla="*/ 184752 h 1231679"/>
                  <a:gd name="connsiteX2" fmla="*/ 3555979 w 3555978"/>
                  <a:gd name="connsiteY2" fmla="*/ 1046928 h 1231679"/>
                  <a:gd name="connsiteX3" fmla="*/ 3371227 w 3555978"/>
                  <a:gd name="connsiteY3" fmla="*/ 1231680 h 1231679"/>
                  <a:gd name="connsiteX4" fmla="*/ 184752 w 3555978"/>
                  <a:gd name="connsiteY4" fmla="*/ 1231680 h 1231679"/>
                  <a:gd name="connsiteX5" fmla="*/ 0 w 3555978"/>
                  <a:gd name="connsiteY5" fmla="*/ 1046928 h 1231679"/>
                  <a:gd name="connsiteX6" fmla="*/ 0 w 3555978"/>
                  <a:gd name="connsiteY6" fmla="*/ 184752 h 1231679"/>
                  <a:gd name="connsiteX7" fmla="*/ 184752 w 3555978"/>
                  <a:gd name="connsiteY7" fmla="*/ 0 h 123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5978" h="1231679">
                    <a:moveTo>
                      <a:pt x="3371227" y="0"/>
                    </a:moveTo>
                    <a:cubicBezTo>
                      <a:pt x="3473263" y="0"/>
                      <a:pt x="3555979" y="82716"/>
                      <a:pt x="3555979" y="184752"/>
                    </a:cubicBezTo>
                    <a:lnTo>
                      <a:pt x="3555979" y="1046928"/>
                    </a:lnTo>
                    <a:cubicBezTo>
                      <a:pt x="3555979" y="1148964"/>
                      <a:pt x="3473263" y="1231680"/>
                      <a:pt x="3371227" y="1231680"/>
                    </a:cubicBezTo>
                    <a:lnTo>
                      <a:pt x="184752" y="1231680"/>
                    </a:lnTo>
                    <a:cubicBezTo>
                      <a:pt x="82716" y="1231680"/>
                      <a:pt x="0" y="1148964"/>
                      <a:pt x="0" y="1046928"/>
                    </a:cubicBezTo>
                    <a:lnTo>
                      <a:pt x="0" y="184752"/>
                    </a:lnTo>
                    <a:cubicBezTo>
                      <a:pt x="0" y="82716"/>
                      <a:pt x="82716" y="0"/>
                      <a:pt x="184752" y="0"/>
                    </a:cubicBezTo>
                    <a:close/>
                  </a:path>
                </a:pathLst>
              </a:custGeom>
              <a:solidFill>
                <a:srgbClr val="E0FFE0"/>
              </a:solidFill>
              <a:ln w="26467" cap="flat">
                <a:solidFill>
                  <a:srgbClr val="003300"/>
                </a:solidFill>
                <a:prstDash val="solid"/>
                <a:miter/>
              </a:ln>
            </p:spPr>
            <p:txBody>
              <a:bodyPr rtlCol="0" anchor="ctr"/>
              <a:lstStyle/>
              <a:p>
                <a:endParaRPr lang="en-US" sz="1200"/>
              </a:p>
            </p:txBody>
          </p:sp>
          <p:sp>
            <p:nvSpPr>
              <p:cNvPr id="47" name="TextBox 46">
                <a:extLst>
                  <a:ext uri="{FF2B5EF4-FFF2-40B4-BE49-F238E27FC236}">
                    <a16:creationId xmlns:a16="http://schemas.microsoft.com/office/drawing/2014/main" id="{73166470-6B22-DB98-BF86-486979FCBF46}"/>
                  </a:ext>
                </a:extLst>
              </p:cNvPr>
              <p:cNvSpPr txBox="1"/>
              <p:nvPr/>
            </p:nvSpPr>
            <p:spPr>
              <a:xfrm>
                <a:off x="6090646" y="2363361"/>
                <a:ext cx="1701961" cy="333835"/>
              </a:xfrm>
              <a:prstGeom prst="rect">
                <a:avLst/>
              </a:prstGeom>
              <a:noFill/>
            </p:spPr>
            <p:txBody>
              <a:bodyPr wrap="none" rtlCol="0">
                <a:spAutoFit/>
              </a:bodyPr>
              <a:lstStyle/>
              <a:p>
                <a:pPr algn="l"/>
                <a:r>
                  <a:rPr lang="en-US" sz="800" b="1" spc="0" baseline="0" dirty="0">
                    <a:ln/>
                    <a:solidFill>
                      <a:srgbClr val="006600"/>
                    </a:solidFill>
                    <a:latin typeface="Lato"/>
                    <a:sym typeface="Lato"/>
                    <a:rtl val="0"/>
                  </a:rPr>
                  <a:t>IR Trace Generation</a:t>
                </a:r>
              </a:p>
            </p:txBody>
          </p:sp>
          <p:sp>
            <p:nvSpPr>
              <p:cNvPr id="49" name="TextBox 48">
                <a:extLst>
                  <a:ext uri="{FF2B5EF4-FFF2-40B4-BE49-F238E27FC236}">
                    <a16:creationId xmlns:a16="http://schemas.microsoft.com/office/drawing/2014/main" id="{D297D12C-B6CA-D0A8-D185-3EC055362B47}"/>
                  </a:ext>
                </a:extLst>
              </p:cNvPr>
              <p:cNvSpPr txBox="1"/>
              <p:nvPr/>
            </p:nvSpPr>
            <p:spPr>
              <a:xfrm>
                <a:off x="5676775" y="2223486"/>
                <a:ext cx="479887" cy="429216"/>
              </a:xfrm>
              <a:prstGeom prst="rect">
                <a:avLst/>
              </a:prstGeom>
              <a:noFill/>
            </p:spPr>
            <p:txBody>
              <a:bodyPr wrap="none" rtlCol="0">
                <a:spAutoFit/>
              </a:bodyPr>
              <a:lstStyle/>
              <a:p>
                <a:pPr algn="l"/>
                <a:r>
                  <a:rPr lang="en-US" sz="1200" spc="0" baseline="0" dirty="0">
                    <a:ln/>
                    <a:solidFill>
                      <a:srgbClr val="005200"/>
                    </a:solidFill>
                    <a:latin typeface="Segoe UI Symbol"/>
                    <a:ea typeface="Segoe UI Symbol"/>
                    <a:sym typeface="Segoe UI Symbol"/>
                    <a:rtl val="0"/>
                  </a:rPr>
                  <a:t>❶</a:t>
                </a:r>
              </a:p>
            </p:txBody>
          </p:sp>
        </p:grpSp>
        <p:grpSp>
          <p:nvGrpSpPr>
            <p:cNvPr id="50" name="“(2) IR Trace Analysis”">
              <a:extLst>
                <a:ext uri="{FF2B5EF4-FFF2-40B4-BE49-F238E27FC236}">
                  <a16:creationId xmlns:a16="http://schemas.microsoft.com/office/drawing/2014/main" id="{E6782A8E-DEC6-94C2-5B3C-25AE3FC10B70}"/>
                </a:ext>
              </a:extLst>
            </p:cNvPr>
            <p:cNvGrpSpPr/>
            <p:nvPr/>
          </p:nvGrpSpPr>
          <p:grpSpPr>
            <a:xfrm>
              <a:off x="8986298" y="1912195"/>
              <a:ext cx="5396876" cy="2284749"/>
              <a:chOff x="3397562" y="3865726"/>
              <a:chExt cx="5396876" cy="2284749"/>
            </a:xfrm>
          </p:grpSpPr>
          <p:sp>
            <p:nvSpPr>
              <p:cNvPr id="51" name="Freeform: Shape 50">
                <a:extLst>
                  <a:ext uri="{FF2B5EF4-FFF2-40B4-BE49-F238E27FC236}">
                    <a16:creationId xmlns:a16="http://schemas.microsoft.com/office/drawing/2014/main" id="{165136D3-AF4F-204B-A746-6D86367678B1}"/>
                  </a:ext>
                </a:extLst>
              </p:cNvPr>
              <p:cNvSpPr/>
              <p:nvPr/>
            </p:nvSpPr>
            <p:spPr>
              <a:xfrm>
                <a:off x="3397562" y="3978481"/>
                <a:ext cx="5396876" cy="2171994"/>
              </a:xfrm>
              <a:custGeom>
                <a:avLst/>
                <a:gdLst>
                  <a:gd name="connsiteX0" fmla="*/ 5071078 w 5396876"/>
                  <a:gd name="connsiteY0" fmla="*/ 0 h 2171994"/>
                  <a:gd name="connsiteX1" fmla="*/ 5396877 w 5396876"/>
                  <a:gd name="connsiteY1" fmla="*/ 325799 h 2171994"/>
                  <a:gd name="connsiteX2" fmla="*/ 5396877 w 5396876"/>
                  <a:gd name="connsiteY2" fmla="*/ 1846196 h 2171994"/>
                  <a:gd name="connsiteX3" fmla="*/ 5071078 w 5396876"/>
                  <a:gd name="connsiteY3" fmla="*/ 2171995 h 2171994"/>
                  <a:gd name="connsiteX4" fmla="*/ 325799 w 5396876"/>
                  <a:gd name="connsiteY4" fmla="*/ 2171995 h 2171994"/>
                  <a:gd name="connsiteX5" fmla="*/ 0 w 5396876"/>
                  <a:gd name="connsiteY5" fmla="*/ 1846196 h 2171994"/>
                  <a:gd name="connsiteX6" fmla="*/ 0 w 5396876"/>
                  <a:gd name="connsiteY6" fmla="*/ 325799 h 2171994"/>
                  <a:gd name="connsiteX7" fmla="*/ 325799 w 5396876"/>
                  <a:gd name="connsiteY7" fmla="*/ 0 h 21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876" h="2171994">
                    <a:moveTo>
                      <a:pt x="5071078" y="0"/>
                    </a:moveTo>
                    <a:cubicBezTo>
                      <a:pt x="5251012" y="0"/>
                      <a:pt x="5396877" y="145865"/>
                      <a:pt x="5396877" y="325799"/>
                    </a:cubicBezTo>
                    <a:lnTo>
                      <a:pt x="5396877" y="1846196"/>
                    </a:lnTo>
                    <a:cubicBezTo>
                      <a:pt x="5396877" y="2026130"/>
                      <a:pt x="5251012" y="2171995"/>
                      <a:pt x="5071078" y="2171995"/>
                    </a:cubicBezTo>
                    <a:lnTo>
                      <a:pt x="325799" y="2171995"/>
                    </a:lnTo>
                    <a:cubicBezTo>
                      <a:pt x="145865" y="2171995"/>
                      <a:pt x="0" y="2026130"/>
                      <a:pt x="0" y="1846196"/>
                    </a:cubicBezTo>
                    <a:lnTo>
                      <a:pt x="0" y="325799"/>
                    </a:lnTo>
                    <a:cubicBezTo>
                      <a:pt x="0" y="145865"/>
                      <a:pt x="145865" y="0"/>
                      <a:pt x="325799" y="0"/>
                    </a:cubicBezTo>
                    <a:close/>
                  </a:path>
                </a:pathLst>
              </a:custGeom>
              <a:solidFill>
                <a:srgbClr val="FFFFCC"/>
              </a:solidFill>
              <a:ln w="26467" cap="flat">
                <a:solidFill>
                  <a:srgbClr val="9C843E"/>
                </a:solidFill>
                <a:prstDash val="solid"/>
                <a:miter/>
              </a:ln>
            </p:spPr>
            <p:txBody>
              <a:bodyPr rtlCol="0" anchor="ctr"/>
              <a:lstStyle/>
              <a:p>
                <a:endParaRPr lang="en-US" sz="1200"/>
              </a:p>
            </p:txBody>
          </p:sp>
          <p:sp>
            <p:nvSpPr>
              <p:cNvPr id="52" name="TextBox 51">
                <a:extLst>
                  <a:ext uri="{FF2B5EF4-FFF2-40B4-BE49-F238E27FC236}">
                    <a16:creationId xmlns:a16="http://schemas.microsoft.com/office/drawing/2014/main" id="{575A8A49-29B3-261F-04BE-22B7AFC05E93}"/>
                  </a:ext>
                </a:extLst>
              </p:cNvPr>
              <p:cNvSpPr txBox="1"/>
              <p:nvPr/>
            </p:nvSpPr>
            <p:spPr>
              <a:xfrm>
                <a:off x="5302638" y="4005601"/>
                <a:ext cx="1490831" cy="333835"/>
              </a:xfrm>
              <a:prstGeom prst="rect">
                <a:avLst/>
              </a:prstGeom>
              <a:noFill/>
            </p:spPr>
            <p:txBody>
              <a:bodyPr wrap="none" rtlCol="0">
                <a:spAutoFit/>
              </a:bodyPr>
              <a:lstStyle/>
              <a:p>
                <a:pPr algn="l"/>
                <a:r>
                  <a:rPr lang="en-US" sz="800" b="1" spc="0" baseline="0">
                    <a:ln/>
                    <a:solidFill>
                      <a:srgbClr val="AB8514"/>
                    </a:solidFill>
                    <a:latin typeface="Lato"/>
                    <a:sym typeface="Lato"/>
                    <a:rtl val="0"/>
                  </a:rPr>
                  <a:t>IR Trace Analysis</a:t>
                </a:r>
              </a:p>
            </p:txBody>
          </p:sp>
          <p:sp>
            <p:nvSpPr>
              <p:cNvPr id="53" name="TextBox 52">
                <a:extLst>
                  <a:ext uri="{FF2B5EF4-FFF2-40B4-BE49-F238E27FC236}">
                    <a16:creationId xmlns:a16="http://schemas.microsoft.com/office/drawing/2014/main" id="{BC5B7D90-9B48-6E8F-36FB-B8A855C9DE6D}"/>
                  </a:ext>
                </a:extLst>
              </p:cNvPr>
              <p:cNvSpPr txBox="1"/>
              <p:nvPr/>
            </p:nvSpPr>
            <p:spPr>
              <a:xfrm>
                <a:off x="4882142" y="3865726"/>
                <a:ext cx="479887" cy="429216"/>
              </a:xfrm>
              <a:prstGeom prst="rect">
                <a:avLst/>
              </a:prstGeom>
              <a:noFill/>
            </p:spPr>
            <p:txBody>
              <a:bodyPr wrap="none" rtlCol="0">
                <a:spAutoFit/>
              </a:bodyPr>
              <a:lstStyle/>
              <a:p>
                <a:pPr algn="l"/>
                <a:r>
                  <a:rPr lang="en-US" sz="1200" spc="0" baseline="0">
                    <a:ln/>
                    <a:solidFill>
                      <a:srgbClr val="8F6F10"/>
                    </a:solidFill>
                    <a:latin typeface="Segoe UI Symbol"/>
                    <a:ea typeface="Segoe UI Symbol"/>
                    <a:sym typeface="Segoe UI Symbol"/>
                    <a:rtl val="0"/>
                  </a:rPr>
                  <a:t>❷</a:t>
                </a:r>
              </a:p>
            </p:txBody>
          </p:sp>
        </p:grpSp>
        <p:grpSp>
          <p:nvGrpSpPr>
            <p:cNvPr id="54" name="“(A) Make LLVM IR executable”">
              <a:extLst>
                <a:ext uri="{FF2B5EF4-FFF2-40B4-BE49-F238E27FC236}">
                  <a16:creationId xmlns:a16="http://schemas.microsoft.com/office/drawing/2014/main" id="{6DBF1838-E48A-6E14-A7B1-F5ABE906523D}"/>
                </a:ext>
              </a:extLst>
            </p:cNvPr>
            <p:cNvGrpSpPr/>
            <p:nvPr/>
          </p:nvGrpSpPr>
          <p:grpSpPr>
            <a:xfrm>
              <a:off x="10946391" y="707818"/>
              <a:ext cx="3178528" cy="286143"/>
              <a:chOff x="5357655" y="2661349"/>
              <a:chExt cx="3178528" cy="286143"/>
            </a:xfrm>
          </p:grpSpPr>
          <p:sp>
            <p:nvSpPr>
              <p:cNvPr id="55" name="Freeform: Shape 54">
                <a:extLst>
                  <a:ext uri="{FF2B5EF4-FFF2-40B4-BE49-F238E27FC236}">
                    <a16:creationId xmlns:a16="http://schemas.microsoft.com/office/drawing/2014/main" id="{99F39E95-2EED-353C-53F1-8DF946841456}"/>
                  </a:ext>
                </a:extLst>
              </p:cNvPr>
              <p:cNvSpPr/>
              <p:nvPr/>
            </p:nvSpPr>
            <p:spPr>
              <a:xfrm>
                <a:off x="5357655" y="2693826"/>
                <a:ext cx="3178528" cy="225145"/>
              </a:xfrm>
              <a:custGeom>
                <a:avLst/>
                <a:gdLst>
                  <a:gd name="connsiteX0" fmla="*/ 0 w 3178528"/>
                  <a:gd name="connsiteY0" fmla="*/ 0 h 225145"/>
                  <a:gd name="connsiteX1" fmla="*/ 3178529 w 3178528"/>
                  <a:gd name="connsiteY1" fmla="*/ 0 h 225145"/>
                  <a:gd name="connsiteX2" fmla="*/ 3178529 w 3178528"/>
                  <a:gd name="connsiteY2" fmla="*/ 225146 h 225145"/>
                  <a:gd name="connsiteX3" fmla="*/ 0 w 3178528"/>
                  <a:gd name="connsiteY3" fmla="*/ 225146 h 225145"/>
                </a:gdLst>
                <a:ahLst/>
                <a:cxnLst>
                  <a:cxn ang="0">
                    <a:pos x="connsiteX0" y="connsiteY0"/>
                  </a:cxn>
                  <a:cxn ang="0">
                    <a:pos x="connsiteX1" y="connsiteY1"/>
                  </a:cxn>
                  <a:cxn ang="0">
                    <a:pos x="connsiteX2" y="connsiteY2"/>
                  </a:cxn>
                  <a:cxn ang="0">
                    <a:pos x="connsiteX3" y="connsiteY3"/>
                  </a:cxn>
                </a:cxnLst>
                <a:rect l="l" t="t" r="r" b="b"/>
                <a:pathLst>
                  <a:path w="3178528" h="225145">
                    <a:moveTo>
                      <a:pt x="0" y="0"/>
                    </a:moveTo>
                    <a:lnTo>
                      <a:pt x="3178529" y="0"/>
                    </a:lnTo>
                    <a:lnTo>
                      <a:pt x="3178529" y="225146"/>
                    </a:lnTo>
                    <a:lnTo>
                      <a:pt x="0" y="225146"/>
                    </a:lnTo>
                    <a:close/>
                  </a:path>
                </a:pathLst>
              </a:custGeom>
              <a:solidFill>
                <a:srgbClr val="FFFFFF"/>
              </a:solidFill>
              <a:ln w="13233" cap="flat">
                <a:solidFill>
                  <a:srgbClr val="000000"/>
                </a:solidFill>
                <a:prstDash val="solid"/>
                <a:miter/>
              </a:ln>
            </p:spPr>
            <p:txBody>
              <a:bodyPr rtlCol="0" anchor="ctr"/>
              <a:lstStyle/>
              <a:p>
                <a:endParaRPr lang="en-US" sz="1200"/>
              </a:p>
            </p:txBody>
          </p:sp>
          <p:sp>
            <p:nvSpPr>
              <p:cNvPr id="56" name="TextBox 55">
                <a:extLst>
                  <a:ext uri="{FF2B5EF4-FFF2-40B4-BE49-F238E27FC236}">
                    <a16:creationId xmlns:a16="http://schemas.microsoft.com/office/drawing/2014/main" id="{FD1596F3-8874-BBEE-7335-F9D4E6D6E7CC}"/>
                  </a:ext>
                </a:extLst>
              </p:cNvPr>
              <p:cNvSpPr txBox="1"/>
              <p:nvPr/>
            </p:nvSpPr>
            <p:spPr>
              <a:xfrm>
                <a:off x="5837482" y="2661349"/>
                <a:ext cx="1863414" cy="286143"/>
              </a:xfrm>
              <a:prstGeom prst="rect">
                <a:avLst/>
              </a:prstGeom>
              <a:noFill/>
            </p:spPr>
            <p:txBody>
              <a:bodyPr wrap="none" rtlCol="0">
                <a:spAutoFit/>
              </a:bodyPr>
              <a:lstStyle/>
              <a:p>
                <a:r>
                  <a:rPr lang="en-US" sz="600" b="1" spc="0" baseline="0" dirty="0">
                    <a:ln/>
                    <a:solidFill>
                      <a:srgbClr val="006600"/>
                    </a:solidFill>
                    <a:latin typeface="Lato"/>
                    <a:sym typeface="Lato"/>
                    <a:rtl val="0"/>
                  </a:rPr>
                  <a:t>(A)</a:t>
                </a:r>
                <a:r>
                  <a:rPr lang="en-US" sz="600" b="1" spc="0" baseline="0" dirty="0">
                    <a:ln/>
                    <a:solidFill>
                      <a:srgbClr val="000000"/>
                    </a:solidFill>
                    <a:latin typeface="Lato"/>
                    <a:sym typeface="Lato"/>
                    <a:rtl val="0"/>
                  </a:rPr>
                  <a:t> Make LLVM IR executable</a:t>
                </a:r>
              </a:p>
            </p:txBody>
          </p:sp>
        </p:grpSp>
        <p:grpSp>
          <p:nvGrpSpPr>
            <p:cNvPr id="57" name="“(B) Make LLVM IR traceable”">
              <a:extLst>
                <a:ext uri="{FF2B5EF4-FFF2-40B4-BE49-F238E27FC236}">
                  <a16:creationId xmlns:a16="http://schemas.microsoft.com/office/drawing/2014/main" id="{89B5F526-686A-892F-6870-E244A6451267}"/>
                </a:ext>
              </a:extLst>
            </p:cNvPr>
            <p:cNvGrpSpPr/>
            <p:nvPr/>
          </p:nvGrpSpPr>
          <p:grpSpPr>
            <a:xfrm>
              <a:off x="10946391" y="1065403"/>
              <a:ext cx="3178528" cy="478181"/>
              <a:chOff x="5357655" y="3018934"/>
              <a:chExt cx="3178528" cy="478181"/>
            </a:xfrm>
          </p:grpSpPr>
          <p:sp>
            <p:nvSpPr>
              <p:cNvPr id="58" name="Freeform: Shape 57">
                <a:extLst>
                  <a:ext uri="{FF2B5EF4-FFF2-40B4-BE49-F238E27FC236}">
                    <a16:creationId xmlns:a16="http://schemas.microsoft.com/office/drawing/2014/main" id="{A8353A17-AA27-6E9A-E34A-96499BC00439}"/>
                  </a:ext>
                </a:extLst>
              </p:cNvPr>
              <p:cNvSpPr/>
              <p:nvPr/>
            </p:nvSpPr>
            <p:spPr>
              <a:xfrm>
                <a:off x="5357655" y="3064654"/>
                <a:ext cx="3178528" cy="423803"/>
              </a:xfrm>
              <a:custGeom>
                <a:avLst/>
                <a:gdLst>
                  <a:gd name="connsiteX0" fmla="*/ 0 w 3178528"/>
                  <a:gd name="connsiteY0" fmla="*/ 0 h 423803"/>
                  <a:gd name="connsiteX1" fmla="*/ 3178529 w 3178528"/>
                  <a:gd name="connsiteY1" fmla="*/ 0 h 423803"/>
                  <a:gd name="connsiteX2" fmla="*/ 3178529 w 3178528"/>
                  <a:gd name="connsiteY2" fmla="*/ 423804 h 423803"/>
                  <a:gd name="connsiteX3" fmla="*/ 0 w 3178528"/>
                  <a:gd name="connsiteY3" fmla="*/ 423804 h 423803"/>
                </a:gdLst>
                <a:ahLst/>
                <a:cxnLst>
                  <a:cxn ang="0">
                    <a:pos x="connsiteX0" y="connsiteY0"/>
                  </a:cxn>
                  <a:cxn ang="0">
                    <a:pos x="connsiteX1" y="connsiteY1"/>
                  </a:cxn>
                  <a:cxn ang="0">
                    <a:pos x="connsiteX2" y="connsiteY2"/>
                  </a:cxn>
                  <a:cxn ang="0">
                    <a:pos x="connsiteX3" y="connsiteY3"/>
                  </a:cxn>
                </a:cxnLst>
                <a:rect l="l" t="t" r="r" b="b"/>
                <a:pathLst>
                  <a:path w="3178528" h="423803">
                    <a:moveTo>
                      <a:pt x="0" y="0"/>
                    </a:moveTo>
                    <a:lnTo>
                      <a:pt x="3178529" y="0"/>
                    </a:lnTo>
                    <a:lnTo>
                      <a:pt x="3178529" y="423804"/>
                    </a:lnTo>
                    <a:lnTo>
                      <a:pt x="0" y="423804"/>
                    </a:lnTo>
                    <a:close/>
                  </a:path>
                </a:pathLst>
              </a:custGeom>
              <a:solidFill>
                <a:srgbClr val="FFFFFF"/>
              </a:solidFill>
              <a:ln w="13233" cap="flat">
                <a:solidFill>
                  <a:srgbClr val="000000"/>
                </a:solidFill>
                <a:prstDash val="solid"/>
                <a:miter/>
              </a:ln>
            </p:spPr>
            <p:txBody>
              <a:bodyPr rtlCol="0" anchor="ctr"/>
              <a:lstStyle/>
              <a:p>
                <a:endParaRPr lang="en-US" sz="1200"/>
              </a:p>
            </p:txBody>
          </p:sp>
          <p:sp>
            <p:nvSpPr>
              <p:cNvPr id="59" name="TextBox 58">
                <a:extLst>
                  <a:ext uri="{FF2B5EF4-FFF2-40B4-BE49-F238E27FC236}">
                    <a16:creationId xmlns:a16="http://schemas.microsoft.com/office/drawing/2014/main" id="{4FFD30F8-0D69-9349-6AF7-12650DAABD1D}"/>
                  </a:ext>
                </a:extLst>
              </p:cNvPr>
              <p:cNvSpPr txBox="1"/>
              <p:nvPr/>
            </p:nvSpPr>
            <p:spPr>
              <a:xfrm>
                <a:off x="5440737" y="3210971"/>
                <a:ext cx="2544000" cy="286144"/>
              </a:xfrm>
              <a:prstGeom prst="rect">
                <a:avLst/>
              </a:prstGeom>
              <a:noFill/>
            </p:spPr>
            <p:txBody>
              <a:bodyPr wrap="none" rtlCol="0">
                <a:spAutoFit/>
              </a:bodyPr>
              <a:lstStyle/>
              <a:p>
                <a:pPr marL="171450" indent="-171450">
                  <a:buFont typeface="Arial" panose="020B0604020202020204" pitchFamily="34" charset="0"/>
                  <a:buChar char="•"/>
                </a:pPr>
                <a:r>
                  <a:rPr lang="en-US" sz="600" spc="0" baseline="0" dirty="0">
                    <a:ln/>
                    <a:solidFill>
                      <a:srgbClr val="000000"/>
                    </a:solidFill>
                    <a:latin typeface="Lato"/>
                    <a:sym typeface="Lato"/>
                    <a:rtl val="0"/>
                  </a:rPr>
                  <a:t>Execute modified IR and dump a </a:t>
                </a:r>
                <a:r>
                  <a:rPr lang="en-US" sz="600" b="1" spc="0" baseline="0" dirty="0">
                    <a:ln/>
                    <a:solidFill>
                      <a:srgbClr val="000000"/>
                    </a:solidFill>
                    <a:latin typeface="Lato"/>
                    <a:sym typeface="Lato"/>
                    <a:rtl val="0"/>
                  </a:rPr>
                  <a:t>trace</a:t>
                </a:r>
              </a:p>
            </p:txBody>
          </p:sp>
          <p:sp>
            <p:nvSpPr>
              <p:cNvPr id="60" name="TextBox 59">
                <a:extLst>
                  <a:ext uri="{FF2B5EF4-FFF2-40B4-BE49-F238E27FC236}">
                    <a16:creationId xmlns:a16="http://schemas.microsoft.com/office/drawing/2014/main" id="{8F9F94A1-A5AC-0044-854D-4EBFAFBAE8FF}"/>
                  </a:ext>
                </a:extLst>
              </p:cNvPr>
              <p:cNvSpPr txBox="1"/>
              <p:nvPr/>
            </p:nvSpPr>
            <p:spPr>
              <a:xfrm>
                <a:off x="5837482" y="3018934"/>
                <a:ext cx="1771510" cy="286144"/>
              </a:xfrm>
              <a:prstGeom prst="rect">
                <a:avLst/>
              </a:prstGeom>
              <a:noFill/>
            </p:spPr>
            <p:txBody>
              <a:bodyPr wrap="none" rtlCol="0">
                <a:spAutoFit/>
              </a:bodyPr>
              <a:lstStyle/>
              <a:p>
                <a:pPr algn="l"/>
                <a:r>
                  <a:rPr lang="en-US" sz="600" b="1" spc="0" baseline="0" dirty="0">
                    <a:ln/>
                    <a:solidFill>
                      <a:srgbClr val="006600"/>
                    </a:solidFill>
                    <a:latin typeface="Lato"/>
                    <a:sym typeface="Lato"/>
                    <a:rtl val="0"/>
                  </a:rPr>
                  <a:t>(B)</a:t>
                </a:r>
                <a:r>
                  <a:rPr lang="en-US" sz="600" b="1" spc="0" baseline="0" dirty="0">
                    <a:ln/>
                    <a:solidFill>
                      <a:srgbClr val="000000"/>
                    </a:solidFill>
                    <a:latin typeface="Lato"/>
                    <a:sym typeface="Lato"/>
                    <a:rtl val="0"/>
                  </a:rPr>
                  <a:t> Make LLVM IR traceable</a:t>
                </a:r>
              </a:p>
            </p:txBody>
          </p:sp>
        </p:grpSp>
        <p:grpSp>
          <p:nvGrpSpPr>
            <p:cNvPr id="61" name="“(C) Trace parsing”">
              <a:extLst>
                <a:ext uri="{FF2B5EF4-FFF2-40B4-BE49-F238E27FC236}">
                  <a16:creationId xmlns:a16="http://schemas.microsoft.com/office/drawing/2014/main" id="{C2423BB3-77DE-57BB-F722-F9062D6B6BF4}"/>
                </a:ext>
              </a:extLst>
            </p:cNvPr>
            <p:cNvGrpSpPr/>
            <p:nvPr/>
          </p:nvGrpSpPr>
          <p:grpSpPr>
            <a:xfrm>
              <a:off x="9139870" y="2369924"/>
              <a:ext cx="3283212" cy="286144"/>
              <a:chOff x="3551134" y="4323455"/>
              <a:chExt cx="3283212" cy="286144"/>
            </a:xfrm>
          </p:grpSpPr>
          <p:sp>
            <p:nvSpPr>
              <p:cNvPr id="62" name="Freeform: Shape 61">
                <a:extLst>
                  <a:ext uri="{FF2B5EF4-FFF2-40B4-BE49-F238E27FC236}">
                    <a16:creationId xmlns:a16="http://schemas.microsoft.com/office/drawing/2014/main" id="{68E1B90B-D4BF-9F58-7756-6868867DC255}"/>
                  </a:ext>
                </a:extLst>
              </p:cNvPr>
              <p:cNvSpPr/>
              <p:nvPr/>
            </p:nvSpPr>
            <p:spPr>
              <a:xfrm>
                <a:off x="3569733" y="4349309"/>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1200"/>
              </a:p>
            </p:txBody>
          </p:sp>
          <p:sp>
            <p:nvSpPr>
              <p:cNvPr id="63" name="TextBox 62">
                <a:extLst>
                  <a:ext uri="{FF2B5EF4-FFF2-40B4-BE49-F238E27FC236}">
                    <a16:creationId xmlns:a16="http://schemas.microsoft.com/office/drawing/2014/main" id="{A2645A88-F140-04E2-D859-5C6F3FE9AE2B}"/>
                  </a:ext>
                </a:extLst>
              </p:cNvPr>
              <p:cNvSpPr txBox="1"/>
              <p:nvPr/>
            </p:nvSpPr>
            <p:spPr>
              <a:xfrm>
                <a:off x="3551134" y="4323455"/>
                <a:ext cx="1170409" cy="286144"/>
              </a:xfrm>
              <a:prstGeom prst="rect">
                <a:avLst/>
              </a:prstGeom>
              <a:noFill/>
            </p:spPr>
            <p:txBody>
              <a:bodyPr wrap="none" rtlCol="0">
                <a:spAutoFit/>
              </a:bodyPr>
              <a:lstStyle/>
              <a:p>
                <a:pPr algn="l"/>
                <a:r>
                  <a:rPr lang="en-US" sz="600" b="1" spc="0" baseline="0" dirty="0">
                    <a:ln/>
                    <a:solidFill>
                      <a:srgbClr val="C09516"/>
                    </a:solidFill>
                    <a:latin typeface="Lato"/>
                    <a:sym typeface="Lato"/>
                    <a:rtl val="0"/>
                  </a:rPr>
                  <a:t>(C)</a:t>
                </a:r>
                <a:r>
                  <a:rPr lang="en-US" sz="600" b="1" spc="0" baseline="0" dirty="0">
                    <a:ln/>
                    <a:solidFill>
                      <a:srgbClr val="000000"/>
                    </a:solidFill>
                    <a:latin typeface="Lato"/>
                    <a:sym typeface="Lato"/>
                    <a:rtl val="0"/>
                  </a:rPr>
                  <a:t> Trace parsing</a:t>
                </a:r>
              </a:p>
            </p:txBody>
          </p:sp>
        </p:grpSp>
        <p:grpSp>
          <p:nvGrpSpPr>
            <p:cNvPr id="64" name="“(D) Resolving dynamic schedule”">
              <a:extLst>
                <a:ext uri="{FF2B5EF4-FFF2-40B4-BE49-F238E27FC236}">
                  <a16:creationId xmlns:a16="http://schemas.microsoft.com/office/drawing/2014/main" id="{2E8ACB83-3482-AD47-B53A-0D106038414D}"/>
                </a:ext>
              </a:extLst>
            </p:cNvPr>
            <p:cNvGrpSpPr/>
            <p:nvPr/>
          </p:nvGrpSpPr>
          <p:grpSpPr>
            <a:xfrm>
              <a:off x="9139870" y="2740753"/>
              <a:ext cx="3283212" cy="674803"/>
              <a:chOff x="3551134" y="4694284"/>
              <a:chExt cx="3283212" cy="674803"/>
            </a:xfrm>
          </p:grpSpPr>
          <p:sp>
            <p:nvSpPr>
              <p:cNvPr id="65" name="Freeform: Shape 64">
                <a:extLst>
                  <a:ext uri="{FF2B5EF4-FFF2-40B4-BE49-F238E27FC236}">
                    <a16:creationId xmlns:a16="http://schemas.microsoft.com/office/drawing/2014/main" id="{BD94E731-BC14-7E50-1091-EEECBB78AC47}"/>
                  </a:ext>
                </a:extLst>
              </p:cNvPr>
              <p:cNvSpPr/>
              <p:nvPr/>
            </p:nvSpPr>
            <p:spPr>
              <a:xfrm>
                <a:off x="3569733" y="4706894"/>
                <a:ext cx="3264613" cy="662193"/>
              </a:xfrm>
              <a:custGeom>
                <a:avLst/>
                <a:gdLst>
                  <a:gd name="connsiteX0" fmla="*/ 0 w 3264613"/>
                  <a:gd name="connsiteY0" fmla="*/ 0 h 662193"/>
                  <a:gd name="connsiteX1" fmla="*/ 3264614 w 3264613"/>
                  <a:gd name="connsiteY1" fmla="*/ 0 h 662193"/>
                  <a:gd name="connsiteX2" fmla="*/ 3264614 w 3264613"/>
                  <a:gd name="connsiteY2" fmla="*/ 662194 h 662193"/>
                  <a:gd name="connsiteX3" fmla="*/ 0 w 3264613"/>
                  <a:gd name="connsiteY3" fmla="*/ 662194 h 662193"/>
                </a:gdLst>
                <a:ahLst/>
                <a:cxnLst>
                  <a:cxn ang="0">
                    <a:pos x="connsiteX0" y="connsiteY0"/>
                  </a:cxn>
                  <a:cxn ang="0">
                    <a:pos x="connsiteX1" y="connsiteY1"/>
                  </a:cxn>
                  <a:cxn ang="0">
                    <a:pos x="connsiteX2" y="connsiteY2"/>
                  </a:cxn>
                  <a:cxn ang="0">
                    <a:pos x="connsiteX3" y="connsiteY3"/>
                  </a:cxn>
                </a:cxnLst>
                <a:rect l="l" t="t" r="r" b="b"/>
                <a:pathLst>
                  <a:path w="3264613" h="662193">
                    <a:moveTo>
                      <a:pt x="0" y="0"/>
                    </a:moveTo>
                    <a:lnTo>
                      <a:pt x="3264614" y="0"/>
                    </a:lnTo>
                    <a:lnTo>
                      <a:pt x="3264614" y="662194"/>
                    </a:lnTo>
                    <a:lnTo>
                      <a:pt x="0" y="662194"/>
                    </a:lnTo>
                    <a:close/>
                  </a:path>
                </a:pathLst>
              </a:custGeom>
              <a:solidFill>
                <a:srgbClr val="FFFFFF"/>
              </a:solidFill>
              <a:ln w="13233" cap="flat">
                <a:solidFill>
                  <a:srgbClr val="000000"/>
                </a:solidFill>
                <a:prstDash val="solid"/>
                <a:miter/>
              </a:ln>
            </p:spPr>
            <p:txBody>
              <a:bodyPr rtlCol="0" anchor="ctr"/>
              <a:lstStyle/>
              <a:p>
                <a:endParaRPr lang="en-US" sz="1200"/>
              </a:p>
            </p:txBody>
          </p:sp>
          <p:grpSp>
            <p:nvGrpSpPr>
              <p:cNvPr id="66" name="Graphic 5">
                <a:extLst>
                  <a:ext uri="{FF2B5EF4-FFF2-40B4-BE49-F238E27FC236}">
                    <a16:creationId xmlns:a16="http://schemas.microsoft.com/office/drawing/2014/main" id="{865CEDD0-488D-8AEE-EB96-680C0652F338}"/>
                  </a:ext>
                </a:extLst>
              </p:cNvPr>
              <p:cNvGrpSpPr/>
              <p:nvPr/>
            </p:nvGrpSpPr>
            <p:grpSpPr>
              <a:xfrm>
                <a:off x="3569733" y="4892942"/>
                <a:ext cx="2695517" cy="471558"/>
                <a:chOff x="3149239" y="4892942"/>
                <a:chExt cx="2695517" cy="471558"/>
              </a:xfrm>
              <a:solidFill>
                <a:srgbClr val="000000"/>
              </a:solidFill>
            </p:grpSpPr>
            <p:sp>
              <p:nvSpPr>
                <p:cNvPr id="68" name="TextBox 67">
                  <a:extLst>
                    <a:ext uri="{FF2B5EF4-FFF2-40B4-BE49-F238E27FC236}">
                      <a16:creationId xmlns:a16="http://schemas.microsoft.com/office/drawing/2014/main" id="{C8850D46-FEC5-DD0A-E1E4-052A083BE932}"/>
                    </a:ext>
                  </a:extLst>
                </p:cNvPr>
                <p:cNvSpPr txBox="1"/>
                <p:nvPr/>
              </p:nvSpPr>
              <p:spPr>
                <a:xfrm>
                  <a:off x="3149239" y="4892942"/>
                  <a:ext cx="2695517" cy="286144"/>
                </a:xfrm>
                <a:prstGeom prst="rect">
                  <a:avLst/>
                </a:prstGeom>
                <a:noFill/>
              </p:spPr>
              <p:txBody>
                <a:bodyPr wrap="none" rtlCol="0">
                  <a:spAutoFit/>
                </a:bodyPr>
                <a:lstStyle/>
                <a:p>
                  <a:pPr marL="171450" indent="-171450" algn="l">
                    <a:buFont typeface="Arial" panose="020B0604020202020204" pitchFamily="34" charset="0"/>
                    <a:buChar char="•"/>
                  </a:pPr>
                  <a:r>
                    <a:rPr lang="en-US" sz="600" spc="0" baseline="0" dirty="0">
                      <a:ln/>
                      <a:solidFill>
                        <a:srgbClr val="000000"/>
                      </a:solidFill>
                      <a:latin typeface="Lato"/>
                      <a:sym typeface="Lato"/>
                      <a:rtl val="0"/>
                    </a:rPr>
                    <a:t>Non-pipelined non-dataflow basic blocks</a:t>
                  </a:r>
                </a:p>
              </p:txBody>
            </p:sp>
            <p:sp>
              <p:nvSpPr>
                <p:cNvPr id="69" name="TextBox 68">
                  <a:extLst>
                    <a:ext uri="{FF2B5EF4-FFF2-40B4-BE49-F238E27FC236}">
                      <a16:creationId xmlns:a16="http://schemas.microsoft.com/office/drawing/2014/main" id="{A9060E0C-8A63-7F42-C854-563C927823D0}"/>
                    </a:ext>
                  </a:extLst>
                </p:cNvPr>
                <p:cNvSpPr txBox="1"/>
                <p:nvPr/>
              </p:nvSpPr>
              <p:spPr>
                <a:xfrm>
                  <a:off x="3149239" y="5078356"/>
                  <a:ext cx="1694510" cy="286144"/>
                </a:xfrm>
                <a:prstGeom prst="rect">
                  <a:avLst/>
                </a:prstGeom>
                <a:noFill/>
              </p:spPr>
              <p:txBody>
                <a:bodyPr wrap="none" rtlCol="0">
                  <a:spAutoFit/>
                </a:bodyPr>
                <a:lstStyle/>
                <a:p>
                  <a:pPr marL="171450" indent="-171450" algn="l">
                    <a:buFont typeface="Arial" panose="020B0604020202020204" pitchFamily="34" charset="0"/>
                    <a:buChar char="•"/>
                  </a:pPr>
                  <a:r>
                    <a:rPr lang="en-US" sz="600" spc="0" baseline="0" dirty="0">
                      <a:ln/>
                      <a:solidFill>
                        <a:srgbClr val="000000"/>
                      </a:solidFill>
                      <a:latin typeface="Lato"/>
                      <a:sym typeface="Lato"/>
                      <a:rtl val="0"/>
                    </a:rPr>
                    <a:t>Dataflow basic blocks</a:t>
                  </a:r>
                </a:p>
              </p:txBody>
            </p:sp>
          </p:grpSp>
          <p:sp>
            <p:nvSpPr>
              <p:cNvPr id="67" name="TextBox 66">
                <a:extLst>
                  <a:ext uri="{FF2B5EF4-FFF2-40B4-BE49-F238E27FC236}">
                    <a16:creationId xmlns:a16="http://schemas.microsoft.com/office/drawing/2014/main" id="{71EC5664-6766-2B72-D412-6DA53CD7C84F}"/>
                  </a:ext>
                </a:extLst>
              </p:cNvPr>
              <p:cNvSpPr txBox="1"/>
              <p:nvPr/>
            </p:nvSpPr>
            <p:spPr>
              <a:xfrm>
                <a:off x="3551134" y="4694284"/>
                <a:ext cx="1957802" cy="286144"/>
              </a:xfrm>
              <a:prstGeom prst="rect">
                <a:avLst/>
              </a:prstGeom>
              <a:noFill/>
            </p:spPr>
            <p:txBody>
              <a:bodyPr wrap="none" rtlCol="0">
                <a:spAutoFit/>
              </a:bodyPr>
              <a:lstStyle/>
              <a:p>
                <a:pPr algn="l"/>
                <a:r>
                  <a:rPr lang="en-US" sz="600" b="1" spc="0" baseline="0" dirty="0">
                    <a:ln/>
                    <a:solidFill>
                      <a:srgbClr val="C09516"/>
                    </a:solidFill>
                    <a:latin typeface="Lato"/>
                    <a:sym typeface="Lato"/>
                    <a:rtl val="0"/>
                  </a:rPr>
                  <a:t>(D)</a:t>
                </a:r>
                <a:r>
                  <a:rPr lang="en-US" sz="600" b="1" spc="0" baseline="0" dirty="0">
                    <a:ln/>
                    <a:solidFill>
                      <a:srgbClr val="000000"/>
                    </a:solidFill>
                    <a:latin typeface="Lato"/>
                    <a:sym typeface="Lato"/>
                    <a:rtl val="0"/>
                  </a:rPr>
                  <a:t> Resolving dynamic schedule</a:t>
                </a:r>
              </a:p>
            </p:txBody>
          </p:sp>
        </p:grpSp>
        <p:grpSp>
          <p:nvGrpSpPr>
            <p:cNvPr id="70" name="“(E) Calculating stalls”">
              <a:extLst>
                <a:ext uri="{FF2B5EF4-FFF2-40B4-BE49-F238E27FC236}">
                  <a16:creationId xmlns:a16="http://schemas.microsoft.com/office/drawing/2014/main" id="{71C0119C-362D-7F4C-C8B9-7BA3852D6EA1}"/>
                </a:ext>
              </a:extLst>
            </p:cNvPr>
            <p:cNvGrpSpPr/>
            <p:nvPr/>
          </p:nvGrpSpPr>
          <p:grpSpPr>
            <a:xfrm>
              <a:off x="9153114" y="3495653"/>
              <a:ext cx="3269968" cy="286143"/>
              <a:chOff x="3564378" y="5449184"/>
              <a:chExt cx="3269968" cy="286143"/>
            </a:xfrm>
          </p:grpSpPr>
          <p:sp>
            <p:nvSpPr>
              <p:cNvPr id="71" name="Freeform: Shape 70">
                <a:extLst>
                  <a:ext uri="{FF2B5EF4-FFF2-40B4-BE49-F238E27FC236}">
                    <a16:creationId xmlns:a16="http://schemas.microsoft.com/office/drawing/2014/main" id="{F2B95F23-C28B-A0F3-C29D-A6E6BC04F179}"/>
                  </a:ext>
                </a:extLst>
              </p:cNvPr>
              <p:cNvSpPr/>
              <p:nvPr/>
            </p:nvSpPr>
            <p:spPr>
              <a:xfrm>
                <a:off x="3569733" y="5475038"/>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1200"/>
              </a:p>
            </p:txBody>
          </p:sp>
          <p:sp>
            <p:nvSpPr>
              <p:cNvPr id="72" name="TextBox 71">
                <a:extLst>
                  <a:ext uri="{FF2B5EF4-FFF2-40B4-BE49-F238E27FC236}">
                    <a16:creationId xmlns:a16="http://schemas.microsoft.com/office/drawing/2014/main" id="{846A2042-7020-DA18-351A-48A282DBB7B0}"/>
                  </a:ext>
                </a:extLst>
              </p:cNvPr>
              <p:cNvSpPr txBox="1"/>
              <p:nvPr/>
            </p:nvSpPr>
            <p:spPr>
              <a:xfrm>
                <a:off x="3564378" y="5449184"/>
                <a:ext cx="1334345" cy="286143"/>
              </a:xfrm>
              <a:prstGeom prst="rect">
                <a:avLst/>
              </a:prstGeom>
              <a:noFill/>
            </p:spPr>
            <p:txBody>
              <a:bodyPr wrap="none" rtlCol="0">
                <a:spAutoFit/>
              </a:bodyPr>
              <a:lstStyle/>
              <a:p>
                <a:pPr algn="l"/>
                <a:r>
                  <a:rPr lang="en-US" sz="600" b="1" spc="0" baseline="0" dirty="0">
                    <a:ln/>
                    <a:solidFill>
                      <a:srgbClr val="C09516"/>
                    </a:solidFill>
                    <a:latin typeface="Lato"/>
                    <a:sym typeface="Lato"/>
                    <a:rtl val="0"/>
                  </a:rPr>
                  <a:t>(E)</a:t>
                </a:r>
                <a:r>
                  <a:rPr lang="en-US" sz="600" b="1" spc="0" baseline="0" dirty="0">
                    <a:ln/>
                    <a:solidFill>
                      <a:srgbClr val="000000"/>
                    </a:solidFill>
                    <a:latin typeface="Lato"/>
                    <a:sym typeface="Lato"/>
                    <a:rtl val="0"/>
                  </a:rPr>
                  <a:t> Calculating stalls</a:t>
                </a:r>
              </a:p>
            </p:txBody>
          </p:sp>
        </p:grpSp>
        <p:grpSp>
          <p:nvGrpSpPr>
            <p:cNvPr id="73" name="“(F) Modeling AXI interfaces”">
              <a:extLst>
                <a:ext uri="{FF2B5EF4-FFF2-40B4-BE49-F238E27FC236}">
                  <a16:creationId xmlns:a16="http://schemas.microsoft.com/office/drawing/2014/main" id="{91FBBDAC-8897-7404-3277-8E0E12256BCD}"/>
                </a:ext>
              </a:extLst>
            </p:cNvPr>
            <p:cNvGrpSpPr/>
            <p:nvPr/>
          </p:nvGrpSpPr>
          <p:grpSpPr>
            <a:xfrm>
              <a:off x="9153114" y="3853238"/>
              <a:ext cx="3269968" cy="286143"/>
              <a:chOff x="3564378" y="5806769"/>
              <a:chExt cx="3269968" cy="286143"/>
            </a:xfrm>
          </p:grpSpPr>
          <p:sp>
            <p:nvSpPr>
              <p:cNvPr id="74" name="Freeform: Shape 73">
                <a:extLst>
                  <a:ext uri="{FF2B5EF4-FFF2-40B4-BE49-F238E27FC236}">
                    <a16:creationId xmlns:a16="http://schemas.microsoft.com/office/drawing/2014/main" id="{549492A0-E716-ABB8-6E59-FA49199BB48D}"/>
                  </a:ext>
                </a:extLst>
              </p:cNvPr>
              <p:cNvSpPr/>
              <p:nvPr/>
            </p:nvSpPr>
            <p:spPr>
              <a:xfrm>
                <a:off x="3569733" y="5832623"/>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1200"/>
              </a:p>
            </p:txBody>
          </p:sp>
          <p:sp>
            <p:nvSpPr>
              <p:cNvPr id="75" name="TextBox 74">
                <a:extLst>
                  <a:ext uri="{FF2B5EF4-FFF2-40B4-BE49-F238E27FC236}">
                    <a16:creationId xmlns:a16="http://schemas.microsoft.com/office/drawing/2014/main" id="{342BF9D5-77A2-19D3-B536-02301871A717}"/>
                  </a:ext>
                </a:extLst>
              </p:cNvPr>
              <p:cNvSpPr txBox="1"/>
              <p:nvPr/>
            </p:nvSpPr>
            <p:spPr>
              <a:xfrm>
                <a:off x="3564378" y="5806769"/>
                <a:ext cx="1731768" cy="286143"/>
              </a:xfrm>
              <a:prstGeom prst="rect">
                <a:avLst/>
              </a:prstGeom>
              <a:noFill/>
            </p:spPr>
            <p:txBody>
              <a:bodyPr wrap="none" rtlCol="0">
                <a:spAutoFit/>
              </a:bodyPr>
              <a:lstStyle/>
              <a:p>
                <a:pPr algn="l"/>
                <a:r>
                  <a:rPr lang="en-US" sz="600" b="1" spc="0" baseline="0" dirty="0">
                    <a:ln/>
                    <a:solidFill>
                      <a:srgbClr val="C09516"/>
                    </a:solidFill>
                    <a:latin typeface="Lato"/>
                    <a:sym typeface="Lato"/>
                    <a:rtl val="0"/>
                  </a:rPr>
                  <a:t>(F)</a:t>
                </a:r>
                <a:r>
                  <a:rPr lang="en-US" sz="600" b="1" spc="0" baseline="0" dirty="0">
                    <a:ln/>
                    <a:solidFill>
                      <a:srgbClr val="000000"/>
                    </a:solidFill>
                    <a:latin typeface="Lato"/>
                    <a:sym typeface="Lato"/>
                    <a:rtl val="0"/>
                  </a:rPr>
                  <a:t> Modeling AXI interfaces</a:t>
                </a:r>
              </a:p>
            </p:txBody>
          </p:sp>
        </p:grpSp>
        <p:grpSp>
          <p:nvGrpSpPr>
            <p:cNvPr id="76" name="&quot;LLVM IR bitcode&quot;">
              <a:extLst>
                <a:ext uri="{FF2B5EF4-FFF2-40B4-BE49-F238E27FC236}">
                  <a16:creationId xmlns:a16="http://schemas.microsoft.com/office/drawing/2014/main" id="{2B909B35-C035-CDFD-AA5D-A229796DA84E}"/>
                </a:ext>
              </a:extLst>
            </p:cNvPr>
            <p:cNvGrpSpPr/>
            <p:nvPr/>
          </p:nvGrpSpPr>
          <p:grpSpPr>
            <a:xfrm>
              <a:off x="9251176" y="356856"/>
              <a:ext cx="927070" cy="471558"/>
              <a:chOff x="3662440" y="2310387"/>
              <a:chExt cx="927070" cy="471558"/>
            </a:xfrm>
          </p:grpSpPr>
          <p:sp>
            <p:nvSpPr>
              <p:cNvPr id="77" name="Freeform: Shape 76">
                <a:extLst>
                  <a:ext uri="{FF2B5EF4-FFF2-40B4-BE49-F238E27FC236}">
                    <a16:creationId xmlns:a16="http://schemas.microsoft.com/office/drawing/2014/main" id="{5230CD71-297E-F627-D274-E65A49E9B6B1}"/>
                  </a:ext>
                </a:extLst>
              </p:cNvPr>
              <p:cNvSpPr/>
              <p:nvPr/>
            </p:nvSpPr>
            <p:spPr>
              <a:xfrm>
                <a:off x="3662440" y="2349485"/>
                <a:ext cx="927070" cy="397316"/>
              </a:xfrm>
              <a:custGeom>
                <a:avLst/>
                <a:gdLst>
                  <a:gd name="connsiteX0" fmla="*/ 0 w 927070"/>
                  <a:gd name="connsiteY0" fmla="*/ 0 h 397316"/>
                  <a:gd name="connsiteX1" fmla="*/ 927071 w 927070"/>
                  <a:gd name="connsiteY1" fmla="*/ 0 h 397316"/>
                  <a:gd name="connsiteX2" fmla="*/ 927071 w 927070"/>
                  <a:gd name="connsiteY2" fmla="*/ 397316 h 397316"/>
                  <a:gd name="connsiteX3" fmla="*/ 0 w 927070"/>
                  <a:gd name="connsiteY3" fmla="*/ 397316 h 397316"/>
                </a:gdLst>
                <a:ahLst/>
                <a:cxnLst>
                  <a:cxn ang="0">
                    <a:pos x="connsiteX0" y="connsiteY0"/>
                  </a:cxn>
                  <a:cxn ang="0">
                    <a:pos x="connsiteX1" y="connsiteY1"/>
                  </a:cxn>
                  <a:cxn ang="0">
                    <a:pos x="connsiteX2" y="connsiteY2"/>
                  </a:cxn>
                  <a:cxn ang="0">
                    <a:pos x="connsiteX3" y="connsiteY3"/>
                  </a:cxn>
                </a:cxnLst>
                <a:rect l="l" t="t" r="r" b="b"/>
                <a:pathLst>
                  <a:path w="927070" h="397316">
                    <a:moveTo>
                      <a:pt x="0" y="0"/>
                    </a:moveTo>
                    <a:lnTo>
                      <a:pt x="927071" y="0"/>
                    </a:lnTo>
                    <a:lnTo>
                      <a:pt x="927071" y="397316"/>
                    </a:lnTo>
                    <a:lnTo>
                      <a:pt x="0" y="397316"/>
                    </a:lnTo>
                    <a:close/>
                  </a:path>
                </a:pathLst>
              </a:custGeom>
              <a:solidFill>
                <a:srgbClr val="FFFFFF"/>
              </a:solidFill>
              <a:ln w="13233" cap="flat">
                <a:solidFill>
                  <a:srgbClr val="000000"/>
                </a:solidFill>
                <a:prstDash val="solid"/>
                <a:miter/>
              </a:ln>
            </p:spPr>
            <p:txBody>
              <a:bodyPr rtlCol="0" anchor="ctr"/>
              <a:lstStyle/>
              <a:p>
                <a:endParaRPr lang="en-US" sz="1200"/>
              </a:p>
            </p:txBody>
          </p:sp>
          <p:grpSp>
            <p:nvGrpSpPr>
              <p:cNvPr id="78" name="Graphic 5">
                <a:extLst>
                  <a:ext uri="{FF2B5EF4-FFF2-40B4-BE49-F238E27FC236}">
                    <a16:creationId xmlns:a16="http://schemas.microsoft.com/office/drawing/2014/main" id="{01120460-9F9A-E22C-1285-D15F1AFE8226}"/>
                  </a:ext>
                </a:extLst>
              </p:cNvPr>
              <p:cNvGrpSpPr/>
              <p:nvPr/>
            </p:nvGrpSpPr>
            <p:grpSpPr>
              <a:xfrm>
                <a:off x="3736548" y="2310387"/>
                <a:ext cx="738212" cy="471558"/>
                <a:chOff x="3316054" y="2310387"/>
                <a:chExt cx="738212" cy="471558"/>
              </a:xfrm>
              <a:solidFill>
                <a:srgbClr val="000000"/>
              </a:solidFill>
            </p:grpSpPr>
            <p:sp>
              <p:nvSpPr>
                <p:cNvPr id="79" name="TextBox 78">
                  <a:extLst>
                    <a:ext uri="{FF2B5EF4-FFF2-40B4-BE49-F238E27FC236}">
                      <a16:creationId xmlns:a16="http://schemas.microsoft.com/office/drawing/2014/main" id="{D7C45E63-C6FE-A772-FD4D-826BAFB0FCDA}"/>
                    </a:ext>
                  </a:extLst>
                </p:cNvPr>
                <p:cNvSpPr txBox="1"/>
                <p:nvPr/>
              </p:nvSpPr>
              <p:spPr>
                <a:xfrm>
                  <a:off x="3316054" y="2310387"/>
                  <a:ext cx="738212" cy="286144"/>
                </a:xfrm>
                <a:prstGeom prst="rect">
                  <a:avLst/>
                </a:prstGeom>
                <a:noFill/>
              </p:spPr>
              <p:txBody>
                <a:bodyPr wrap="none" rtlCol="0">
                  <a:spAutoFit/>
                </a:bodyPr>
                <a:lstStyle/>
                <a:p>
                  <a:pPr algn="l"/>
                  <a:r>
                    <a:rPr lang="en-US" sz="600" spc="0" baseline="0">
                      <a:ln/>
                      <a:solidFill>
                        <a:srgbClr val="000000"/>
                      </a:solidFill>
                      <a:latin typeface="Lato"/>
                      <a:sym typeface="Lato"/>
                      <a:rtl val="0"/>
                    </a:rPr>
                    <a:t>LLVM IR</a:t>
                  </a:r>
                </a:p>
              </p:txBody>
            </p:sp>
            <p:sp>
              <p:nvSpPr>
                <p:cNvPr id="80" name="TextBox 79">
                  <a:extLst>
                    <a:ext uri="{FF2B5EF4-FFF2-40B4-BE49-F238E27FC236}">
                      <a16:creationId xmlns:a16="http://schemas.microsoft.com/office/drawing/2014/main" id="{433215F1-8B54-9FE2-4DA4-0E3CAA9C51CF}"/>
                    </a:ext>
                  </a:extLst>
                </p:cNvPr>
                <p:cNvSpPr txBox="1"/>
                <p:nvPr/>
              </p:nvSpPr>
              <p:spPr>
                <a:xfrm>
                  <a:off x="3342542" y="2495801"/>
                  <a:ext cx="678598" cy="286144"/>
                </a:xfrm>
                <a:prstGeom prst="rect">
                  <a:avLst/>
                </a:prstGeom>
                <a:noFill/>
              </p:spPr>
              <p:txBody>
                <a:bodyPr wrap="none" rtlCol="0">
                  <a:spAutoFit/>
                </a:bodyPr>
                <a:lstStyle/>
                <a:p>
                  <a:pPr algn="l"/>
                  <a:r>
                    <a:rPr lang="en-US" sz="600" spc="0" baseline="0" dirty="0" err="1">
                      <a:ln/>
                      <a:solidFill>
                        <a:srgbClr val="000000"/>
                      </a:solidFill>
                      <a:latin typeface="Lato"/>
                      <a:sym typeface="Lato"/>
                      <a:rtl val="0"/>
                    </a:rPr>
                    <a:t>bitcode</a:t>
                  </a:r>
                  <a:endParaRPr lang="en-US" sz="600" spc="0" baseline="0" dirty="0">
                    <a:ln/>
                    <a:solidFill>
                      <a:srgbClr val="000000"/>
                    </a:solidFill>
                    <a:latin typeface="Lato"/>
                    <a:sym typeface="Lato"/>
                    <a:rtl val="0"/>
                  </a:endParaRPr>
                </a:p>
              </p:txBody>
            </p:sp>
          </p:grpSp>
        </p:grpSp>
        <p:grpSp>
          <p:nvGrpSpPr>
            <p:cNvPr id="81" name="&quot;Static scheduling information&quot;">
              <a:extLst>
                <a:ext uri="{FF2B5EF4-FFF2-40B4-BE49-F238E27FC236}">
                  <a16:creationId xmlns:a16="http://schemas.microsoft.com/office/drawing/2014/main" id="{9415041D-4E59-7304-588B-8402D6DEAC10}"/>
                </a:ext>
              </a:extLst>
            </p:cNvPr>
            <p:cNvGrpSpPr/>
            <p:nvPr/>
          </p:nvGrpSpPr>
          <p:grpSpPr>
            <a:xfrm>
              <a:off x="9199467" y="879989"/>
              <a:ext cx="978779" cy="656970"/>
              <a:chOff x="3610731" y="2833520"/>
              <a:chExt cx="978779" cy="656970"/>
            </a:xfrm>
          </p:grpSpPr>
          <p:sp>
            <p:nvSpPr>
              <p:cNvPr id="82" name="Freeform: Shape 81">
                <a:extLst>
                  <a:ext uri="{FF2B5EF4-FFF2-40B4-BE49-F238E27FC236}">
                    <a16:creationId xmlns:a16="http://schemas.microsoft.com/office/drawing/2014/main" id="{2C537468-D38B-C260-9D57-BB228738CD03}"/>
                  </a:ext>
                </a:extLst>
              </p:cNvPr>
              <p:cNvSpPr/>
              <p:nvPr/>
            </p:nvSpPr>
            <p:spPr>
              <a:xfrm>
                <a:off x="3662440" y="2865996"/>
                <a:ext cx="927070" cy="595974"/>
              </a:xfrm>
              <a:custGeom>
                <a:avLst/>
                <a:gdLst>
                  <a:gd name="connsiteX0" fmla="*/ 0 w 927070"/>
                  <a:gd name="connsiteY0" fmla="*/ 0 h 595974"/>
                  <a:gd name="connsiteX1" fmla="*/ 927071 w 927070"/>
                  <a:gd name="connsiteY1" fmla="*/ 0 h 595974"/>
                  <a:gd name="connsiteX2" fmla="*/ 927071 w 927070"/>
                  <a:gd name="connsiteY2" fmla="*/ 595974 h 595974"/>
                  <a:gd name="connsiteX3" fmla="*/ 0 w 927070"/>
                  <a:gd name="connsiteY3" fmla="*/ 595974 h 595974"/>
                </a:gdLst>
                <a:ahLst/>
                <a:cxnLst>
                  <a:cxn ang="0">
                    <a:pos x="connsiteX0" y="connsiteY0"/>
                  </a:cxn>
                  <a:cxn ang="0">
                    <a:pos x="connsiteX1" y="connsiteY1"/>
                  </a:cxn>
                  <a:cxn ang="0">
                    <a:pos x="connsiteX2" y="connsiteY2"/>
                  </a:cxn>
                  <a:cxn ang="0">
                    <a:pos x="connsiteX3" y="connsiteY3"/>
                  </a:cxn>
                </a:cxnLst>
                <a:rect l="l" t="t" r="r" b="b"/>
                <a:pathLst>
                  <a:path w="927070" h="595974">
                    <a:moveTo>
                      <a:pt x="0" y="0"/>
                    </a:moveTo>
                    <a:lnTo>
                      <a:pt x="927071" y="0"/>
                    </a:lnTo>
                    <a:lnTo>
                      <a:pt x="927071" y="595974"/>
                    </a:lnTo>
                    <a:lnTo>
                      <a:pt x="0" y="595974"/>
                    </a:lnTo>
                    <a:close/>
                  </a:path>
                </a:pathLst>
              </a:custGeom>
              <a:solidFill>
                <a:srgbClr val="FFFFFF"/>
              </a:solidFill>
              <a:ln w="13233" cap="flat">
                <a:solidFill>
                  <a:srgbClr val="000000"/>
                </a:solidFill>
                <a:prstDash val="solid"/>
                <a:miter/>
              </a:ln>
            </p:spPr>
            <p:txBody>
              <a:bodyPr rtlCol="0" anchor="ctr"/>
              <a:lstStyle/>
              <a:p>
                <a:endParaRPr lang="en-US" sz="1200"/>
              </a:p>
            </p:txBody>
          </p:sp>
          <p:grpSp>
            <p:nvGrpSpPr>
              <p:cNvPr id="83" name="Graphic 5">
                <a:extLst>
                  <a:ext uri="{FF2B5EF4-FFF2-40B4-BE49-F238E27FC236}">
                    <a16:creationId xmlns:a16="http://schemas.microsoft.com/office/drawing/2014/main" id="{74F2C8D9-BAAE-DC04-A4FC-664236C13E5B}"/>
                  </a:ext>
                </a:extLst>
              </p:cNvPr>
              <p:cNvGrpSpPr/>
              <p:nvPr/>
            </p:nvGrpSpPr>
            <p:grpSpPr>
              <a:xfrm>
                <a:off x="3610731" y="2833520"/>
                <a:ext cx="897182" cy="656970"/>
                <a:chOff x="3190237" y="2833520"/>
                <a:chExt cx="897182" cy="656970"/>
              </a:xfrm>
              <a:solidFill>
                <a:srgbClr val="000000"/>
              </a:solidFill>
            </p:grpSpPr>
            <p:sp>
              <p:nvSpPr>
                <p:cNvPr id="84" name="TextBox 83">
                  <a:extLst>
                    <a:ext uri="{FF2B5EF4-FFF2-40B4-BE49-F238E27FC236}">
                      <a16:creationId xmlns:a16="http://schemas.microsoft.com/office/drawing/2014/main" id="{08D35168-E94D-3388-425F-13E1FA3DB6BD}"/>
                    </a:ext>
                  </a:extLst>
                </p:cNvPr>
                <p:cNvSpPr txBox="1"/>
                <p:nvPr/>
              </p:nvSpPr>
              <p:spPr>
                <a:xfrm>
                  <a:off x="3415383" y="2833520"/>
                  <a:ext cx="581728" cy="286144"/>
                </a:xfrm>
                <a:prstGeom prst="rect">
                  <a:avLst/>
                </a:prstGeom>
                <a:noFill/>
              </p:spPr>
              <p:txBody>
                <a:bodyPr wrap="none" rtlCol="0">
                  <a:spAutoFit/>
                </a:bodyPr>
                <a:lstStyle/>
                <a:p>
                  <a:pPr algn="l"/>
                  <a:r>
                    <a:rPr lang="en-US" sz="600" spc="0" baseline="0">
                      <a:ln/>
                      <a:solidFill>
                        <a:srgbClr val="000000"/>
                      </a:solidFill>
                      <a:latin typeface="Lato"/>
                      <a:sym typeface="Lato"/>
                      <a:rtl val="0"/>
                    </a:rPr>
                    <a:t>Static</a:t>
                  </a:r>
                </a:p>
              </p:txBody>
            </p:sp>
            <p:sp>
              <p:nvSpPr>
                <p:cNvPr id="85" name="TextBox 84">
                  <a:extLst>
                    <a:ext uri="{FF2B5EF4-FFF2-40B4-BE49-F238E27FC236}">
                      <a16:creationId xmlns:a16="http://schemas.microsoft.com/office/drawing/2014/main" id="{97DA6617-1C5C-6551-04EA-A7D227281AA6}"/>
                    </a:ext>
                  </a:extLst>
                </p:cNvPr>
                <p:cNvSpPr txBox="1"/>
                <p:nvPr/>
              </p:nvSpPr>
              <p:spPr>
                <a:xfrm>
                  <a:off x="3229968" y="3018934"/>
                  <a:ext cx="845020" cy="286144"/>
                </a:xfrm>
                <a:prstGeom prst="rect">
                  <a:avLst/>
                </a:prstGeom>
                <a:noFill/>
              </p:spPr>
              <p:txBody>
                <a:bodyPr wrap="none" rtlCol="0">
                  <a:spAutoFit/>
                </a:bodyPr>
                <a:lstStyle/>
                <a:p>
                  <a:pPr algn="l"/>
                  <a:r>
                    <a:rPr lang="en-US" sz="600" spc="0" baseline="0">
                      <a:ln/>
                      <a:solidFill>
                        <a:srgbClr val="000000"/>
                      </a:solidFill>
                      <a:latin typeface="Lato"/>
                      <a:sym typeface="Lato"/>
                      <a:rtl val="0"/>
                    </a:rPr>
                    <a:t>scheduling</a:t>
                  </a:r>
                </a:p>
              </p:txBody>
            </p:sp>
            <p:sp>
              <p:nvSpPr>
                <p:cNvPr id="86" name="TextBox 85">
                  <a:extLst>
                    <a:ext uri="{FF2B5EF4-FFF2-40B4-BE49-F238E27FC236}">
                      <a16:creationId xmlns:a16="http://schemas.microsoft.com/office/drawing/2014/main" id="{2A4A08D3-398F-F48B-AE19-C34666E08374}"/>
                    </a:ext>
                  </a:extLst>
                </p:cNvPr>
                <p:cNvSpPr txBox="1"/>
                <p:nvPr/>
              </p:nvSpPr>
              <p:spPr>
                <a:xfrm>
                  <a:off x="3190237" y="3204346"/>
                  <a:ext cx="897182" cy="286144"/>
                </a:xfrm>
                <a:prstGeom prst="rect">
                  <a:avLst/>
                </a:prstGeom>
                <a:noFill/>
              </p:spPr>
              <p:txBody>
                <a:bodyPr wrap="none" rtlCol="0">
                  <a:spAutoFit/>
                </a:bodyPr>
                <a:lstStyle/>
                <a:p>
                  <a:pPr algn="l"/>
                  <a:r>
                    <a:rPr lang="en-US" sz="600" spc="0" baseline="0">
                      <a:ln/>
                      <a:solidFill>
                        <a:srgbClr val="000000"/>
                      </a:solidFill>
                      <a:latin typeface="Lato"/>
                      <a:sym typeface="Lato"/>
                      <a:rtl val="0"/>
                    </a:rPr>
                    <a:t>information</a:t>
                  </a:r>
                </a:p>
              </p:txBody>
            </p:sp>
          </p:grpSp>
        </p:grpSp>
        <p:grpSp>
          <p:nvGrpSpPr>
            <p:cNvPr id="87" name="“Change FIFO depth”">
              <a:extLst>
                <a:ext uri="{FF2B5EF4-FFF2-40B4-BE49-F238E27FC236}">
                  <a16:creationId xmlns:a16="http://schemas.microsoft.com/office/drawing/2014/main" id="{09E7792E-46E1-6831-EA28-E8E098B43117}"/>
                </a:ext>
              </a:extLst>
            </p:cNvPr>
            <p:cNvGrpSpPr/>
            <p:nvPr/>
          </p:nvGrpSpPr>
          <p:grpSpPr>
            <a:xfrm>
              <a:off x="12899862" y="2320288"/>
              <a:ext cx="1198570" cy="934752"/>
              <a:chOff x="7311126" y="4273819"/>
              <a:chExt cx="1198570" cy="934752"/>
            </a:xfrm>
          </p:grpSpPr>
          <p:sp>
            <p:nvSpPr>
              <p:cNvPr id="88" name="Freeform: Shape 87">
                <a:extLst>
                  <a:ext uri="{FF2B5EF4-FFF2-40B4-BE49-F238E27FC236}">
                    <a16:creationId xmlns:a16="http://schemas.microsoft.com/office/drawing/2014/main" id="{659B9A59-A463-AB47-18F1-CD87EA369B27}"/>
                  </a:ext>
                </a:extLst>
              </p:cNvPr>
              <p:cNvSpPr/>
              <p:nvPr/>
            </p:nvSpPr>
            <p:spPr>
              <a:xfrm>
                <a:off x="7443564" y="4561211"/>
                <a:ext cx="2781" cy="607628"/>
              </a:xfrm>
              <a:custGeom>
                <a:avLst/>
                <a:gdLst>
                  <a:gd name="connsiteX0" fmla="*/ 0 w 2781"/>
                  <a:gd name="connsiteY0" fmla="*/ 0 h 607628"/>
                  <a:gd name="connsiteX1" fmla="*/ 0 w 2781"/>
                  <a:gd name="connsiteY1" fmla="*/ 331097 h 607628"/>
                  <a:gd name="connsiteX2" fmla="*/ 2781 w 2781"/>
                  <a:gd name="connsiteY2" fmla="*/ 607629 h 607628"/>
                </a:gdLst>
                <a:ahLst/>
                <a:cxnLst>
                  <a:cxn ang="0">
                    <a:pos x="connsiteX0" y="connsiteY0"/>
                  </a:cxn>
                  <a:cxn ang="0">
                    <a:pos x="connsiteX1" y="connsiteY1"/>
                  </a:cxn>
                  <a:cxn ang="0">
                    <a:pos x="connsiteX2" y="connsiteY2"/>
                  </a:cxn>
                </a:cxnLst>
                <a:rect l="l" t="t" r="r" b="b"/>
                <a:pathLst>
                  <a:path w="2781" h="607628">
                    <a:moveTo>
                      <a:pt x="0" y="0"/>
                    </a:moveTo>
                    <a:lnTo>
                      <a:pt x="0" y="331097"/>
                    </a:lnTo>
                    <a:lnTo>
                      <a:pt x="2781" y="607629"/>
                    </a:lnTo>
                  </a:path>
                </a:pathLst>
              </a:custGeom>
              <a:noFill/>
              <a:ln w="13233" cap="flat">
                <a:solidFill>
                  <a:srgbClr val="000000"/>
                </a:solidFill>
                <a:prstDash val="solid"/>
                <a:miter/>
              </a:ln>
            </p:spPr>
            <p:txBody>
              <a:bodyPr rtlCol="0" anchor="ctr"/>
              <a:lstStyle/>
              <a:p>
                <a:endParaRPr lang="en-US" sz="1200"/>
              </a:p>
            </p:txBody>
          </p:sp>
          <p:sp>
            <p:nvSpPr>
              <p:cNvPr id="89" name="Freeform: Shape 88">
                <a:extLst>
                  <a:ext uri="{FF2B5EF4-FFF2-40B4-BE49-F238E27FC236}">
                    <a16:creationId xmlns:a16="http://schemas.microsoft.com/office/drawing/2014/main" id="{0F9CA2DE-DB74-3C34-58E5-0503707FA257}"/>
                  </a:ext>
                </a:extLst>
              </p:cNvPr>
              <p:cNvSpPr/>
              <p:nvPr/>
            </p:nvSpPr>
            <p:spPr>
              <a:xfrm>
                <a:off x="7419726" y="5155331"/>
                <a:ext cx="52975" cy="53240"/>
              </a:xfrm>
              <a:custGeom>
                <a:avLst/>
                <a:gdLst>
                  <a:gd name="connsiteX0" fmla="*/ 27017 w 52975"/>
                  <a:gd name="connsiteY0" fmla="*/ 53240 h 53240"/>
                  <a:gd name="connsiteX1" fmla="*/ 0 w 52975"/>
                  <a:gd name="connsiteY1" fmla="*/ 530 h 53240"/>
                  <a:gd name="connsiteX2" fmla="*/ 26620 w 52975"/>
                  <a:gd name="connsiteY2" fmla="*/ 13509 h 53240"/>
                  <a:gd name="connsiteX3" fmla="*/ 52975 w 52975"/>
                  <a:gd name="connsiteY3" fmla="*/ 0 h 53240"/>
                </a:gdLst>
                <a:ahLst/>
                <a:cxnLst>
                  <a:cxn ang="0">
                    <a:pos x="connsiteX0" y="connsiteY0"/>
                  </a:cxn>
                  <a:cxn ang="0">
                    <a:pos x="connsiteX1" y="connsiteY1"/>
                  </a:cxn>
                  <a:cxn ang="0">
                    <a:pos x="connsiteX2" y="connsiteY2"/>
                  </a:cxn>
                  <a:cxn ang="0">
                    <a:pos x="connsiteX3" y="connsiteY3"/>
                  </a:cxn>
                </a:cxnLst>
                <a:rect l="l" t="t" r="r" b="b"/>
                <a:pathLst>
                  <a:path w="52975" h="53240">
                    <a:moveTo>
                      <a:pt x="27017" y="53240"/>
                    </a:moveTo>
                    <a:lnTo>
                      <a:pt x="0" y="530"/>
                    </a:lnTo>
                    <a:lnTo>
                      <a:pt x="26620" y="13509"/>
                    </a:lnTo>
                    <a:lnTo>
                      <a:pt x="52975" y="0"/>
                    </a:lnTo>
                    <a:close/>
                  </a:path>
                </a:pathLst>
              </a:custGeom>
              <a:solidFill>
                <a:srgbClr val="000000"/>
              </a:solidFill>
              <a:ln w="13233" cap="flat">
                <a:solidFill>
                  <a:srgbClr val="000000"/>
                </a:solidFill>
                <a:prstDash val="solid"/>
                <a:miter/>
              </a:ln>
            </p:spPr>
            <p:txBody>
              <a:bodyPr rtlCol="0" anchor="ctr"/>
              <a:lstStyle/>
              <a:p>
                <a:endParaRPr lang="en-US" sz="1200"/>
              </a:p>
            </p:txBody>
          </p:sp>
          <p:sp>
            <p:nvSpPr>
              <p:cNvPr id="90" name="Freeform: Shape 89">
                <a:extLst>
                  <a:ext uri="{FF2B5EF4-FFF2-40B4-BE49-F238E27FC236}">
                    <a16:creationId xmlns:a16="http://schemas.microsoft.com/office/drawing/2014/main" id="{D318FB8B-AD8F-04E7-F879-0D0E36EE0AED}"/>
                  </a:ext>
                </a:extLst>
              </p:cNvPr>
              <p:cNvSpPr/>
              <p:nvPr/>
            </p:nvSpPr>
            <p:spPr>
              <a:xfrm>
                <a:off x="7311126" y="4273819"/>
                <a:ext cx="264877" cy="287391"/>
              </a:xfrm>
              <a:custGeom>
                <a:avLst/>
                <a:gdLst>
                  <a:gd name="connsiteX0" fmla="*/ 0 w 264877"/>
                  <a:gd name="connsiteY0" fmla="*/ 0 h 287391"/>
                  <a:gd name="connsiteX1" fmla="*/ 264877 w 264877"/>
                  <a:gd name="connsiteY1" fmla="*/ 0 h 287391"/>
                  <a:gd name="connsiteX2" fmla="*/ 264877 w 264877"/>
                  <a:gd name="connsiteY2" fmla="*/ 287392 h 287391"/>
                  <a:gd name="connsiteX3" fmla="*/ 0 w 264877"/>
                  <a:gd name="connsiteY3" fmla="*/ 287392 h 287391"/>
                </a:gdLst>
                <a:ahLst/>
                <a:cxnLst>
                  <a:cxn ang="0">
                    <a:pos x="connsiteX0" y="connsiteY0"/>
                  </a:cxn>
                  <a:cxn ang="0">
                    <a:pos x="connsiteX1" y="connsiteY1"/>
                  </a:cxn>
                  <a:cxn ang="0">
                    <a:pos x="connsiteX2" y="connsiteY2"/>
                  </a:cxn>
                  <a:cxn ang="0">
                    <a:pos x="connsiteX3" y="connsiteY3"/>
                  </a:cxn>
                </a:cxnLst>
                <a:rect l="l" t="t" r="r" b="b"/>
                <a:pathLst>
                  <a:path w="264877" h="287391">
                    <a:moveTo>
                      <a:pt x="0" y="0"/>
                    </a:moveTo>
                    <a:lnTo>
                      <a:pt x="264877" y="0"/>
                    </a:lnTo>
                    <a:lnTo>
                      <a:pt x="264877" y="287392"/>
                    </a:lnTo>
                    <a:lnTo>
                      <a:pt x="0" y="287392"/>
                    </a:lnTo>
                    <a:close/>
                  </a:path>
                </a:pathLst>
              </a:custGeom>
              <a:noFill/>
              <a:ln w="13233" cap="flat">
                <a:noFill/>
                <a:prstDash val="solid"/>
                <a:miter/>
              </a:ln>
            </p:spPr>
            <p:txBody>
              <a:bodyPr rtlCol="0" anchor="ctr"/>
              <a:lstStyle/>
              <a:p>
                <a:endParaRPr lang="en-US" sz="1200"/>
              </a:p>
            </p:txBody>
          </p:sp>
          <p:sp>
            <p:nvSpPr>
              <p:cNvPr id="91" name="Freeform: Shape 90">
                <a:extLst>
                  <a:ext uri="{FF2B5EF4-FFF2-40B4-BE49-F238E27FC236}">
                    <a16:creationId xmlns:a16="http://schemas.microsoft.com/office/drawing/2014/main" id="{AEDD33EC-1D84-1311-6085-E2C2C716F163}"/>
                  </a:ext>
                </a:extLst>
              </p:cNvPr>
              <p:cNvSpPr/>
              <p:nvPr/>
            </p:nvSpPr>
            <p:spPr>
              <a:xfrm>
                <a:off x="7311126" y="4273819"/>
                <a:ext cx="264877" cy="287391"/>
              </a:xfrm>
              <a:custGeom>
                <a:avLst/>
                <a:gdLst>
                  <a:gd name="connsiteX0" fmla="*/ 132439 w 264877"/>
                  <a:gd name="connsiteY0" fmla="*/ 143034 h 287391"/>
                  <a:gd name="connsiteX1" fmla="*/ 66749 w 264877"/>
                  <a:gd name="connsiteY1" fmla="*/ 69663 h 287391"/>
                  <a:gd name="connsiteX2" fmla="*/ 131247 w 264877"/>
                  <a:gd name="connsiteY2" fmla="*/ 0 h 287391"/>
                  <a:gd name="connsiteX3" fmla="*/ 196009 w 264877"/>
                  <a:gd name="connsiteY3" fmla="*/ 71384 h 287391"/>
                  <a:gd name="connsiteX4" fmla="*/ 132439 w 264877"/>
                  <a:gd name="connsiteY4" fmla="*/ 143034 h 287391"/>
                  <a:gd name="connsiteX5" fmla="*/ 0 w 264877"/>
                  <a:gd name="connsiteY5" fmla="*/ 287392 h 287391"/>
                  <a:gd name="connsiteX6" fmla="*/ 14701 w 264877"/>
                  <a:gd name="connsiteY6" fmla="*/ 190447 h 287391"/>
                  <a:gd name="connsiteX7" fmla="*/ 31520 w 264877"/>
                  <a:gd name="connsiteY7" fmla="*/ 167403 h 287391"/>
                  <a:gd name="connsiteX8" fmla="*/ 59333 w 264877"/>
                  <a:gd name="connsiteY8" fmla="*/ 151245 h 287391"/>
                  <a:gd name="connsiteX9" fmla="*/ 77212 w 264877"/>
                  <a:gd name="connsiteY9" fmla="*/ 151245 h 287391"/>
                  <a:gd name="connsiteX10" fmla="*/ 186606 w 264877"/>
                  <a:gd name="connsiteY10" fmla="*/ 151377 h 287391"/>
                  <a:gd name="connsiteX11" fmla="*/ 200512 w 264877"/>
                  <a:gd name="connsiteY11" fmla="*/ 150053 h 287391"/>
                  <a:gd name="connsiteX12" fmla="*/ 230576 w 264877"/>
                  <a:gd name="connsiteY12" fmla="*/ 166608 h 287391"/>
                  <a:gd name="connsiteX13" fmla="*/ 252031 w 264877"/>
                  <a:gd name="connsiteY13" fmla="*/ 201704 h 287391"/>
                  <a:gd name="connsiteX14" fmla="*/ 264877 w 264877"/>
                  <a:gd name="connsiteY14" fmla="*/ 287392 h 28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877" h="287391">
                    <a:moveTo>
                      <a:pt x="132439" y="143034"/>
                    </a:moveTo>
                    <a:cubicBezTo>
                      <a:pt x="97740" y="143034"/>
                      <a:pt x="66749" y="114162"/>
                      <a:pt x="66749" y="69663"/>
                    </a:cubicBezTo>
                    <a:cubicBezTo>
                      <a:pt x="66749" y="35229"/>
                      <a:pt x="92972" y="0"/>
                      <a:pt x="131247" y="0"/>
                    </a:cubicBezTo>
                    <a:cubicBezTo>
                      <a:pt x="168595" y="0"/>
                      <a:pt x="196009" y="34169"/>
                      <a:pt x="196009" y="71384"/>
                    </a:cubicBezTo>
                    <a:cubicBezTo>
                      <a:pt x="196009" y="114427"/>
                      <a:pt x="163694" y="143034"/>
                      <a:pt x="132439" y="143034"/>
                    </a:cubicBezTo>
                    <a:close/>
                    <a:moveTo>
                      <a:pt x="0" y="287392"/>
                    </a:moveTo>
                    <a:cubicBezTo>
                      <a:pt x="3046" y="255607"/>
                      <a:pt x="7019" y="212299"/>
                      <a:pt x="14701" y="190447"/>
                    </a:cubicBezTo>
                    <a:cubicBezTo>
                      <a:pt x="18144" y="180514"/>
                      <a:pt x="23309" y="173362"/>
                      <a:pt x="31520" y="167403"/>
                    </a:cubicBezTo>
                    <a:cubicBezTo>
                      <a:pt x="36818" y="163429"/>
                      <a:pt x="55889" y="152967"/>
                      <a:pt x="59333" y="151245"/>
                    </a:cubicBezTo>
                    <a:cubicBezTo>
                      <a:pt x="65425" y="148066"/>
                      <a:pt x="71782" y="146477"/>
                      <a:pt x="77212" y="151245"/>
                    </a:cubicBezTo>
                    <a:cubicBezTo>
                      <a:pt x="109394" y="179719"/>
                      <a:pt x="154026" y="178792"/>
                      <a:pt x="186606" y="151377"/>
                    </a:cubicBezTo>
                    <a:cubicBezTo>
                      <a:pt x="190447" y="147404"/>
                      <a:pt x="196539" y="148464"/>
                      <a:pt x="200512" y="150053"/>
                    </a:cubicBezTo>
                    <a:cubicBezTo>
                      <a:pt x="206737" y="152437"/>
                      <a:pt x="226735" y="164224"/>
                      <a:pt x="230576" y="166608"/>
                    </a:cubicBezTo>
                    <a:cubicBezTo>
                      <a:pt x="241568" y="173892"/>
                      <a:pt x="247528" y="183560"/>
                      <a:pt x="252031" y="201704"/>
                    </a:cubicBezTo>
                    <a:cubicBezTo>
                      <a:pt x="257726" y="226205"/>
                      <a:pt x="261037" y="257461"/>
                      <a:pt x="264877" y="287392"/>
                    </a:cubicBezTo>
                    <a:close/>
                  </a:path>
                </a:pathLst>
              </a:custGeom>
              <a:solidFill>
                <a:srgbClr val="505050"/>
              </a:solidFill>
              <a:ln w="13233" cap="flat">
                <a:noFill/>
                <a:prstDash val="solid"/>
                <a:miter/>
              </a:ln>
            </p:spPr>
            <p:txBody>
              <a:bodyPr rtlCol="0" anchor="ctr"/>
              <a:lstStyle/>
              <a:p>
                <a:endParaRPr lang="en-US" sz="1200"/>
              </a:p>
            </p:txBody>
          </p:sp>
          <p:sp>
            <p:nvSpPr>
              <p:cNvPr id="92" name="Freeform: Shape 91">
                <a:extLst>
                  <a:ext uri="{FF2B5EF4-FFF2-40B4-BE49-F238E27FC236}">
                    <a16:creationId xmlns:a16="http://schemas.microsoft.com/office/drawing/2014/main" id="{22C27652-7833-176B-7E79-1CF419A4C559}"/>
                  </a:ext>
                </a:extLst>
              </p:cNvPr>
              <p:cNvSpPr/>
              <p:nvPr/>
            </p:nvSpPr>
            <p:spPr>
              <a:xfrm>
                <a:off x="7516406" y="4577766"/>
                <a:ext cx="993290" cy="443669"/>
              </a:xfrm>
              <a:custGeom>
                <a:avLst/>
                <a:gdLst>
                  <a:gd name="connsiteX0" fmla="*/ 0 w 993290"/>
                  <a:gd name="connsiteY0" fmla="*/ 0 h 443669"/>
                  <a:gd name="connsiteX1" fmla="*/ 993290 w 993290"/>
                  <a:gd name="connsiteY1" fmla="*/ 0 h 443669"/>
                  <a:gd name="connsiteX2" fmla="*/ 993290 w 993290"/>
                  <a:gd name="connsiteY2" fmla="*/ 443670 h 443669"/>
                  <a:gd name="connsiteX3" fmla="*/ 0 w 993290"/>
                  <a:gd name="connsiteY3" fmla="*/ 443670 h 443669"/>
                </a:gdLst>
                <a:ahLst/>
                <a:cxnLst>
                  <a:cxn ang="0">
                    <a:pos x="connsiteX0" y="connsiteY0"/>
                  </a:cxn>
                  <a:cxn ang="0">
                    <a:pos x="connsiteX1" y="connsiteY1"/>
                  </a:cxn>
                  <a:cxn ang="0">
                    <a:pos x="connsiteX2" y="connsiteY2"/>
                  </a:cxn>
                  <a:cxn ang="0">
                    <a:pos x="connsiteX3" y="connsiteY3"/>
                  </a:cxn>
                </a:cxnLst>
                <a:rect l="l" t="t" r="r" b="b"/>
                <a:pathLst>
                  <a:path w="993290" h="443669">
                    <a:moveTo>
                      <a:pt x="0" y="0"/>
                    </a:moveTo>
                    <a:lnTo>
                      <a:pt x="993290" y="0"/>
                    </a:lnTo>
                    <a:lnTo>
                      <a:pt x="993290" y="443670"/>
                    </a:lnTo>
                    <a:lnTo>
                      <a:pt x="0" y="443670"/>
                    </a:lnTo>
                    <a:close/>
                  </a:path>
                </a:pathLst>
              </a:custGeom>
              <a:noFill/>
              <a:ln w="13233" cap="flat">
                <a:noFill/>
                <a:prstDash val="solid"/>
                <a:miter/>
              </a:ln>
            </p:spPr>
            <p:txBody>
              <a:bodyPr rtlCol="0" anchor="ctr"/>
              <a:lstStyle/>
              <a:p>
                <a:endParaRPr lang="en-US" sz="1200"/>
              </a:p>
            </p:txBody>
          </p:sp>
          <p:grpSp>
            <p:nvGrpSpPr>
              <p:cNvPr id="93" name="Graphic 5">
                <a:extLst>
                  <a:ext uri="{FF2B5EF4-FFF2-40B4-BE49-F238E27FC236}">
                    <a16:creationId xmlns:a16="http://schemas.microsoft.com/office/drawing/2014/main" id="{B2A6388D-6ACE-CA57-DEDB-C10B50615C38}"/>
                  </a:ext>
                </a:extLst>
              </p:cNvPr>
              <p:cNvGrpSpPr/>
              <p:nvPr/>
            </p:nvGrpSpPr>
            <p:grpSpPr>
              <a:xfrm>
                <a:off x="7444831" y="4604887"/>
                <a:ext cx="986602" cy="521892"/>
                <a:chOff x="7024337" y="4604887"/>
                <a:chExt cx="986602" cy="521892"/>
              </a:xfrm>
              <a:solidFill>
                <a:srgbClr val="000000"/>
              </a:solidFill>
            </p:grpSpPr>
            <p:sp>
              <p:nvSpPr>
                <p:cNvPr id="94" name="TextBox 93">
                  <a:extLst>
                    <a:ext uri="{FF2B5EF4-FFF2-40B4-BE49-F238E27FC236}">
                      <a16:creationId xmlns:a16="http://schemas.microsoft.com/office/drawing/2014/main" id="{F3432302-74BB-286A-BB4E-18F4458CB333}"/>
                    </a:ext>
                  </a:extLst>
                </p:cNvPr>
                <p:cNvSpPr txBox="1"/>
                <p:nvPr/>
              </p:nvSpPr>
              <p:spPr>
                <a:xfrm>
                  <a:off x="7024337" y="4604887"/>
                  <a:ext cx="748147" cy="309990"/>
                </a:xfrm>
                <a:prstGeom prst="rect">
                  <a:avLst/>
                </a:prstGeom>
                <a:noFill/>
              </p:spPr>
              <p:txBody>
                <a:bodyPr wrap="none" rtlCol="0">
                  <a:spAutoFit/>
                </a:bodyPr>
                <a:lstStyle/>
                <a:p>
                  <a:pPr algn="l"/>
                  <a:r>
                    <a:rPr lang="en-US" sz="700" spc="0" baseline="0">
                      <a:ln/>
                      <a:solidFill>
                        <a:srgbClr val="000000"/>
                      </a:solidFill>
                      <a:latin typeface="Lato"/>
                      <a:sym typeface="Lato"/>
                      <a:rtl val="0"/>
                    </a:rPr>
                    <a:t>Change</a:t>
                  </a:r>
                </a:p>
              </p:txBody>
            </p:sp>
            <p:sp>
              <p:nvSpPr>
                <p:cNvPr id="95" name="TextBox 94">
                  <a:extLst>
                    <a:ext uri="{FF2B5EF4-FFF2-40B4-BE49-F238E27FC236}">
                      <a16:creationId xmlns:a16="http://schemas.microsoft.com/office/drawing/2014/main" id="{4EB2E4AD-7040-BAA9-8292-16992602F9DF}"/>
                    </a:ext>
                  </a:extLst>
                </p:cNvPr>
                <p:cNvSpPr txBox="1"/>
                <p:nvPr/>
              </p:nvSpPr>
              <p:spPr>
                <a:xfrm>
                  <a:off x="7024337" y="4816789"/>
                  <a:ext cx="986602" cy="309990"/>
                </a:xfrm>
                <a:prstGeom prst="rect">
                  <a:avLst/>
                </a:prstGeom>
                <a:noFill/>
              </p:spPr>
              <p:txBody>
                <a:bodyPr wrap="none" rtlCol="0">
                  <a:spAutoFit/>
                </a:bodyPr>
                <a:lstStyle/>
                <a:p>
                  <a:pPr algn="l"/>
                  <a:r>
                    <a:rPr lang="en-US" sz="700" spc="0" baseline="0">
                      <a:ln/>
                      <a:solidFill>
                        <a:srgbClr val="000000"/>
                      </a:solidFill>
                      <a:latin typeface="Lato"/>
                      <a:sym typeface="Lato"/>
                      <a:rtl val="0"/>
                    </a:rPr>
                    <a:t>FIFO depth</a:t>
                  </a:r>
                </a:p>
              </p:txBody>
            </p:sp>
          </p:grpSp>
        </p:grpSp>
        <p:grpSp>
          <p:nvGrpSpPr>
            <p:cNvPr id="96" name="“Re-compute stalls...”">
              <a:extLst>
                <a:ext uri="{FF2B5EF4-FFF2-40B4-BE49-F238E27FC236}">
                  <a16:creationId xmlns:a16="http://schemas.microsoft.com/office/drawing/2014/main" id="{750B6678-0592-DE13-BF83-D6130375DBFE}"/>
                </a:ext>
              </a:extLst>
            </p:cNvPr>
            <p:cNvGrpSpPr/>
            <p:nvPr/>
          </p:nvGrpSpPr>
          <p:grpSpPr>
            <a:xfrm>
              <a:off x="12416460" y="3191044"/>
              <a:ext cx="1907117" cy="945697"/>
              <a:chOff x="6827724" y="5144575"/>
              <a:chExt cx="1907117" cy="945697"/>
            </a:xfrm>
          </p:grpSpPr>
          <p:sp>
            <p:nvSpPr>
              <p:cNvPr id="97" name="Freeform: Shape 96">
                <a:extLst>
                  <a:ext uri="{FF2B5EF4-FFF2-40B4-BE49-F238E27FC236}">
                    <a16:creationId xmlns:a16="http://schemas.microsoft.com/office/drawing/2014/main" id="{DD99EE86-5DDF-DDEC-9210-EB070D871170}"/>
                  </a:ext>
                </a:extLst>
              </p:cNvPr>
              <p:cNvSpPr/>
              <p:nvPr/>
            </p:nvSpPr>
            <p:spPr>
              <a:xfrm>
                <a:off x="7079358" y="5223405"/>
                <a:ext cx="1655483" cy="794632"/>
              </a:xfrm>
              <a:custGeom>
                <a:avLst/>
                <a:gdLst>
                  <a:gd name="connsiteX0" fmla="*/ 0 w 1655483"/>
                  <a:gd name="connsiteY0" fmla="*/ 0 h 794632"/>
                  <a:gd name="connsiteX1" fmla="*/ 1655484 w 1655483"/>
                  <a:gd name="connsiteY1" fmla="*/ 0 h 794632"/>
                  <a:gd name="connsiteX2" fmla="*/ 1655484 w 1655483"/>
                  <a:gd name="connsiteY2" fmla="*/ 794632 h 794632"/>
                  <a:gd name="connsiteX3" fmla="*/ 0 w 1655483"/>
                  <a:gd name="connsiteY3" fmla="*/ 794632 h 794632"/>
                </a:gdLst>
                <a:ahLst/>
                <a:cxnLst>
                  <a:cxn ang="0">
                    <a:pos x="connsiteX0" y="connsiteY0"/>
                  </a:cxn>
                  <a:cxn ang="0">
                    <a:pos x="connsiteX1" y="connsiteY1"/>
                  </a:cxn>
                  <a:cxn ang="0">
                    <a:pos x="connsiteX2" y="connsiteY2"/>
                  </a:cxn>
                  <a:cxn ang="0">
                    <a:pos x="connsiteX3" y="connsiteY3"/>
                  </a:cxn>
                </a:cxnLst>
                <a:rect l="l" t="t" r="r" b="b"/>
                <a:pathLst>
                  <a:path w="1655483" h="794632">
                    <a:moveTo>
                      <a:pt x="0" y="0"/>
                    </a:moveTo>
                    <a:lnTo>
                      <a:pt x="1655484" y="0"/>
                    </a:lnTo>
                    <a:lnTo>
                      <a:pt x="1655484" y="794632"/>
                    </a:lnTo>
                    <a:lnTo>
                      <a:pt x="0" y="794632"/>
                    </a:lnTo>
                    <a:close/>
                  </a:path>
                </a:pathLst>
              </a:custGeom>
              <a:noFill/>
              <a:ln w="13233" cap="flat">
                <a:noFill/>
                <a:prstDash val="solid"/>
                <a:miter/>
              </a:ln>
            </p:spPr>
            <p:txBody>
              <a:bodyPr rtlCol="0" anchor="ctr"/>
              <a:lstStyle/>
              <a:p>
                <a:endParaRPr lang="en-US" sz="1200"/>
              </a:p>
            </p:txBody>
          </p:sp>
          <p:grpSp>
            <p:nvGrpSpPr>
              <p:cNvPr id="98" name="Graphic 5">
                <a:extLst>
                  <a:ext uri="{FF2B5EF4-FFF2-40B4-BE49-F238E27FC236}">
                    <a16:creationId xmlns:a16="http://schemas.microsoft.com/office/drawing/2014/main" id="{1CC96290-7060-FC3B-F072-4CD6465793A6}"/>
                  </a:ext>
                </a:extLst>
              </p:cNvPr>
              <p:cNvGrpSpPr/>
              <p:nvPr/>
            </p:nvGrpSpPr>
            <p:grpSpPr>
              <a:xfrm>
                <a:off x="7054653" y="5144575"/>
                <a:ext cx="1533055" cy="945697"/>
                <a:chOff x="6634159" y="5144575"/>
                <a:chExt cx="1533055" cy="945697"/>
              </a:xfrm>
              <a:solidFill>
                <a:srgbClr val="000000"/>
              </a:solidFill>
            </p:grpSpPr>
            <p:sp>
              <p:nvSpPr>
                <p:cNvPr id="101" name="TextBox 100">
                  <a:extLst>
                    <a:ext uri="{FF2B5EF4-FFF2-40B4-BE49-F238E27FC236}">
                      <a16:creationId xmlns:a16="http://schemas.microsoft.com/office/drawing/2014/main" id="{0820E485-2F38-2DD4-D011-6AE9E6CA4772}"/>
                    </a:ext>
                  </a:extLst>
                </p:cNvPr>
                <p:cNvSpPr txBox="1"/>
                <p:nvPr/>
              </p:nvSpPr>
              <p:spPr>
                <a:xfrm>
                  <a:off x="6706484" y="5144575"/>
                  <a:ext cx="1376572" cy="309990"/>
                </a:xfrm>
                <a:prstGeom prst="rect">
                  <a:avLst/>
                </a:prstGeom>
                <a:noFill/>
              </p:spPr>
              <p:txBody>
                <a:bodyPr wrap="none" rtlCol="0">
                  <a:spAutoFit/>
                </a:bodyPr>
                <a:lstStyle/>
                <a:p>
                  <a:pPr algn="l"/>
                  <a:r>
                    <a:rPr lang="en-US" sz="700" spc="0" baseline="0">
                      <a:ln/>
                      <a:solidFill>
                        <a:srgbClr val="000000"/>
                      </a:solidFill>
                      <a:latin typeface="Lato"/>
                      <a:sym typeface="Lato"/>
                      <a:rtl val="0"/>
                    </a:rPr>
                    <a:t>Re-compute stalls</a:t>
                  </a:r>
                </a:p>
              </p:txBody>
            </p:sp>
            <p:sp>
              <p:nvSpPr>
                <p:cNvPr id="102" name="TextBox 101">
                  <a:extLst>
                    <a:ext uri="{FF2B5EF4-FFF2-40B4-BE49-F238E27FC236}">
                      <a16:creationId xmlns:a16="http://schemas.microsoft.com/office/drawing/2014/main" id="{45FB5A2D-C539-8598-0140-73FA68CB9119}"/>
                    </a:ext>
                  </a:extLst>
                </p:cNvPr>
                <p:cNvSpPr txBox="1"/>
                <p:nvPr/>
              </p:nvSpPr>
              <p:spPr>
                <a:xfrm>
                  <a:off x="6634159" y="5356477"/>
                  <a:ext cx="1533055" cy="309990"/>
                </a:xfrm>
                <a:prstGeom prst="rect">
                  <a:avLst/>
                </a:prstGeom>
                <a:noFill/>
              </p:spPr>
              <p:txBody>
                <a:bodyPr wrap="none" rtlCol="0">
                  <a:spAutoFit/>
                </a:bodyPr>
                <a:lstStyle/>
                <a:p>
                  <a:r>
                    <a:rPr lang="en-US" sz="700" i="1" spc="0" baseline="0" dirty="0">
                      <a:ln/>
                      <a:solidFill>
                        <a:srgbClr val="000000"/>
                      </a:solidFill>
                      <a:latin typeface="Lato"/>
                      <a:sym typeface="Lato"/>
                      <a:rtl val="0"/>
                    </a:rPr>
                    <a:t>without re-simulating</a:t>
                  </a:r>
                </a:p>
              </p:txBody>
            </p:sp>
            <p:sp>
              <p:nvSpPr>
                <p:cNvPr id="103" name="TextBox 102">
                  <a:extLst>
                    <a:ext uri="{FF2B5EF4-FFF2-40B4-BE49-F238E27FC236}">
                      <a16:creationId xmlns:a16="http://schemas.microsoft.com/office/drawing/2014/main" id="{8B224272-2510-BE5C-FF2F-81012632F471}"/>
                    </a:ext>
                  </a:extLst>
                </p:cNvPr>
                <p:cNvSpPr txBox="1"/>
                <p:nvPr/>
              </p:nvSpPr>
              <p:spPr>
                <a:xfrm>
                  <a:off x="6660131" y="5568380"/>
                  <a:ext cx="1453572" cy="309990"/>
                </a:xfrm>
                <a:prstGeom prst="rect">
                  <a:avLst/>
                </a:prstGeom>
                <a:noFill/>
              </p:spPr>
              <p:txBody>
                <a:bodyPr wrap="none" rtlCol="0">
                  <a:spAutoFit/>
                </a:bodyPr>
                <a:lstStyle/>
                <a:p>
                  <a:pPr algn="l"/>
                  <a:r>
                    <a:rPr lang="en-US" sz="700" spc="0" baseline="0">
                      <a:ln/>
                      <a:solidFill>
                        <a:srgbClr val="000000"/>
                      </a:solidFill>
                      <a:latin typeface="Lato"/>
                      <a:sym typeface="Lato"/>
                      <a:rtl val="0"/>
                    </a:rPr>
                    <a:t>(unlike current HLS</a:t>
                  </a:r>
                </a:p>
              </p:txBody>
            </p:sp>
            <p:sp>
              <p:nvSpPr>
                <p:cNvPr id="104" name="TextBox 103">
                  <a:extLst>
                    <a:ext uri="{FF2B5EF4-FFF2-40B4-BE49-F238E27FC236}">
                      <a16:creationId xmlns:a16="http://schemas.microsoft.com/office/drawing/2014/main" id="{0053387A-F566-62D4-7C59-07B5F7581EE7}"/>
                    </a:ext>
                  </a:extLst>
                </p:cNvPr>
                <p:cNvSpPr txBox="1"/>
                <p:nvPr/>
              </p:nvSpPr>
              <p:spPr>
                <a:xfrm>
                  <a:off x="6666753" y="5780282"/>
                  <a:ext cx="1446122" cy="309990"/>
                </a:xfrm>
                <a:prstGeom prst="rect">
                  <a:avLst/>
                </a:prstGeom>
                <a:noFill/>
              </p:spPr>
              <p:txBody>
                <a:bodyPr wrap="none" rtlCol="0">
                  <a:spAutoFit/>
                </a:bodyPr>
                <a:lstStyle/>
                <a:p>
                  <a:pPr algn="l"/>
                  <a:r>
                    <a:rPr lang="en-US" sz="700" spc="0" baseline="0">
                      <a:ln/>
                      <a:solidFill>
                        <a:srgbClr val="000000"/>
                      </a:solidFill>
                      <a:latin typeface="Lato"/>
                      <a:sym typeface="Lato"/>
                      <a:rtl val="0"/>
                    </a:rPr>
                    <a:t>or simulation tools)</a:t>
                  </a:r>
                </a:p>
              </p:txBody>
            </p:sp>
          </p:grpSp>
          <p:sp>
            <p:nvSpPr>
              <p:cNvPr id="99" name="Freeform: Shape 98">
                <a:extLst>
                  <a:ext uri="{FF2B5EF4-FFF2-40B4-BE49-F238E27FC236}">
                    <a16:creationId xmlns:a16="http://schemas.microsoft.com/office/drawing/2014/main" id="{C921A00D-423A-5BBA-D36F-CDDB29BB042E}"/>
                  </a:ext>
                </a:extLst>
              </p:cNvPr>
              <p:cNvSpPr/>
              <p:nvPr/>
            </p:nvSpPr>
            <p:spPr>
              <a:xfrm>
                <a:off x="6827724" y="5514770"/>
                <a:ext cx="264877" cy="178792"/>
              </a:xfrm>
              <a:custGeom>
                <a:avLst/>
                <a:gdLst>
                  <a:gd name="connsiteX0" fmla="*/ 0 w 264877"/>
                  <a:gd name="connsiteY0" fmla="*/ 178792 h 178792"/>
                  <a:gd name="connsiteX1" fmla="*/ 264877 w 264877"/>
                  <a:gd name="connsiteY1" fmla="*/ 89396 h 178792"/>
                  <a:gd name="connsiteX2" fmla="*/ 84363 w 264877"/>
                  <a:gd name="connsiteY2" fmla="*/ 0 h 178792"/>
                </a:gdLst>
                <a:ahLst/>
                <a:cxnLst>
                  <a:cxn ang="0">
                    <a:pos x="connsiteX0" y="connsiteY0"/>
                  </a:cxn>
                  <a:cxn ang="0">
                    <a:pos x="connsiteX1" y="connsiteY1"/>
                  </a:cxn>
                  <a:cxn ang="0">
                    <a:pos x="connsiteX2" y="connsiteY2"/>
                  </a:cxn>
                </a:cxnLst>
                <a:rect l="l" t="t" r="r" b="b"/>
                <a:pathLst>
                  <a:path w="264877" h="178792">
                    <a:moveTo>
                      <a:pt x="0" y="178792"/>
                    </a:moveTo>
                    <a:cubicBezTo>
                      <a:pt x="176581" y="178792"/>
                      <a:pt x="264877" y="148994"/>
                      <a:pt x="264877" y="89396"/>
                    </a:cubicBezTo>
                    <a:cubicBezTo>
                      <a:pt x="264877" y="29799"/>
                      <a:pt x="204711" y="0"/>
                      <a:pt x="84363" y="0"/>
                    </a:cubicBezTo>
                  </a:path>
                </a:pathLst>
              </a:custGeom>
              <a:noFill/>
              <a:ln w="13233" cap="flat">
                <a:solidFill>
                  <a:srgbClr val="000000"/>
                </a:solidFill>
                <a:prstDash val="solid"/>
                <a:miter/>
              </a:ln>
            </p:spPr>
            <p:txBody>
              <a:bodyPr rtlCol="0" anchor="ctr"/>
              <a:lstStyle/>
              <a:p>
                <a:endParaRPr lang="en-US" sz="1200"/>
              </a:p>
            </p:txBody>
          </p:sp>
          <p:sp>
            <p:nvSpPr>
              <p:cNvPr id="100" name="Freeform: Shape 99">
                <a:extLst>
                  <a:ext uri="{FF2B5EF4-FFF2-40B4-BE49-F238E27FC236}">
                    <a16:creationId xmlns:a16="http://schemas.microsoft.com/office/drawing/2014/main" id="{EBBED1E8-7798-F8DF-C0E3-C69EB3336584}"/>
                  </a:ext>
                </a:extLst>
              </p:cNvPr>
              <p:cNvSpPr/>
              <p:nvPr/>
            </p:nvSpPr>
            <p:spPr>
              <a:xfrm>
                <a:off x="6842558" y="5468416"/>
                <a:ext cx="92707" cy="92707"/>
              </a:xfrm>
              <a:custGeom>
                <a:avLst/>
                <a:gdLst>
                  <a:gd name="connsiteX0" fmla="*/ 0 w 92707"/>
                  <a:gd name="connsiteY0" fmla="*/ 46354 h 92707"/>
                  <a:gd name="connsiteX1" fmla="*/ 92707 w 92707"/>
                  <a:gd name="connsiteY1" fmla="*/ 0 h 92707"/>
                  <a:gd name="connsiteX2" fmla="*/ 69530 w 92707"/>
                  <a:gd name="connsiteY2" fmla="*/ 46354 h 92707"/>
                  <a:gd name="connsiteX3" fmla="*/ 92707 w 92707"/>
                  <a:gd name="connsiteY3" fmla="*/ 92707 h 92707"/>
                </a:gdLst>
                <a:ahLst/>
                <a:cxnLst>
                  <a:cxn ang="0">
                    <a:pos x="connsiteX0" y="connsiteY0"/>
                  </a:cxn>
                  <a:cxn ang="0">
                    <a:pos x="connsiteX1" y="connsiteY1"/>
                  </a:cxn>
                  <a:cxn ang="0">
                    <a:pos x="connsiteX2" y="connsiteY2"/>
                  </a:cxn>
                  <a:cxn ang="0">
                    <a:pos x="connsiteX3" y="connsiteY3"/>
                  </a:cxn>
                </a:cxnLst>
                <a:rect l="l" t="t" r="r" b="b"/>
                <a:pathLst>
                  <a:path w="92707" h="92707">
                    <a:moveTo>
                      <a:pt x="0" y="46354"/>
                    </a:moveTo>
                    <a:lnTo>
                      <a:pt x="92707" y="0"/>
                    </a:lnTo>
                    <a:lnTo>
                      <a:pt x="69530" y="46354"/>
                    </a:lnTo>
                    <a:lnTo>
                      <a:pt x="92707" y="92707"/>
                    </a:lnTo>
                    <a:close/>
                  </a:path>
                </a:pathLst>
              </a:custGeom>
              <a:solidFill>
                <a:srgbClr val="000000"/>
              </a:solidFill>
              <a:ln w="13233" cap="flat">
                <a:solidFill>
                  <a:srgbClr val="000000"/>
                </a:solidFill>
                <a:prstDash val="solid"/>
                <a:miter/>
              </a:ln>
            </p:spPr>
            <p:txBody>
              <a:bodyPr rtlCol="0" anchor="ctr"/>
              <a:lstStyle/>
              <a:p>
                <a:endParaRPr lang="en-US" sz="1200"/>
              </a:p>
            </p:txBody>
          </p:sp>
        </p:grpSp>
        <p:grpSp>
          <p:nvGrpSpPr>
            <p:cNvPr id="105" name="“Dumped Trace”">
              <a:extLst>
                <a:ext uri="{FF2B5EF4-FFF2-40B4-BE49-F238E27FC236}">
                  <a16:creationId xmlns:a16="http://schemas.microsoft.com/office/drawing/2014/main" id="{7ADA2720-8C0E-03E3-0EB4-5EB2B0ACB501}"/>
                </a:ext>
              </a:extLst>
            </p:cNvPr>
            <p:cNvGrpSpPr/>
            <p:nvPr/>
          </p:nvGrpSpPr>
          <p:grpSpPr>
            <a:xfrm>
              <a:off x="11674804" y="1654755"/>
              <a:ext cx="1885150" cy="303975"/>
              <a:chOff x="6086068" y="3608286"/>
              <a:chExt cx="1885150" cy="303975"/>
            </a:xfrm>
          </p:grpSpPr>
          <p:sp>
            <p:nvSpPr>
              <p:cNvPr id="106" name="Freeform: Shape 105">
                <a:extLst>
                  <a:ext uri="{FF2B5EF4-FFF2-40B4-BE49-F238E27FC236}">
                    <a16:creationId xmlns:a16="http://schemas.microsoft.com/office/drawing/2014/main" id="{738F2830-10CC-5D6F-1311-6BA6EFEEABCF}"/>
                  </a:ext>
                </a:extLst>
              </p:cNvPr>
              <p:cNvSpPr/>
              <p:nvPr/>
            </p:nvSpPr>
            <p:spPr>
              <a:xfrm>
                <a:off x="6086068" y="3647384"/>
                <a:ext cx="403938" cy="264877"/>
              </a:xfrm>
              <a:custGeom>
                <a:avLst/>
                <a:gdLst>
                  <a:gd name="connsiteX0" fmla="*/ 0 w 403938"/>
                  <a:gd name="connsiteY0" fmla="*/ 52975 h 264877"/>
                  <a:gd name="connsiteX1" fmla="*/ 201969 w 403938"/>
                  <a:gd name="connsiteY1" fmla="*/ 0 h 264877"/>
                  <a:gd name="connsiteX2" fmla="*/ 344738 w 403938"/>
                  <a:gd name="connsiteY2" fmla="*/ 15495 h 264877"/>
                  <a:gd name="connsiteX3" fmla="*/ 403938 w 403938"/>
                  <a:gd name="connsiteY3" fmla="*/ 52975 h 264877"/>
                  <a:gd name="connsiteX4" fmla="*/ 403938 w 403938"/>
                  <a:gd name="connsiteY4" fmla="*/ 211902 h 264877"/>
                  <a:gd name="connsiteX5" fmla="*/ 344738 w 403938"/>
                  <a:gd name="connsiteY5" fmla="*/ 249382 h 264877"/>
                  <a:gd name="connsiteX6" fmla="*/ 201969 w 403938"/>
                  <a:gd name="connsiteY6" fmla="*/ 264877 h 264877"/>
                  <a:gd name="connsiteX7" fmla="*/ 0 w 403938"/>
                  <a:gd name="connsiteY7" fmla="*/ 211902 h 26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938" h="264877">
                    <a:moveTo>
                      <a:pt x="0" y="52975"/>
                    </a:moveTo>
                    <a:cubicBezTo>
                      <a:pt x="0" y="23706"/>
                      <a:pt x="90456" y="0"/>
                      <a:pt x="201969" y="0"/>
                    </a:cubicBezTo>
                    <a:cubicBezTo>
                      <a:pt x="255474" y="0"/>
                      <a:pt x="306860" y="5562"/>
                      <a:pt x="344738" y="15495"/>
                    </a:cubicBezTo>
                    <a:cubicBezTo>
                      <a:pt x="382615" y="25428"/>
                      <a:pt x="403938" y="38937"/>
                      <a:pt x="403938" y="52975"/>
                    </a:cubicBezTo>
                    <a:lnTo>
                      <a:pt x="403938" y="211902"/>
                    </a:lnTo>
                    <a:cubicBezTo>
                      <a:pt x="403938" y="225940"/>
                      <a:pt x="382615" y="239449"/>
                      <a:pt x="344738" y="249382"/>
                    </a:cubicBezTo>
                    <a:cubicBezTo>
                      <a:pt x="306860" y="259315"/>
                      <a:pt x="255474" y="264877"/>
                      <a:pt x="201969" y="264877"/>
                    </a:cubicBezTo>
                    <a:cubicBezTo>
                      <a:pt x="90456" y="264877"/>
                      <a:pt x="0" y="241171"/>
                      <a:pt x="0" y="211902"/>
                    </a:cubicBezTo>
                    <a:close/>
                  </a:path>
                </a:pathLst>
              </a:custGeom>
              <a:solidFill>
                <a:srgbClr val="660000"/>
              </a:solidFill>
              <a:ln w="13233" cap="flat">
                <a:solidFill>
                  <a:srgbClr val="000000"/>
                </a:solidFill>
                <a:prstDash val="solid"/>
                <a:miter/>
              </a:ln>
            </p:spPr>
            <p:txBody>
              <a:bodyPr rtlCol="0" anchor="ctr"/>
              <a:lstStyle/>
              <a:p>
                <a:endParaRPr lang="en-US" sz="1200"/>
              </a:p>
            </p:txBody>
          </p:sp>
          <p:sp>
            <p:nvSpPr>
              <p:cNvPr id="107" name="Freeform: Shape 106">
                <a:extLst>
                  <a:ext uri="{FF2B5EF4-FFF2-40B4-BE49-F238E27FC236}">
                    <a16:creationId xmlns:a16="http://schemas.microsoft.com/office/drawing/2014/main" id="{93DEB021-A3C2-F193-43A4-329BB6631F9E}"/>
                  </a:ext>
                </a:extLst>
              </p:cNvPr>
              <p:cNvSpPr/>
              <p:nvPr/>
            </p:nvSpPr>
            <p:spPr>
              <a:xfrm>
                <a:off x="6086068" y="3700360"/>
                <a:ext cx="403938" cy="52975"/>
              </a:xfrm>
              <a:custGeom>
                <a:avLst/>
                <a:gdLst>
                  <a:gd name="connsiteX0" fmla="*/ 403938 w 403938"/>
                  <a:gd name="connsiteY0" fmla="*/ 0 h 52975"/>
                  <a:gd name="connsiteX1" fmla="*/ 344738 w 403938"/>
                  <a:gd name="connsiteY1" fmla="*/ 37480 h 52975"/>
                  <a:gd name="connsiteX2" fmla="*/ 201969 w 403938"/>
                  <a:gd name="connsiteY2" fmla="*/ 52975 h 52975"/>
                  <a:gd name="connsiteX3" fmla="*/ 0 w 403938"/>
                  <a:gd name="connsiteY3" fmla="*/ 0 h 52975"/>
                </a:gdLst>
                <a:ahLst/>
                <a:cxnLst>
                  <a:cxn ang="0">
                    <a:pos x="connsiteX0" y="connsiteY0"/>
                  </a:cxn>
                  <a:cxn ang="0">
                    <a:pos x="connsiteX1" y="connsiteY1"/>
                  </a:cxn>
                  <a:cxn ang="0">
                    <a:pos x="connsiteX2" y="connsiteY2"/>
                  </a:cxn>
                  <a:cxn ang="0">
                    <a:pos x="connsiteX3" y="connsiteY3"/>
                  </a:cxn>
                </a:cxnLst>
                <a:rect l="l" t="t" r="r" b="b"/>
                <a:pathLst>
                  <a:path w="403938" h="52975">
                    <a:moveTo>
                      <a:pt x="403938" y="0"/>
                    </a:moveTo>
                    <a:cubicBezTo>
                      <a:pt x="403938" y="14038"/>
                      <a:pt x="382615" y="27547"/>
                      <a:pt x="344738" y="37480"/>
                    </a:cubicBezTo>
                    <a:cubicBezTo>
                      <a:pt x="306860" y="47413"/>
                      <a:pt x="255474" y="52975"/>
                      <a:pt x="201969" y="52975"/>
                    </a:cubicBezTo>
                    <a:cubicBezTo>
                      <a:pt x="90456" y="52975"/>
                      <a:pt x="0" y="29269"/>
                      <a:pt x="0" y="0"/>
                    </a:cubicBezTo>
                  </a:path>
                </a:pathLst>
              </a:custGeom>
              <a:noFill/>
              <a:ln w="13233" cap="flat">
                <a:solidFill>
                  <a:srgbClr val="000000"/>
                </a:solidFill>
                <a:prstDash val="solid"/>
                <a:miter/>
              </a:ln>
            </p:spPr>
            <p:txBody>
              <a:bodyPr rtlCol="0" anchor="ctr"/>
              <a:lstStyle/>
              <a:p>
                <a:endParaRPr lang="en-US" sz="1200"/>
              </a:p>
            </p:txBody>
          </p:sp>
          <p:sp>
            <p:nvSpPr>
              <p:cNvPr id="108" name="TextBox 107">
                <a:extLst>
                  <a:ext uri="{FF2B5EF4-FFF2-40B4-BE49-F238E27FC236}">
                    <a16:creationId xmlns:a16="http://schemas.microsoft.com/office/drawing/2014/main" id="{7017AFF7-6FA9-8FBA-8F66-2FE47A65F513}"/>
                  </a:ext>
                </a:extLst>
              </p:cNvPr>
              <p:cNvSpPr txBox="1"/>
              <p:nvPr/>
            </p:nvSpPr>
            <p:spPr>
              <a:xfrm>
                <a:off x="6944875" y="3608286"/>
                <a:ext cx="1026343" cy="286143"/>
              </a:xfrm>
              <a:prstGeom prst="rect">
                <a:avLst/>
              </a:prstGeom>
              <a:noFill/>
            </p:spPr>
            <p:txBody>
              <a:bodyPr wrap="none" rtlCol="0">
                <a:spAutoFit/>
              </a:bodyPr>
              <a:lstStyle/>
              <a:p>
                <a:pPr algn="l"/>
                <a:r>
                  <a:rPr lang="en-US" sz="600" b="1" i="1" spc="0" baseline="0" dirty="0">
                    <a:ln/>
                    <a:solidFill>
                      <a:srgbClr val="660000"/>
                    </a:solidFill>
                    <a:latin typeface="Lato"/>
                    <a:sym typeface="Lato"/>
                    <a:rtl val="0"/>
                  </a:rPr>
                  <a:t>Dumped Trace</a:t>
                </a:r>
              </a:p>
            </p:txBody>
          </p:sp>
        </p:grpSp>
      </p:grpSp>
      <p:sp>
        <p:nvSpPr>
          <p:cNvPr id="123" name="Oval 122">
            <a:extLst>
              <a:ext uri="{FF2B5EF4-FFF2-40B4-BE49-F238E27FC236}">
                <a16:creationId xmlns:a16="http://schemas.microsoft.com/office/drawing/2014/main" id="{FB38713A-876E-B216-5690-12006E990972}"/>
              </a:ext>
            </a:extLst>
          </p:cNvPr>
          <p:cNvSpPr/>
          <p:nvPr/>
        </p:nvSpPr>
        <p:spPr>
          <a:xfrm>
            <a:off x="6823574" y="3063190"/>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45833E-6 -4.07407E-6 L -0.16706 0.15996 " pathEditMode="relative" rAng="0" ptsTypes="AA">
                                      <p:cBhvr>
                                        <p:cTn id="6" dur="2000" fill="hold"/>
                                        <p:tgtEl>
                                          <p:spTgt spid="123"/>
                                        </p:tgtEl>
                                        <p:attrNameLst>
                                          <p:attrName>ppt_x</p:attrName>
                                          <p:attrName>ppt_y</p:attrName>
                                        </p:attrNameLst>
                                      </p:cBhvr>
                                      <p:rCtr x="-8359" y="798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500"/>
                                        <p:tgtEl>
                                          <p:spTgt spid="1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9C79B9-4056-4429-8C16-A462DF47B22A}"/>
              </a:ext>
            </a:extLst>
          </p:cNvPr>
          <p:cNvSpPr>
            <a:spLocks noGrp="1"/>
          </p:cNvSpPr>
          <p:nvPr>
            <p:ph type="sldNum" sz="quarter" idx="12"/>
          </p:nvPr>
        </p:nvSpPr>
        <p:spPr/>
        <p:txBody>
          <a:bodyPr/>
          <a:lstStyle/>
          <a:p>
            <a:fld id="{48F63A3B-78C7-47BE-AE5E-E10140E04643}" type="slidenum">
              <a:rPr lang="en-US" smtClean="0"/>
              <a:pPr/>
              <a:t>80</a:t>
            </a:fld>
            <a:endParaRPr lang="en-US" dirty="0"/>
          </a:p>
        </p:txBody>
      </p:sp>
      <p:sp>
        <p:nvSpPr>
          <p:cNvPr id="4" name="Title 3">
            <a:extLst>
              <a:ext uri="{FF2B5EF4-FFF2-40B4-BE49-F238E27FC236}">
                <a16:creationId xmlns:a16="http://schemas.microsoft.com/office/drawing/2014/main" id="{1082DB3A-C508-414F-BA9C-65A433AA365A}"/>
              </a:ext>
            </a:extLst>
          </p:cNvPr>
          <p:cNvSpPr>
            <a:spLocks noGrp="1"/>
          </p:cNvSpPr>
          <p:nvPr>
            <p:ph type="title"/>
          </p:nvPr>
        </p:nvSpPr>
        <p:spPr>
          <a:xfrm>
            <a:off x="381001" y="608827"/>
            <a:ext cx="11643359" cy="624425"/>
          </a:xfrm>
        </p:spPr>
        <p:txBody>
          <a:bodyPr>
            <a:normAutofit fontScale="90000"/>
          </a:bodyPr>
          <a:lstStyle/>
          <a:p>
            <a:r>
              <a:rPr lang="en-US" sz="4400" dirty="0"/>
              <a:t>M3ViT </a:t>
            </a:r>
            <a:r>
              <a:rPr lang="en-US" dirty="0"/>
              <a:t>: On-board Results</a:t>
            </a:r>
          </a:p>
        </p:txBody>
      </p:sp>
      <p:pic>
        <p:nvPicPr>
          <p:cNvPr id="5" name="video-M3ViT">
            <a:hlinkClick r:id="" action="ppaction://media"/>
            <a:extLst>
              <a:ext uri="{FF2B5EF4-FFF2-40B4-BE49-F238E27FC236}">
                <a16:creationId xmlns:a16="http://schemas.microsoft.com/office/drawing/2014/main" id="{9024B9A0-DF32-DBDF-AC45-C3D4B81629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286" y="1470867"/>
            <a:ext cx="6591935" cy="4943951"/>
          </a:xfrm>
          <a:prstGeom prst="rect">
            <a:avLst/>
          </a:prstGeom>
        </p:spPr>
      </p:pic>
      <p:pic>
        <p:nvPicPr>
          <p:cNvPr id="6" name="Picture 5">
            <a:extLst>
              <a:ext uri="{FF2B5EF4-FFF2-40B4-BE49-F238E27FC236}">
                <a16:creationId xmlns:a16="http://schemas.microsoft.com/office/drawing/2014/main" id="{B279C40A-D2D3-124E-D4D8-146A1C119605}"/>
              </a:ext>
            </a:extLst>
          </p:cNvPr>
          <p:cNvPicPr>
            <a:picLocks noChangeAspect="1"/>
          </p:cNvPicPr>
          <p:nvPr/>
        </p:nvPicPr>
        <p:blipFill>
          <a:blip r:embed="rId5"/>
          <a:stretch>
            <a:fillRect/>
          </a:stretch>
        </p:blipFill>
        <p:spPr>
          <a:xfrm>
            <a:off x="7230794" y="2310491"/>
            <a:ext cx="4793566" cy="2893569"/>
          </a:xfrm>
          <a:prstGeom prst="rect">
            <a:avLst/>
          </a:prstGeom>
        </p:spPr>
      </p:pic>
    </p:spTree>
    <p:extLst>
      <p:ext uri="{BB962C8B-B14F-4D97-AF65-F5344CB8AC3E}">
        <p14:creationId xmlns:p14="http://schemas.microsoft.com/office/powerpoint/2010/main" val="162359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81</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err="1"/>
              <a:t>LightningSim</a:t>
            </a:r>
            <a:r>
              <a:rPr lang="en-US" dirty="0"/>
              <a:t> – A fast and accurate HLS simulator</a:t>
            </a:r>
          </a:p>
        </p:txBody>
      </p:sp>
      <p:sp>
        <p:nvSpPr>
          <p:cNvPr id="18" name="TextBox 17">
            <a:extLst>
              <a:ext uri="{FF2B5EF4-FFF2-40B4-BE49-F238E27FC236}">
                <a16:creationId xmlns:a16="http://schemas.microsoft.com/office/drawing/2014/main" id="{E918AF08-752D-742A-E7A2-CB5BD45EFB48}"/>
              </a:ext>
            </a:extLst>
          </p:cNvPr>
          <p:cNvSpPr txBox="1"/>
          <p:nvPr/>
        </p:nvSpPr>
        <p:spPr>
          <a:xfrm>
            <a:off x="269594" y="3984434"/>
            <a:ext cx="4441346" cy="1015663"/>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LightningSim</a:t>
            </a:r>
            <a:r>
              <a:rPr lang="en-US" sz="2000" dirty="0">
                <a:latin typeface="Corbel" panose="020B0503020204020204" pitchFamily="34" charset="0"/>
              </a:rPr>
              <a:t>: Fast and Accurate Trace-Based Simulation for High-Level Synthesis </a:t>
            </a:r>
          </a:p>
        </p:txBody>
      </p:sp>
      <p:sp>
        <p:nvSpPr>
          <p:cNvPr id="17" name="TextBox 16">
            <a:extLst>
              <a:ext uri="{FF2B5EF4-FFF2-40B4-BE49-F238E27FC236}">
                <a16:creationId xmlns:a16="http://schemas.microsoft.com/office/drawing/2014/main" id="{956C6768-5D1F-2D24-FFCA-73815E37EA46}"/>
              </a:ext>
            </a:extLst>
          </p:cNvPr>
          <p:cNvSpPr txBox="1"/>
          <p:nvPr/>
        </p:nvSpPr>
        <p:spPr>
          <a:xfrm>
            <a:off x="7413944" y="2261939"/>
            <a:ext cx="4510623" cy="707886"/>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FlowGNN</a:t>
            </a:r>
            <a:r>
              <a:rPr lang="en-US" sz="2000" dirty="0">
                <a:solidFill>
                  <a:schemeClr val="bg1">
                    <a:lumMod val="85000"/>
                  </a:schemeClr>
                </a:solidFill>
                <a:latin typeface="Corbel" panose="020B0503020204020204" pitchFamily="34" charset="0"/>
              </a:rPr>
              <a:t>: A generic Graph Neural Network (GNN) accelerator </a:t>
            </a:r>
            <a:r>
              <a:rPr lang="en-US" altLang="zh-CN" sz="2000" dirty="0">
                <a:solidFill>
                  <a:schemeClr val="bg1">
                    <a:lumMod val="85000"/>
                  </a:schemeClr>
                </a:solidFill>
                <a:latin typeface="Corbel" panose="020B0503020204020204" pitchFamily="34" charset="0"/>
              </a:rPr>
              <a:t>on FPGA</a:t>
            </a:r>
          </a:p>
        </p:txBody>
      </p:sp>
      <p:sp>
        <p:nvSpPr>
          <p:cNvPr id="22" name="TextBox 21">
            <a:extLst>
              <a:ext uri="{FF2B5EF4-FFF2-40B4-BE49-F238E27FC236}">
                <a16:creationId xmlns:a16="http://schemas.microsoft.com/office/drawing/2014/main" id="{56980756-3DAA-28F3-1B3B-0B692718C996}"/>
              </a:ext>
            </a:extLst>
          </p:cNvPr>
          <p:cNvSpPr txBox="1"/>
          <p:nvPr/>
        </p:nvSpPr>
        <p:spPr>
          <a:xfrm>
            <a:off x="996928" y="2891122"/>
            <a:ext cx="3714012" cy="707886"/>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GNNBuilder</a:t>
            </a:r>
            <a:r>
              <a:rPr lang="en-US" sz="2000" dirty="0">
                <a:solidFill>
                  <a:schemeClr val="bg1">
                    <a:lumMod val="85000"/>
                  </a:schemeClr>
                </a:solidFill>
                <a:latin typeface="Corbel" panose="020B0503020204020204" pitchFamily="34" charset="0"/>
              </a:rPr>
              <a:t>: An automated GNN accelerator generator</a:t>
            </a: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3" name="TextBox 42">
            <a:extLst>
              <a:ext uri="{FF2B5EF4-FFF2-40B4-BE49-F238E27FC236}">
                <a16:creationId xmlns:a16="http://schemas.microsoft.com/office/drawing/2014/main" id="{D4147B60-5DA1-B9D7-F62B-488204AC056D}"/>
              </a:ext>
            </a:extLst>
          </p:cNvPr>
          <p:cNvSpPr txBox="1"/>
          <p:nvPr/>
        </p:nvSpPr>
        <p:spPr>
          <a:xfrm>
            <a:off x="7413944" y="3086075"/>
            <a:ext cx="3789600" cy="707886"/>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Edge-</a:t>
            </a:r>
            <a:r>
              <a:rPr lang="en-US" sz="2000" b="1" dirty="0" err="1">
                <a:solidFill>
                  <a:schemeClr val="bg1">
                    <a:lumMod val="85000"/>
                  </a:schemeClr>
                </a:solidFill>
                <a:latin typeface="Corbel" panose="020B0503020204020204" pitchFamily="34" charset="0"/>
              </a:rPr>
              <a:t>MoE</a:t>
            </a:r>
            <a:r>
              <a:rPr lang="en-US" sz="2000" dirty="0">
                <a:solidFill>
                  <a:schemeClr val="bg1">
                    <a:lumMod val="85000"/>
                  </a:schemeClr>
                </a:solidFill>
                <a:latin typeface="Corbel" panose="020B0503020204020204" pitchFamily="34" charset="0"/>
              </a:rPr>
              <a:t>: Multi-task Vision Transformer (HW)</a:t>
            </a:r>
          </a:p>
        </p:txBody>
      </p:sp>
      <p:sp>
        <p:nvSpPr>
          <p:cNvPr id="44" name="TextBox 43">
            <a:extLst>
              <a:ext uri="{FF2B5EF4-FFF2-40B4-BE49-F238E27FC236}">
                <a16:creationId xmlns:a16="http://schemas.microsoft.com/office/drawing/2014/main" id="{F944F5AD-6E4E-68D3-DE9C-C848BF60DEFF}"/>
              </a:ext>
            </a:extLst>
          </p:cNvPr>
          <p:cNvSpPr txBox="1"/>
          <p:nvPr/>
        </p:nvSpPr>
        <p:spPr>
          <a:xfrm>
            <a:off x="7413944" y="3910211"/>
            <a:ext cx="4240718" cy="1323439"/>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DGNN-Booster</a:t>
            </a:r>
            <a:r>
              <a:rPr lang="en-US" sz="2000" dirty="0">
                <a:solidFill>
                  <a:schemeClr val="bg1">
                    <a:lumMod val="85000"/>
                  </a:schemeClr>
                </a:solidFill>
                <a:latin typeface="Corbel" panose="020B0503020204020204" pitchFamily="34" charset="0"/>
              </a:rPr>
              <a:t>: A Generic FPGA Accelerator Framework For Dynamic Graph Neural Network Inference</a:t>
            </a:r>
          </a:p>
        </p:txBody>
      </p:sp>
      <p:sp>
        <p:nvSpPr>
          <p:cNvPr id="45" name="TextBox 44">
            <a:extLst>
              <a:ext uri="{FF2B5EF4-FFF2-40B4-BE49-F238E27FC236}">
                <a16:creationId xmlns:a16="http://schemas.microsoft.com/office/drawing/2014/main" id="{D65A1CD6-4C25-726D-D6BC-684FDFB54A2B}"/>
              </a:ext>
            </a:extLst>
          </p:cNvPr>
          <p:cNvSpPr txBox="1"/>
          <p:nvPr/>
        </p:nvSpPr>
        <p:spPr>
          <a:xfrm>
            <a:off x="7413944" y="5349901"/>
            <a:ext cx="4510623" cy="1015663"/>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INR-Arch: </a:t>
            </a:r>
            <a:r>
              <a:rPr lang="en-US" sz="2000" dirty="0">
                <a:solidFill>
                  <a:schemeClr val="bg1">
                    <a:lumMod val="85000"/>
                  </a:schemeClr>
                </a:solidFill>
                <a:latin typeface="Corbel" panose="020B0503020204020204" pitchFamily="34" charset="0"/>
              </a:rPr>
              <a:t>A Dataflow Architecture and Compiler for Arbitrary-Order Gradient Computations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B907140-DE5C-B82A-899B-BD2BD5CE3C72}"/>
              </a:ext>
            </a:extLst>
          </p:cNvPr>
          <p:cNvSpPr/>
          <p:nvPr/>
        </p:nvSpPr>
        <p:spPr>
          <a:xfrm>
            <a:off x="4787989" y="4182703"/>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6734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95103-B67F-0879-2D62-0B02F1B04525}"/>
              </a:ext>
            </a:extLst>
          </p:cNvPr>
          <p:cNvSpPr>
            <a:spLocks noGrp="1"/>
          </p:cNvSpPr>
          <p:nvPr>
            <p:ph type="sldNum" sz="quarter" idx="12"/>
          </p:nvPr>
        </p:nvSpPr>
        <p:spPr/>
        <p:txBody>
          <a:bodyPr/>
          <a:lstStyle/>
          <a:p>
            <a:fld id="{48F63A3B-78C7-47BE-AE5E-E10140E04643}" type="slidenum">
              <a:rPr lang="en-US" smtClean="0"/>
              <a:pPr/>
              <a:t>82</a:t>
            </a:fld>
            <a:endParaRPr lang="en-US"/>
          </a:p>
        </p:txBody>
      </p:sp>
      <p:sp>
        <p:nvSpPr>
          <p:cNvPr id="4" name="Title 3">
            <a:extLst>
              <a:ext uri="{FF2B5EF4-FFF2-40B4-BE49-F238E27FC236}">
                <a16:creationId xmlns:a16="http://schemas.microsoft.com/office/drawing/2014/main" id="{29587581-1DD7-B363-17A5-60D939E8E569}"/>
              </a:ext>
            </a:extLst>
          </p:cNvPr>
          <p:cNvSpPr>
            <a:spLocks noGrp="1"/>
          </p:cNvSpPr>
          <p:nvPr>
            <p:ph type="title"/>
          </p:nvPr>
        </p:nvSpPr>
        <p:spPr/>
        <p:txBody>
          <a:bodyPr>
            <a:normAutofit fontScale="90000"/>
          </a:bodyPr>
          <a:lstStyle/>
          <a:p>
            <a:r>
              <a:rPr lang="en-US" dirty="0"/>
              <a:t>Simulation of HLS Designs</a:t>
            </a:r>
          </a:p>
        </p:txBody>
      </p:sp>
      <p:sp>
        <p:nvSpPr>
          <p:cNvPr id="11" name="Rectangle: Rounded Corners 10">
            <a:extLst>
              <a:ext uri="{FF2B5EF4-FFF2-40B4-BE49-F238E27FC236}">
                <a16:creationId xmlns:a16="http://schemas.microsoft.com/office/drawing/2014/main" id="{71068543-B359-5355-0276-86B7C48E9835}"/>
              </a:ext>
            </a:extLst>
          </p:cNvPr>
          <p:cNvSpPr/>
          <p:nvPr/>
        </p:nvSpPr>
        <p:spPr>
          <a:xfrm>
            <a:off x="669827" y="3546530"/>
            <a:ext cx="3108960" cy="64008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rbel" panose="020B0503020204020204" pitchFamily="34" charset="0"/>
              </a:rPr>
              <a:t>C Simulation</a:t>
            </a:r>
          </a:p>
        </p:txBody>
      </p:sp>
      <p:sp>
        <p:nvSpPr>
          <p:cNvPr id="12" name="Rectangle: Rounded Corners 11">
            <a:extLst>
              <a:ext uri="{FF2B5EF4-FFF2-40B4-BE49-F238E27FC236}">
                <a16:creationId xmlns:a16="http://schemas.microsoft.com/office/drawing/2014/main" id="{33ABA94A-89EA-500F-7A1E-83AA0F6628EA}"/>
              </a:ext>
            </a:extLst>
          </p:cNvPr>
          <p:cNvSpPr/>
          <p:nvPr/>
        </p:nvSpPr>
        <p:spPr>
          <a:xfrm>
            <a:off x="4456968" y="3546530"/>
            <a:ext cx="3108960" cy="64008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rbel" panose="020B0503020204020204" pitchFamily="34" charset="0"/>
              </a:rPr>
              <a:t>HLS Synthesis</a:t>
            </a:r>
          </a:p>
        </p:txBody>
      </p:sp>
      <p:sp>
        <p:nvSpPr>
          <p:cNvPr id="13" name="Rectangle: Rounded Corners 12">
            <a:extLst>
              <a:ext uri="{FF2B5EF4-FFF2-40B4-BE49-F238E27FC236}">
                <a16:creationId xmlns:a16="http://schemas.microsoft.com/office/drawing/2014/main" id="{137643C5-9C75-4C62-69C9-E3A98BF0989E}"/>
              </a:ext>
            </a:extLst>
          </p:cNvPr>
          <p:cNvSpPr/>
          <p:nvPr/>
        </p:nvSpPr>
        <p:spPr>
          <a:xfrm>
            <a:off x="8244109" y="3538606"/>
            <a:ext cx="3108960" cy="6400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rbel" panose="020B0503020204020204" pitchFamily="34" charset="0"/>
              </a:rPr>
              <a:t>C/RTL Co-sim</a:t>
            </a:r>
          </a:p>
        </p:txBody>
      </p:sp>
      <p:grpSp>
        <p:nvGrpSpPr>
          <p:cNvPr id="30" name="Group 29">
            <a:extLst>
              <a:ext uri="{FF2B5EF4-FFF2-40B4-BE49-F238E27FC236}">
                <a16:creationId xmlns:a16="http://schemas.microsoft.com/office/drawing/2014/main" id="{3BC0744E-38FF-4FE7-EAA6-808D13C85D5F}"/>
              </a:ext>
            </a:extLst>
          </p:cNvPr>
          <p:cNvGrpSpPr/>
          <p:nvPr/>
        </p:nvGrpSpPr>
        <p:grpSpPr>
          <a:xfrm>
            <a:off x="1321341" y="2082461"/>
            <a:ext cx="9262840" cy="1061909"/>
            <a:chOff x="1321341" y="2082461"/>
            <a:chExt cx="9262840" cy="1061909"/>
          </a:xfrm>
        </p:grpSpPr>
        <p:pic>
          <p:nvPicPr>
            <p:cNvPr id="17" name="Graphic 16" descr="Rabbit with solid fill">
              <a:extLst>
                <a:ext uri="{FF2B5EF4-FFF2-40B4-BE49-F238E27FC236}">
                  <a16:creationId xmlns:a16="http://schemas.microsoft.com/office/drawing/2014/main" id="{30FAE1E8-7824-EFB8-6F95-22C0508DD6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21341" y="2082461"/>
              <a:ext cx="1005840" cy="1005840"/>
            </a:xfrm>
            <a:prstGeom prst="rect">
              <a:avLst/>
            </a:prstGeom>
          </p:spPr>
        </p:pic>
        <p:pic>
          <p:nvPicPr>
            <p:cNvPr id="19" name="Graphic 18" descr="Snail with solid fill">
              <a:extLst>
                <a:ext uri="{FF2B5EF4-FFF2-40B4-BE49-F238E27FC236}">
                  <a16:creationId xmlns:a16="http://schemas.microsoft.com/office/drawing/2014/main" id="{13D086F8-581E-481C-9F47-74276FE8AC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8341" y="2138530"/>
              <a:ext cx="1005840" cy="1005840"/>
            </a:xfrm>
            <a:prstGeom prst="rect">
              <a:avLst/>
            </a:prstGeom>
          </p:spPr>
        </p:pic>
        <p:sp>
          <p:nvSpPr>
            <p:cNvPr id="26" name="Graphic 24" descr="Arrow: Straight with solid fill">
              <a:extLst>
                <a:ext uri="{FF2B5EF4-FFF2-40B4-BE49-F238E27FC236}">
                  <a16:creationId xmlns:a16="http://schemas.microsoft.com/office/drawing/2014/main" id="{E52B9040-2BDC-9220-35A8-9A071DFC7083}"/>
                </a:ext>
              </a:extLst>
            </p:cNvPr>
            <p:cNvSpPr/>
            <p:nvPr/>
          </p:nvSpPr>
          <p:spPr>
            <a:xfrm>
              <a:off x="2859078" y="2310088"/>
              <a:ext cx="6077695" cy="778213"/>
            </a:xfrm>
            <a:custGeom>
              <a:avLst/>
              <a:gdLst>
                <a:gd name="connsiteX0" fmla="*/ 1057396 w 3876796"/>
                <a:gd name="connsiteY0" fmla="*/ 528638 h 2114550"/>
                <a:gd name="connsiteX1" fmla="*/ 1057396 w 3876796"/>
                <a:gd name="connsiteY1" fmla="*/ 0 h 2114550"/>
                <a:gd name="connsiteX2" fmla="*/ 121 w 3876796"/>
                <a:gd name="connsiteY2" fmla="*/ 1057275 h 2114550"/>
                <a:gd name="connsiteX3" fmla="*/ 1057396 w 3876796"/>
                <a:gd name="connsiteY3" fmla="*/ 2114550 h 2114550"/>
                <a:gd name="connsiteX4" fmla="*/ 1057396 w 3876796"/>
                <a:gd name="connsiteY4" fmla="*/ 1585913 h 2114550"/>
                <a:gd name="connsiteX5" fmla="*/ 3876796 w 3876796"/>
                <a:gd name="connsiteY5" fmla="*/ 1057275 h 2114550"/>
                <a:gd name="connsiteX6" fmla="*/ 1057396 w 3876796"/>
                <a:gd name="connsiteY6" fmla="*/ 528638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6796" h="2114550">
                  <a:moveTo>
                    <a:pt x="1057396" y="528638"/>
                  </a:moveTo>
                  <a:lnTo>
                    <a:pt x="1057396" y="0"/>
                  </a:lnTo>
                  <a:lnTo>
                    <a:pt x="121" y="1057275"/>
                  </a:lnTo>
                  <a:cubicBezTo>
                    <a:pt x="-13095" y="1057275"/>
                    <a:pt x="1057396" y="2114550"/>
                    <a:pt x="1057396" y="2114550"/>
                  </a:cubicBezTo>
                  <a:lnTo>
                    <a:pt x="1057396" y="1585913"/>
                  </a:lnTo>
                  <a:lnTo>
                    <a:pt x="3876796" y="1057275"/>
                  </a:lnTo>
                  <a:lnTo>
                    <a:pt x="1057396" y="528638"/>
                  </a:lnTo>
                  <a:close/>
                </a:path>
              </a:pathLst>
            </a:custGeom>
            <a:solidFill>
              <a:srgbClr val="000000"/>
            </a:solidFill>
            <a:ln w="44053" cap="flat">
              <a:noFill/>
              <a:prstDash val="solid"/>
              <a:miter/>
            </a:ln>
          </p:spPr>
          <p:txBody>
            <a:bodyPr rtlCol="0" anchor="ctr"/>
            <a:lstStyle/>
            <a:p>
              <a:endParaRPr lang="en-US"/>
            </a:p>
          </p:txBody>
        </p:sp>
        <p:sp>
          <p:nvSpPr>
            <p:cNvPr id="28" name="TextBox 27">
              <a:extLst>
                <a:ext uri="{FF2B5EF4-FFF2-40B4-BE49-F238E27FC236}">
                  <a16:creationId xmlns:a16="http://schemas.microsoft.com/office/drawing/2014/main" id="{818E4A52-6382-B578-5A25-2BE195188F2D}"/>
                </a:ext>
              </a:extLst>
            </p:cNvPr>
            <p:cNvSpPr txBox="1"/>
            <p:nvPr/>
          </p:nvSpPr>
          <p:spPr>
            <a:xfrm>
              <a:off x="4964068" y="2089220"/>
              <a:ext cx="2366737" cy="496161"/>
            </a:xfrm>
            <a:prstGeom prst="rect">
              <a:avLst/>
            </a:prstGeom>
            <a:noFill/>
            <a:ln>
              <a:noFill/>
            </a:ln>
          </p:spPr>
          <p:txBody>
            <a:bodyPr wrap="square" rtlCol="0">
              <a:spAutoFit/>
            </a:bodyPr>
            <a:lstStyle/>
            <a:p>
              <a:pPr algn="ctr">
                <a:lnSpc>
                  <a:spcPct val="80000"/>
                </a:lnSpc>
              </a:pPr>
              <a:r>
                <a:rPr lang="en-US" altLang="zh-CN" sz="3200" b="1" dirty="0">
                  <a:solidFill>
                    <a:schemeClr val="accent6">
                      <a:lumMod val="75000"/>
                    </a:schemeClr>
                  </a:solidFill>
                  <a:latin typeface="Corbel" panose="020B0503020204020204" pitchFamily="34" charset="0"/>
                </a:rPr>
                <a:t>Speed</a:t>
              </a:r>
            </a:p>
          </p:txBody>
        </p:sp>
      </p:grpSp>
      <p:grpSp>
        <p:nvGrpSpPr>
          <p:cNvPr id="31" name="Group 30">
            <a:extLst>
              <a:ext uri="{FF2B5EF4-FFF2-40B4-BE49-F238E27FC236}">
                <a16:creationId xmlns:a16="http://schemas.microsoft.com/office/drawing/2014/main" id="{845C0D9E-08FE-D3BA-6F73-1A653FD228E4}"/>
              </a:ext>
            </a:extLst>
          </p:cNvPr>
          <p:cNvGrpSpPr/>
          <p:nvPr/>
        </p:nvGrpSpPr>
        <p:grpSpPr>
          <a:xfrm>
            <a:off x="1352993" y="4547348"/>
            <a:ext cx="9185468" cy="1244123"/>
            <a:chOff x="1352993" y="4547348"/>
            <a:chExt cx="9185468" cy="1244123"/>
          </a:xfrm>
        </p:grpSpPr>
        <p:pic>
          <p:nvPicPr>
            <p:cNvPr id="21" name="Graphic 20" descr="Abacus with solid fill">
              <a:extLst>
                <a:ext uri="{FF2B5EF4-FFF2-40B4-BE49-F238E27FC236}">
                  <a16:creationId xmlns:a16="http://schemas.microsoft.com/office/drawing/2014/main" id="{52D1D570-DCA7-FF4B-EA24-895BBB0FD0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2993" y="4547348"/>
              <a:ext cx="914400" cy="914400"/>
            </a:xfrm>
            <a:prstGeom prst="rect">
              <a:avLst/>
            </a:prstGeom>
          </p:spPr>
        </p:pic>
        <p:pic>
          <p:nvPicPr>
            <p:cNvPr id="23" name="Graphic 22" descr="Calculator with solid fill">
              <a:extLst>
                <a:ext uri="{FF2B5EF4-FFF2-40B4-BE49-F238E27FC236}">
                  <a16:creationId xmlns:a16="http://schemas.microsoft.com/office/drawing/2014/main" id="{BE3DE43B-1B58-D754-BFF6-448FF07AE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24061" y="4628991"/>
              <a:ext cx="914400" cy="914400"/>
            </a:xfrm>
            <a:prstGeom prst="rect">
              <a:avLst/>
            </a:prstGeom>
          </p:spPr>
        </p:pic>
        <p:sp>
          <p:nvSpPr>
            <p:cNvPr id="27" name="Graphic 24" descr="Arrow: Straight with solid fill">
              <a:extLst>
                <a:ext uri="{FF2B5EF4-FFF2-40B4-BE49-F238E27FC236}">
                  <a16:creationId xmlns:a16="http://schemas.microsoft.com/office/drawing/2014/main" id="{97A0C0F6-B14A-FA65-61C1-610B337AB484}"/>
                </a:ext>
              </a:extLst>
            </p:cNvPr>
            <p:cNvSpPr/>
            <p:nvPr/>
          </p:nvSpPr>
          <p:spPr>
            <a:xfrm flipH="1">
              <a:off x="2809129" y="4615442"/>
              <a:ext cx="6077695" cy="778213"/>
            </a:xfrm>
            <a:custGeom>
              <a:avLst/>
              <a:gdLst>
                <a:gd name="connsiteX0" fmla="*/ 1057396 w 3876796"/>
                <a:gd name="connsiteY0" fmla="*/ 528638 h 2114550"/>
                <a:gd name="connsiteX1" fmla="*/ 1057396 w 3876796"/>
                <a:gd name="connsiteY1" fmla="*/ 0 h 2114550"/>
                <a:gd name="connsiteX2" fmla="*/ 121 w 3876796"/>
                <a:gd name="connsiteY2" fmla="*/ 1057275 h 2114550"/>
                <a:gd name="connsiteX3" fmla="*/ 1057396 w 3876796"/>
                <a:gd name="connsiteY3" fmla="*/ 2114550 h 2114550"/>
                <a:gd name="connsiteX4" fmla="*/ 1057396 w 3876796"/>
                <a:gd name="connsiteY4" fmla="*/ 1585913 h 2114550"/>
                <a:gd name="connsiteX5" fmla="*/ 3876796 w 3876796"/>
                <a:gd name="connsiteY5" fmla="*/ 1057275 h 2114550"/>
                <a:gd name="connsiteX6" fmla="*/ 1057396 w 3876796"/>
                <a:gd name="connsiteY6" fmla="*/ 528638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6796" h="2114550">
                  <a:moveTo>
                    <a:pt x="1057396" y="528638"/>
                  </a:moveTo>
                  <a:lnTo>
                    <a:pt x="1057396" y="0"/>
                  </a:lnTo>
                  <a:lnTo>
                    <a:pt x="121" y="1057275"/>
                  </a:lnTo>
                  <a:cubicBezTo>
                    <a:pt x="-13095" y="1057275"/>
                    <a:pt x="1057396" y="2114550"/>
                    <a:pt x="1057396" y="2114550"/>
                  </a:cubicBezTo>
                  <a:lnTo>
                    <a:pt x="1057396" y="1585913"/>
                  </a:lnTo>
                  <a:lnTo>
                    <a:pt x="3876796" y="1057275"/>
                  </a:lnTo>
                  <a:lnTo>
                    <a:pt x="1057396" y="528638"/>
                  </a:lnTo>
                  <a:close/>
                </a:path>
              </a:pathLst>
            </a:custGeom>
            <a:solidFill>
              <a:srgbClr val="000000"/>
            </a:solidFill>
            <a:ln w="44053" cap="flat">
              <a:noFill/>
              <a:prstDash val="solid"/>
              <a:miter/>
            </a:ln>
          </p:spPr>
          <p:txBody>
            <a:bodyPr rtlCol="0" anchor="ctr"/>
            <a:lstStyle/>
            <a:p>
              <a:endParaRPr lang="en-US"/>
            </a:p>
          </p:txBody>
        </p:sp>
        <p:sp>
          <p:nvSpPr>
            <p:cNvPr id="29" name="TextBox 28">
              <a:extLst>
                <a:ext uri="{FF2B5EF4-FFF2-40B4-BE49-F238E27FC236}">
                  <a16:creationId xmlns:a16="http://schemas.microsoft.com/office/drawing/2014/main" id="{5757A888-FD6C-B801-5250-D72D45450D9D}"/>
                </a:ext>
              </a:extLst>
            </p:cNvPr>
            <p:cNvSpPr txBox="1"/>
            <p:nvPr/>
          </p:nvSpPr>
          <p:spPr>
            <a:xfrm>
              <a:off x="4904315" y="5295310"/>
              <a:ext cx="2366737" cy="496161"/>
            </a:xfrm>
            <a:prstGeom prst="rect">
              <a:avLst/>
            </a:prstGeom>
            <a:noFill/>
            <a:ln>
              <a:noFill/>
            </a:ln>
          </p:spPr>
          <p:txBody>
            <a:bodyPr wrap="square" rtlCol="0">
              <a:spAutoFit/>
            </a:bodyPr>
            <a:lstStyle/>
            <a:p>
              <a:pPr algn="ctr">
                <a:lnSpc>
                  <a:spcPct val="80000"/>
                </a:lnSpc>
              </a:pPr>
              <a:r>
                <a:rPr lang="en-US" altLang="zh-CN" sz="3200" b="1" dirty="0">
                  <a:solidFill>
                    <a:schemeClr val="accent5">
                      <a:lumMod val="75000"/>
                    </a:schemeClr>
                  </a:solidFill>
                  <a:latin typeface="Corbel" panose="020B0503020204020204" pitchFamily="34" charset="0"/>
                </a:rPr>
                <a:t>Accuracy</a:t>
              </a:r>
            </a:p>
          </p:txBody>
        </p:sp>
      </p:grpSp>
    </p:spTree>
    <p:custDataLst>
      <p:tags r:id="rId1"/>
    </p:custDataLst>
    <p:extLst>
      <p:ext uri="{BB962C8B-B14F-4D97-AF65-F5344CB8AC3E}">
        <p14:creationId xmlns:p14="http://schemas.microsoft.com/office/powerpoint/2010/main" val="42403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95103-B67F-0879-2D62-0B02F1B04525}"/>
              </a:ext>
            </a:extLst>
          </p:cNvPr>
          <p:cNvSpPr>
            <a:spLocks noGrp="1"/>
          </p:cNvSpPr>
          <p:nvPr>
            <p:ph type="sldNum" sz="quarter" idx="12"/>
          </p:nvPr>
        </p:nvSpPr>
        <p:spPr/>
        <p:txBody>
          <a:bodyPr/>
          <a:lstStyle/>
          <a:p>
            <a:fld id="{48F63A3B-78C7-47BE-AE5E-E10140E04643}" type="slidenum">
              <a:rPr lang="en-US" smtClean="0"/>
              <a:pPr/>
              <a:t>83</a:t>
            </a:fld>
            <a:endParaRPr lang="en-US"/>
          </a:p>
        </p:txBody>
      </p:sp>
      <p:sp>
        <p:nvSpPr>
          <p:cNvPr id="4" name="Title 3">
            <a:extLst>
              <a:ext uri="{FF2B5EF4-FFF2-40B4-BE49-F238E27FC236}">
                <a16:creationId xmlns:a16="http://schemas.microsoft.com/office/drawing/2014/main" id="{29587581-1DD7-B363-17A5-60D939E8E569}"/>
              </a:ext>
            </a:extLst>
          </p:cNvPr>
          <p:cNvSpPr>
            <a:spLocks noGrp="1"/>
          </p:cNvSpPr>
          <p:nvPr>
            <p:ph type="title"/>
          </p:nvPr>
        </p:nvSpPr>
        <p:spPr/>
        <p:txBody>
          <a:bodyPr>
            <a:normAutofit fontScale="90000"/>
          </a:bodyPr>
          <a:lstStyle/>
          <a:p>
            <a:r>
              <a:rPr lang="en-US" dirty="0"/>
              <a:t>Simulation of HLS Designs</a:t>
            </a:r>
          </a:p>
        </p:txBody>
      </p:sp>
      <p:sp>
        <p:nvSpPr>
          <p:cNvPr id="11" name="Rectangle: Rounded Corners 10">
            <a:extLst>
              <a:ext uri="{FF2B5EF4-FFF2-40B4-BE49-F238E27FC236}">
                <a16:creationId xmlns:a16="http://schemas.microsoft.com/office/drawing/2014/main" id="{71068543-B359-5355-0276-86B7C48E9835}"/>
              </a:ext>
            </a:extLst>
          </p:cNvPr>
          <p:cNvSpPr/>
          <p:nvPr/>
        </p:nvSpPr>
        <p:spPr>
          <a:xfrm>
            <a:off x="669827" y="3546530"/>
            <a:ext cx="3108960" cy="64008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rbel" panose="020B0503020204020204" pitchFamily="34" charset="0"/>
              </a:rPr>
              <a:t>C Simulation</a:t>
            </a:r>
          </a:p>
        </p:txBody>
      </p:sp>
      <p:sp>
        <p:nvSpPr>
          <p:cNvPr id="13" name="Rectangle: Rounded Corners 12">
            <a:extLst>
              <a:ext uri="{FF2B5EF4-FFF2-40B4-BE49-F238E27FC236}">
                <a16:creationId xmlns:a16="http://schemas.microsoft.com/office/drawing/2014/main" id="{137643C5-9C75-4C62-69C9-E3A98BF0989E}"/>
              </a:ext>
            </a:extLst>
          </p:cNvPr>
          <p:cNvSpPr/>
          <p:nvPr/>
        </p:nvSpPr>
        <p:spPr>
          <a:xfrm>
            <a:off x="8244109" y="3538606"/>
            <a:ext cx="3108960" cy="6400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rbel" panose="020B0503020204020204" pitchFamily="34" charset="0"/>
              </a:rPr>
              <a:t>C/RTL Co-sim</a:t>
            </a:r>
          </a:p>
        </p:txBody>
      </p:sp>
      <p:pic>
        <p:nvPicPr>
          <p:cNvPr id="17" name="Graphic 16" descr="Rabbit with solid fill">
            <a:extLst>
              <a:ext uri="{FF2B5EF4-FFF2-40B4-BE49-F238E27FC236}">
                <a16:creationId xmlns:a16="http://schemas.microsoft.com/office/drawing/2014/main" id="{30FAE1E8-7824-EFB8-6F95-22C0508DD6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21341" y="2082461"/>
            <a:ext cx="1005840" cy="1005840"/>
          </a:xfrm>
          <a:prstGeom prst="rect">
            <a:avLst/>
          </a:prstGeom>
        </p:spPr>
      </p:pic>
      <p:pic>
        <p:nvPicPr>
          <p:cNvPr id="5" name="Graphic 4" descr="Calculator with solid fill">
            <a:extLst>
              <a:ext uri="{FF2B5EF4-FFF2-40B4-BE49-F238E27FC236}">
                <a16:creationId xmlns:a16="http://schemas.microsoft.com/office/drawing/2014/main" id="{FB3FC38A-2514-8210-0359-C8C2421312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4061" y="4628991"/>
            <a:ext cx="914400" cy="914400"/>
          </a:xfrm>
          <a:prstGeom prst="rect">
            <a:avLst/>
          </a:prstGeom>
        </p:spPr>
      </p:pic>
      <p:grpSp>
        <p:nvGrpSpPr>
          <p:cNvPr id="8" name="Group 7">
            <a:extLst>
              <a:ext uri="{FF2B5EF4-FFF2-40B4-BE49-F238E27FC236}">
                <a16:creationId xmlns:a16="http://schemas.microsoft.com/office/drawing/2014/main" id="{25BE9BE6-E8C3-82AC-9A51-E1F3C3DEF9F5}"/>
              </a:ext>
            </a:extLst>
          </p:cNvPr>
          <p:cNvGrpSpPr/>
          <p:nvPr/>
        </p:nvGrpSpPr>
        <p:grpSpPr>
          <a:xfrm>
            <a:off x="4390169" y="1808141"/>
            <a:ext cx="3411659" cy="2599659"/>
            <a:chOff x="4390169" y="1808141"/>
            <a:chExt cx="3411659" cy="2599659"/>
          </a:xfrm>
        </p:grpSpPr>
        <p:sp>
          <p:nvSpPr>
            <p:cNvPr id="12" name="Rectangle: Rounded Corners 11">
              <a:extLst>
                <a:ext uri="{FF2B5EF4-FFF2-40B4-BE49-F238E27FC236}">
                  <a16:creationId xmlns:a16="http://schemas.microsoft.com/office/drawing/2014/main" id="{33ABA94A-89EA-500F-7A1E-83AA0F6628EA}"/>
                </a:ext>
              </a:extLst>
            </p:cNvPr>
            <p:cNvSpPr/>
            <p:nvPr/>
          </p:nvSpPr>
          <p:spPr>
            <a:xfrm>
              <a:off x="4390169" y="3325339"/>
              <a:ext cx="3411659" cy="108246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orbel" panose="020B0503020204020204" pitchFamily="34" charset="0"/>
                </a:rPr>
                <a:t>LightningSim</a:t>
              </a:r>
              <a:endParaRPr lang="en-US" sz="4000" b="1" dirty="0">
                <a:solidFill>
                  <a:schemeClr val="tx1"/>
                </a:solidFill>
                <a:latin typeface="Corbel" panose="020B0503020204020204" pitchFamily="34" charset="0"/>
              </a:endParaRPr>
            </a:p>
          </p:txBody>
        </p:sp>
        <p:pic>
          <p:nvPicPr>
            <p:cNvPr id="6" name="Graphic 5" descr="Lightning bolt with solid fill">
              <a:extLst>
                <a:ext uri="{FF2B5EF4-FFF2-40B4-BE49-F238E27FC236}">
                  <a16:creationId xmlns:a16="http://schemas.microsoft.com/office/drawing/2014/main" id="{A2073257-2B01-D379-7609-2B03B2C859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4009" y="1808141"/>
              <a:ext cx="1554480" cy="1554480"/>
            </a:xfrm>
            <a:prstGeom prst="rect">
              <a:avLst/>
            </a:prstGeom>
          </p:spPr>
        </p:pic>
      </p:grpSp>
      <p:sp>
        <p:nvSpPr>
          <p:cNvPr id="7" name="TextBox 6">
            <a:extLst>
              <a:ext uri="{FF2B5EF4-FFF2-40B4-BE49-F238E27FC236}">
                <a16:creationId xmlns:a16="http://schemas.microsoft.com/office/drawing/2014/main" id="{D0ACDF57-65BA-3163-41D9-E22D352A3139}"/>
              </a:ext>
            </a:extLst>
          </p:cNvPr>
          <p:cNvSpPr txBox="1"/>
          <p:nvPr/>
        </p:nvSpPr>
        <p:spPr>
          <a:xfrm>
            <a:off x="3831859" y="4686040"/>
            <a:ext cx="4618900" cy="890115"/>
          </a:xfrm>
          <a:prstGeom prst="rect">
            <a:avLst/>
          </a:prstGeom>
          <a:noFill/>
          <a:ln>
            <a:noFill/>
          </a:ln>
        </p:spPr>
        <p:txBody>
          <a:bodyPr wrap="square" rtlCol="0">
            <a:spAutoFit/>
          </a:bodyPr>
          <a:lstStyle/>
          <a:p>
            <a:pPr algn="ctr">
              <a:lnSpc>
                <a:spcPct val="80000"/>
              </a:lnSpc>
            </a:pPr>
            <a:r>
              <a:rPr lang="en-US" altLang="zh-CN" sz="3200" b="1" dirty="0">
                <a:latin typeface="Corbel" panose="020B0503020204020204" pitchFamily="34" charset="0"/>
              </a:rPr>
              <a:t>Not a tradeoff but with advantages of both sides</a:t>
            </a:r>
          </a:p>
        </p:txBody>
      </p:sp>
      <p:sp>
        <p:nvSpPr>
          <p:cNvPr id="9" name="TextBox 8">
            <a:extLst>
              <a:ext uri="{FF2B5EF4-FFF2-40B4-BE49-F238E27FC236}">
                <a16:creationId xmlns:a16="http://schemas.microsoft.com/office/drawing/2014/main" id="{43DE8528-1611-5ADD-BE69-B5EFFA04344F}"/>
              </a:ext>
            </a:extLst>
          </p:cNvPr>
          <p:cNvSpPr txBox="1"/>
          <p:nvPr/>
        </p:nvSpPr>
        <p:spPr>
          <a:xfrm>
            <a:off x="4964068" y="2089220"/>
            <a:ext cx="2366737" cy="496161"/>
          </a:xfrm>
          <a:prstGeom prst="rect">
            <a:avLst/>
          </a:prstGeom>
          <a:noFill/>
          <a:ln>
            <a:noFill/>
          </a:ln>
        </p:spPr>
        <p:txBody>
          <a:bodyPr wrap="square" rtlCol="0">
            <a:spAutoFit/>
          </a:bodyPr>
          <a:lstStyle/>
          <a:p>
            <a:pPr algn="ctr">
              <a:lnSpc>
                <a:spcPct val="80000"/>
              </a:lnSpc>
            </a:pPr>
            <a:r>
              <a:rPr lang="en-US" altLang="zh-CN" sz="3200" b="1" dirty="0">
                <a:solidFill>
                  <a:schemeClr val="accent6">
                    <a:lumMod val="75000"/>
                  </a:schemeClr>
                </a:solidFill>
                <a:latin typeface="Corbel" panose="020B0503020204020204" pitchFamily="34" charset="0"/>
              </a:rPr>
              <a:t>Speed</a:t>
            </a:r>
          </a:p>
        </p:txBody>
      </p:sp>
      <p:sp>
        <p:nvSpPr>
          <p:cNvPr id="10" name="TextBox 9">
            <a:extLst>
              <a:ext uri="{FF2B5EF4-FFF2-40B4-BE49-F238E27FC236}">
                <a16:creationId xmlns:a16="http://schemas.microsoft.com/office/drawing/2014/main" id="{66239B74-9DC7-DBE8-AE74-4CD3CFC15D87}"/>
              </a:ext>
            </a:extLst>
          </p:cNvPr>
          <p:cNvSpPr txBox="1"/>
          <p:nvPr/>
        </p:nvSpPr>
        <p:spPr>
          <a:xfrm>
            <a:off x="4904315" y="5295310"/>
            <a:ext cx="2366737" cy="496161"/>
          </a:xfrm>
          <a:prstGeom prst="rect">
            <a:avLst/>
          </a:prstGeom>
          <a:noFill/>
          <a:ln>
            <a:noFill/>
          </a:ln>
        </p:spPr>
        <p:txBody>
          <a:bodyPr wrap="square" rtlCol="0">
            <a:spAutoFit/>
          </a:bodyPr>
          <a:lstStyle/>
          <a:p>
            <a:pPr algn="ctr">
              <a:lnSpc>
                <a:spcPct val="80000"/>
              </a:lnSpc>
            </a:pPr>
            <a:r>
              <a:rPr lang="en-US" altLang="zh-CN" sz="3200" b="1" dirty="0">
                <a:solidFill>
                  <a:schemeClr val="accent5">
                    <a:lumMod val="75000"/>
                  </a:schemeClr>
                </a:solidFill>
                <a:latin typeface="Corbel" panose="020B0503020204020204" pitchFamily="34" charset="0"/>
              </a:rPr>
              <a:t>Accuracy</a:t>
            </a:r>
          </a:p>
        </p:txBody>
      </p:sp>
    </p:spTree>
    <p:custDataLst>
      <p:tags r:id="rId1"/>
    </p:custDataLst>
    <p:extLst>
      <p:ext uri="{BB962C8B-B14F-4D97-AF65-F5344CB8AC3E}">
        <p14:creationId xmlns:p14="http://schemas.microsoft.com/office/powerpoint/2010/main" val="172844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7.40741E-7 L -0.33972 0.14097 " pathEditMode="relative" rAng="0" ptsTypes="AA">
                                      <p:cBhvr>
                                        <p:cTn id="6" dur="2000" fill="hold"/>
                                        <p:tgtEl>
                                          <p:spTgt spid="9"/>
                                        </p:tgtEl>
                                        <p:attrNameLst>
                                          <p:attrName>ppt_x</p:attrName>
                                          <p:attrName>ppt_y</p:attrName>
                                        </p:attrNameLst>
                                      </p:cBhvr>
                                      <p:rCtr x="-16992" y="703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25E-6 -3.33333E-6 L 0.30612 -0.15833 " pathEditMode="relative" rAng="0" ptsTypes="AA">
                                      <p:cBhvr>
                                        <p:cTn id="10" dur="2000" fill="hold"/>
                                        <p:tgtEl>
                                          <p:spTgt spid="10"/>
                                        </p:tgtEl>
                                        <p:attrNameLst>
                                          <p:attrName>ppt_x</p:attrName>
                                          <p:attrName>ppt_y</p:attrName>
                                        </p:attrNameLst>
                                      </p:cBhvr>
                                      <p:rCtr x="15299" y="-7917"/>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F74B65F-2108-A7D0-BA53-1B2502D6F2B9}"/>
              </a:ext>
            </a:extLst>
          </p:cNvPr>
          <p:cNvGraphicFramePr>
            <a:graphicFrameLocks noGrp="1"/>
          </p:cNvGraphicFramePr>
          <p:nvPr>
            <p:ph idx="1"/>
            <p:extLst>
              <p:ext uri="{D42A27DB-BD31-4B8C-83A1-F6EECF244321}">
                <p14:modId xmlns:p14="http://schemas.microsoft.com/office/powerpoint/2010/main" val="146402420"/>
              </p:ext>
            </p:extLst>
          </p:nvPr>
        </p:nvGraphicFramePr>
        <p:xfrm>
          <a:off x="381001" y="2578099"/>
          <a:ext cx="11519636" cy="3385830"/>
        </p:xfrm>
        <a:graphic>
          <a:graphicData uri="http://schemas.openxmlformats.org/drawingml/2006/table">
            <a:tbl>
              <a:tblPr firstRow="1">
                <a:tableStyleId>{616DA210-FB5B-4158-B5E0-FEB733F419BA}</a:tableStyleId>
              </a:tblPr>
              <a:tblGrid>
                <a:gridCol w="3733799">
                  <a:extLst>
                    <a:ext uri="{9D8B030D-6E8A-4147-A177-3AD203B41FA5}">
                      <a16:colId xmlns:a16="http://schemas.microsoft.com/office/drawing/2014/main" val="2310770249"/>
                    </a:ext>
                  </a:extLst>
                </a:gridCol>
                <a:gridCol w="2595279">
                  <a:extLst>
                    <a:ext uri="{9D8B030D-6E8A-4147-A177-3AD203B41FA5}">
                      <a16:colId xmlns:a16="http://schemas.microsoft.com/office/drawing/2014/main" val="2922224683"/>
                    </a:ext>
                  </a:extLst>
                </a:gridCol>
                <a:gridCol w="2595279">
                  <a:extLst>
                    <a:ext uri="{9D8B030D-6E8A-4147-A177-3AD203B41FA5}">
                      <a16:colId xmlns:a16="http://schemas.microsoft.com/office/drawing/2014/main" val="2450480105"/>
                    </a:ext>
                  </a:extLst>
                </a:gridCol>
                <a:gridCol w="2595279">
                  <a:extLst>
                    <a:ext uri="{9D8B030D-6E8A-4147-A177-3AD203B41FA5}">
                      <a16:colId xmlns:a16="http://schemas.microsoft.com/office/drawing/2014/main" val="2386961819"/>
                    </a:ext>
                  </a:extLst>
                </a:gridCol>
              </a:tblGrid>
              <a:tr h="652788">
                <a:tc>
                  <a:txBody>
                    <a:bodyPr/>
                    <a:lstStyle/>
                    <a:p>
                      <a:pPr algn="ctr"/>
                      <a:r>
                        <a:rPr lang="en-US" sz="2400" b="1" dirty="0"/>
                        <a:t>Speed</a:t>
                      </a:r>
                      <a:endParaRPr lang="en-US" sz="2400" b="1" dirty="0">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dirty="0">
                          <a:solidFill>
                            <a:schemeClr val="accent6">
                              <a:lumMod val="75000"/>
                            </a:schemeClr>
                          </a:solidFill>
                        </a:rPr>
                        <a:t>Fastest</a:t>
                      </a:r>
                      <a:endParaRPr lang="en-US" sz="2400" b="0" dirty="0">
                        <a:solidFill>
                          <a:schemeClr val="accent6">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dirty="0">
                          <a:solidFill>
                            <a:schemeClr val="accent2">
                              <a:lumMod val="75000"/>
                            </a:schemeClr>
                          </a:solidFill>
                        </a:rPr>
                        <a:t>Slowest</a:t>
                      </a:r>
                      <a:endParaRPr lang="en-US" sz="2400" b="0" dirty="0">
                        <a:solidFill>
                          <a:schemeClr val="accent2">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dirty="0">
                          <a:solidFill>
                            <a:schemeClr val="accent6">
                              <a:lumMod val="75000"/>
                            </a:schemeClr>
                          </a:solidFill>
                        </a:rPr>
                        <a:t>Fast</a:t>
                      </a:r>
                      <a:endParaRPr lang="en-US" sz="2400" b="0" dirty="0">
                        <a:solidFill>
                          <a:schemeClr val="accent6">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6978154"/>
                  </a:ext>
                </a:extLst>
              </a:tr>
              <a:tr h="693418">
                <a:tc>
                  <a:txBody>
                    <a:bodyPr/>
                    <a:lstStyle/>
                    <a:p>
                      <a:pPr algn="ctr"/>
                      <a:r>
                        <a:rPr lang="en-US" sz="2400" b="1" dirty="0"/>
                        <a:t>Cycle-level simulation</a:t>
                      </a:r>
                      <a:endParaRPr lang="en-US" sz="2400" b="1" dirty="0">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1" dirty="0">
                          <a:solidFill>
                            <a:schemeClr val="accent2">
                              <a:lumMod val="75000"/>
                            </a:schemeClr>
                          </a:solidFill>
                        </a:rPr>
                        <a:t>✘</a:t>
                      </a:r>
                      <a:endParaRPr lang="en-US" sz="2400" b="1" dirty="0">
                        <a:solidFill>
                          <a:schemeClr val="accent2">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1" dirty="0">
                          <a:solidFill>
                            <a:schemeClr val="accent6">
                              <a:lumMod val="75000"/>
                            </a:schemeClr>
                          </a:solidFill>
                        </a:rPr>
                        <a:t>✔</a:t>
                      </a:r>
                      <a:endParaRPr lang="en-US" sz="2400" b="1" dirty="0">
                        <a:solidFill>
                          <a:schemeClr val="accent6">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3600" b="1" u="none" strike="noStrike" kern="1200" cap="none" spc="0" normalizeH="0" baseline="0" noProof="0" dirty="0">
                          <a:ln>
                            <a:noFill/>
                          </a:ln>
                          <a:solidFill>
                            <a:schemeClr val="accent6">
                              <a:lumMod val="75000"/>
                            </a:schemeClr>
                          </a:solidFill>
                          <a:effectLst/>
                          <a:uLnTx/>
                          <a:uFillTx/>
                        </a:rPr>
                        <a:t>✔</a:t>
                      </a:r>
                      <a:endParaRPr lang="en-US" sz="2400" b="1" dirty="0">
                        <a:solidFill>
                          <a:schemeClr val="accent6">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5569507"/>
                  </a:ext>
                </a:extLst>
              </a:tr>
              <a:tr h="652788">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dirty="0"/>
                        <a:t>Functionality verification</a:t>
                      </a:r>
                      <a:endParaRPr lang="en-US" sz="2400" b="1" dirty="0">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dirty="0">
                          <a:solidFill>
                            <a:schemeClr val="accent2">
                              <a:lumMod val="75000"/>
                            </a:schemeClr>
                          </a:solidFill>
                        </a:rPr>
                        <a:t>C-level</a:t>
                      </a:r>
                      <a:endParaRPr lang="en-US" sz="2400" b="0" dirty="0">
                        <a:solidFill>
                          <a:schemeClr val="accent2">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dirty="0">
                          <a:solidFill>
                            <a:schemeClr val="accent6">
                              <a:lumMod val="75000"/>
                            </a:schemeClr>
                          </a:solidFill>
                        </a:rPr>
                        <a:t>RTL-level</a:t>
                      </a:r>
                      <a:endParaRPr lang="en-US" sz="2400" b="0" dirty="0">
                        <a:solidFill>
                          <a:schemeClr val="accent6">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dirty="0">
                          <a:solidFill>
                            <a:schemeClr val="accent6">
                              <a:lumMod val="75000"/>
                            </a:schemeClr>
                          </a:solidFill>
                        </a:rPr>
                        <a:t>C + LLVM-level</a:t>
                      </a:r>
                      <a:endParaRPr lang="en-US" sz="2400" b="0" dirty="0">
                        <a:solidFill>
                          <a:schemeClr val="accent6">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496825"/>
                  </a:ext>
                </a:extLst>
              </a:tr>
              <a:tr h="693418">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dirty="0"/>
                        <a:t>Incremental stall analysis</a:t>
                      </a:r>
                      <a:endParaRPr lang="en-US" sz="2400" b="1" dirty="0">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chemeClr val="accent2">
                              <a:lumMod val="75000"/>
                            </a:schemeClr>
                          </a:solidFill>
                          <a:effectLst/>
                          <a:uLnTx/>
                          <a:uFillTx/>
                        </a:rPr>
                        <a:t>✘</a:t>
                      </a:r>
                      <a:endParaRPr kumimoji="0" lang="en-US" sz="2400" b="1" i="0" u="none" strike="noStrike" kern="1200" cap="none" spc="0" normalizeH="0" baseline="0" noProof="0" dirty="0">
                        <a:ln>
                          <a:noFill/>
                        </a:ln>
                        <a:solidFill>
                          <a:schemeClr val="accent2">
                            <a:lumMod val="75000"/>
                          </a:schemeClr>
                        </a:solidFill>
                        <a:effectLst/>
                        <a:uLnTx/>
                        <a:uFillTx/>
                        <a:latin typeface="Corbel" panose="020B0503020204020204" pitchFamily="34"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dirty="0">
                          <a:solidFill>
                            <a:schemeClr val="accent2">
                              <a:lumMod val="75000"/>
                            </a:schemeClr>
                          </a:solidFill>
                        </a:rPr>
                        <a:t>✘</a:t>
                      </a:r>
                      <a:endParaRPr lang="en-US" sz="2400" b="1" dirty="0">
                        <a:solidFill>
                          <a:schemeClr val="accent2">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dirty="0">
                          <a:solidFill>
                            <a:schemeClr val="accent6">
                              <a:lumMod val="75000"/>
                            </a:schemeClr>
                          </a:solidFill>
                        </a:rPr>
                        <a:t>✔</a:t>
                      </a:r>
                      <a:endParaRPr lang="en-US" sz="1600" b="1" dirty="0">
                        <a:solidFill>
                          <a:schemeClr val="accent6">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9328589"/>
                  </a:ext>
                </a:extLst>
              </a:tr>
              <a:tr h="693418">
                <a:tc>
                  <a:txBody>
                    <a:bodyPr/>
                    <a:lstStyle/>
                    <a:p>
                      <a:pPr algn="ctr"/>
                      <a:r>
                        <a:rPr lang="en-US" sz="2400" b="1" dirty="0"/>
                        <a:t>Suggest fastest FIFO depths</a:t>
                      </a:r>
                      <a:endParaRPr lang="en-US" sz="2400" b="1" dirty="0">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chemeClr val="accent2">
                              <a:lumMod val="75000"/>
                            </a:schemeClr>
                          </a:solidFill>
                          <a:effectLst/>
                          <a:uLnTx/>
                          <a:uFillTx/>
                        </a:rPr>
                        <a:t>✘</a:t>
                      </a:r>
                      <a:endParaRPr kumimoji="0" lang="en-US" sz="1600" b="1" i="0" u="none" strike="noStrike" kern="1200" cap="none" spc="0" normalizeH="0" baseline="0" noProof="0" dirty="0">
                        <a:ln>
                          <a:noFill/>
                        </a:ln>
                        <a:solidFill>
                          <a:schemeClr val="accent2">
                            <a:lumMod val="75000"/>
                          </a:schemeClr>
                        </a:solidFill>
                        <a:effectLst/>
                        <a:uLnTx/>
                        <a:uFillTx/>
                        <a:latin typeface="Corbel" panose="020B0503020204020204" pitchFamily="34"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3600" b="1" u="none" strike="noStrike" kern="1200" cap="none" spc="0" normalizeH="0" baseline="0" noProof="0" dirty="0">
                          <a:ln>
                            <a:noFill/>
                          </a:ln>
                          <a:solidFill>
                            <a:schemeClr val="accent2">
                              <a:lumMod val="75000"/>
                            </a:schemeClr>
                          </a:solidFill>
                          <a:effectLst/>
                          <a:uLnTx/>
                          <a:uFillTx/>
                        </a:rPr>
                        <a:t>✘</a:t>
                      </a:r>
                      <a:endParaRPr lang="en-US" sz="2400" dirty="0">
                        <a:solidFill>
                          <a:schemeClr val="accent2">
                            <a:lumMod val="75000"/>
                          </a:schemeClr>
                        </a:solidFill>
                        <a:latin typeface="Corbel" panose="020B0503020204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chemeClr val="accent6">
                              <a:lumMod val="75000"/>
                            </a:schemeClr>
                          </a:solidFill>
                          <a:effectLst/>
                          <a:uLnTx/>
                          <a:uFillTx/>
                        </a:rPr>
                        <a:t>✔</a:t>
                      </a:r>
                      <a:endParaRPr kumimoji="0" lang="en-US" sz="1600" b="1" i="0" u="none" strike="noStrike" kern="1200" cap="none" spc="0" normalizeH="0" baseline="0" noProof="0" dirty="0">
                        <a:ln>
                          <a:noFill/>
                        </a:ln>
                        <a:solidFill>
                          <a:schemeClr val="accent6">
                            <a:lumMod val="75000"/>
                          </a:schemeClr>
                        </a:solidFill>
                        <a:effectLst/>
                        <a:uLnTx/>
                        <a:uFillTx/>
                        <a:latin typeface="Corbel" panose="020B0503020204020204" pitchFamily="34" charset="0"/>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388993"/>
                  </a:ext>
                </a:extLst>
              </a:tr>
            </a:tbl>
          </a:graphicData>
        </a:graphic>
      </p:graphicFrame>
      <p:sp>
        <p:nvSpPr>
          <p:cNvPr id="3" name="Slide Number Placeholder 2">
            <a:extLst>
              <a:ext uri="{FF2B5EF4-FFF2-40B4-BE49-F238E27FC236}">
                <a16:creationId xmlns:a16="http://schemas.microsoft.com/office/drawing/2014/main" id="{416D4EDD-9C80-4F5F-76B2-8352354B6690}"/>
              </a:ext>
            </a:extLst>
          </p:cNvPr>
          <p:cNvSpPr>
            <a:spLocks noGrp="1"/>
          </p:cNvSpPr>
          <p:nvPr>
            <p:ph type="sldNum" sz="quarter" idx="12"/>
          </p:nvPr>
        </p:nvSpPr>
        <p:spPr/>
        <p:txBody>
          <a:bodyPr/>
          <a:lstStyle/>
          <a:p>
            <a:fld id="{48F63A3B-78C7-47BE-AE5E-E10140E04643}" type="slidenum">
              <a:rPr lang="en-US" smtClean="0"/>
              <a:pPr/>
              <a:t>84</a:t>
            </a:fld>
            <a:endParaRPr lang="en-US"/>
          </a:p>
        </p:txBody>
      </p:sp>
      <p:sp>
        <p:nvSpPr>
          <p:cNvPr id="4" name="Title 3">
            <a:extLst>
              <a:ext uri="{FF2B5EF4-FFF2-40B4-BE49-F238E27FC236}">
                <a16:creationId xmlns:a16="http://schemas.microsoft.com/office/drawing/2014/main" id="{241DE606-67C0-08ED-860D-F223F38F1569}"/>
              </a:ext>
            </a:extLst>
          </p:cNvPr>
          <p:cNvSpPr>
            <a:spLocks noGrp="1"/>
          </p:cNvSpPr>
          <p:nvPr>
            <p:ph type="title"/>
          </p:nvPr>
        </p:nvSpPr>
        <p:spPr/>
        <p:txBody>
          <a:bodyPr>
            <a:normAutofit fontScale="90000"/>
          </a:bodyPr>
          <a:lstStyle/>
          <a:p>
            <a:r>
              <a:rPr lang="en-US" dirty="0"/>
              <a:t>What Can </a:t>
            </a:r>
            <a:r>
              <a:rPr lang="en-US" dirty="0" err="1"/>
              <a:t>LightningSim</a:t>
            </a:r>
            <a:r>
              <a:rPr lang="en-US" dirty="0"/>
              <a:t> Do?</a:t>
            </a:r>
          </a:p>
        </p:txBody>
      </p:sp>
      <p:sp>
        <p:nvSpPr>
          <p:cNvPr id="2" name="Rectangle: Rounded Corners 1">
            <a:extLst>
              <a:ext uri="{FF2B5EF4-FFF2-40B4-BE49-F238E27FC236}">
                <a16:creationId xmlns:a16="http://schemas.microsoft.com/office/drawing/2014/main" id="{C9734135-882F-8830-E265-D9F7327E9BF8}"/>
              </a:ext>
            </a:extLst>
          </p:cNvPr>
          <p:cNvSpPr/>
          <p:nvPr/>
        </p:nvSpPr>
        <p:spPr>
          <a:xfrm>
            <a:off x="4354292" y="1880696"/>
            <a:ext cx="2194560" cy="5486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orbel" panose="020B0503020204020204" pitchFamily="34" charset="0"/>
              </a:rPr>
              <a:t>C Simulation</a:t>
            </a:r>
          </a:p>
        </p:txBody>
      </p:sp>
      <p:sp>
        <p:nvSpPr>
          <p:cNvPr id="11" name="Rectangle: Rounded Corners 10">
            <a:extLst>
              <a:ext uri="{FF2B5EF4-FFF2-40B4-BE49-F238E27FC236}">
                <a16:creationId xmlns:a16="http://schemas.microsoft.com/office/drawing/2014/main" id="{74CA3260-1763-FE75-2940-6267D0B78716}"/>
              </a:ext>
            </a:extLst>
          </p:cNvPr>
          <p:cNvSpPr/>
          <p:nvPr/>
        </p:nvSpPr>
        <p:spPr>
          <a:xfrm>
            <a:off x="9454226" y="1871226"/>
            <a:ext cx="2194560" cy="5486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orbel" panose="020B0503020204020204" pitchFamily="34" charset="0"/>
              </a:rPr>
              <a:t>LightningSim</a:t>
            </a:r>
            <a:endParaRPr lang="en-US" sz="2400" b="1" dirty="0">
              <a:solidFill>
                <a:schemeClr val="tx1"/>
              </a:solidFill>
              <a:latin typeface="Corbel" panose="020B0503020204020204" pitchFamily="34" charset="0"/>
            </a:endParaRPr>
          </a:p>
        </p:txBody>
      </p:sp>
      <p:sp>
        <p:nvSpPr>
          <p:cNvPr id="12" name="Rectangle: Rounded Corners 11">
            <a:extLst>
              <a:ext uri="{FF2B5EF4-FFF2-40B4-BE49-F238E27FC236}">
                <a16:creationId xmlns:a16="http://schemas.microsoft.com/office/drawing/2014/main" id="{7C2F46CF-BCF5-B7BC-D77F-82A20468F71A}"/>
              </a:ext>
            </a:extLst>
          </p:cNvPr>
          <p:cNvSpPr/>
          <p:nvPr/>
        </p:nvSpPr>
        <p:spPr>
          <a:xfrm>
            <a:off x="6910609" y="1880696"/>
            <a:ext cx="2194560" cy="54864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orbel" panose="020B0503020204020204" pitchFamily="34" charset="0"/>
              </a:rPr>
              <a:t>C/RTL Co-sim</a:t>
            </a:r>
          </a:p>
        </p:txBody>
      </p:sp>
      <p:pic>
        <p:nvPicPr>
          <p:cNvPr id="13" name="Graphic 12" descr="Lightning bolt with solid fill">
            <a:extLst>
              <a:ext uri="{FF2B5EF4-FFF2-40B4-BE49-F238E27FC236}">
                <a16:creationId xmlns:a16="http://schemas.microsoft.com/office/drawing/2014/main" id="{BE5828B3-26DD-2DE8-85E1-CB3A53EF4A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3186" y="888566"/>
            <a:ext cx="1005840" cy="1005840"/>
          </a:xfrm>
          <a:prstGeom prst="rect">
            <a:avLst/>
          </a:prstGeom>
        </p:spPr>
      </p:pic>
      <p:sp>
        <p:nvSpPr>
          <p:cNvPr id="14" name="Rectangle 13">
            <a:extLst>
              <a:ext uri="{FF2B5EF4-FFF2-40B4-BE49-F238E27FC236}">
                <a16:creationId xmlns:a16="http://schemas.microsoft.com/office/drawing/2014/main" id="{F21F7C36-79FE-C625-D923-3CA958630870}"/>
              </a:ext>
            </a:extLst>
          </p:cNvPr>
          <p:cNvSpPr/>
          <p:nvPr/>
        </p:nvSpPr>
        <p:spPr>
          <a:xfrm>
            <a:off x="9235440" y="888566"/>
            <a:ext cx="2775103" cy="5174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966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
                                        <p:tgtEl>
                                          <p:spTgt spid="14"/>
                                        </p:tgtEl>
                                      </p:cBhvr>
                                    </p:animEffect>
                                    <p:set>
                                      <p:cBhvr>
                                        <p:cTn id="7" dur="1" fill="hold">
                                          <p:stCondLst>
                                            <p:cond delay="2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B5458-5713-5BD1-44F1-E245BC15FB69}"/>
              </a:ext>
            </a:extLst>
          </p:cNvPr>
          <p:cNvSpPr>
            <a:spLocks noGrp="1"/>
          </p:cNvSpPr>
          <p:nvPr>
            <p:ph idx="1"/>
          </p:nvPr>
        </p:nvSpPr>
        <p:spPr>
          <a:xfrm>
            <a:off x="342901" y="1343862"/>
            <a:ext cx="11486417" cy="1964731"/>
          </a:xfrm>
        </p:spPr>
        <p:txBody>
          <a:bodyPr>
            <a:normAutofit/>
          </a:bodyPr>
          <a:lstStyle/>
          <a:p>
            <a:pPr>
              <a:lnSpc>
                <a:spcPct val="125000"/>
              </a:lnSpc>
            </a:pPr>
            <a:r>
              <a:rPr lang="en-US" dirty="0"/>
              <a:t>FLASH: Fast, Parallel, and Accurate Simulator for HLS</a:t>
            </a:r>
            <a:endParaRPr lang="en-US" sz="2200" b="0" dirty="0"/>
          </a:p>
          <a:p>
            <a:pPr lvl="1"/>
            <a:r>
              <a:rPr lang="en-US" sz="2000" dirty="0"/>
              <a:t>Choi et al. (TCAD 2020)</a:t>
            </a:r>
          </a:p>
          <a:p>
            <a:pPr>
              <a:lnSpc>
                <a:spcPct val="125000"/>
              </a:lnSpc>
            </a:pPr>
            <a:r>
              <a:rPr lang="en-US" dirty="0" err="1"/>
              <a:t>FastSim</a:t>
            </a:r>
            <a:r>
              <a:rPr lang="en-US" dirty="0"/>
              <a:t>: A Fast Simulation Framework for High-Level Synthesis</a:t>
            </a:r>
            <a:endParaRPr lang="en-US" sz="1800" b="0" dirty="0"/>
          </a:p>
          <a:p>
            <a:pPr lvl="1"/>
            <a:r>
              <a:rPr lang="en-US" sz="2000" dirty="0"/>
              <a:t>Abderehman et al. (TCAD 2022) </a:t>
            </a:r>
          </a:p>
        </p:txBody>
      </p:sp>
      <p:sp>
        <p:nvSpPr>
          <p:cNvPr id="3" name="Slide Number Placeholder 2">
            <a:extLst>
              <a:ext uri="{FF2B5EF4-FFF2-40B4-BE49-F238E27FC236}">
                <a16:creationId xmlns:a16="http://schemas.microsoft.com/office/drawing/2014/main" id="{B3840AAA-9E95-61E1-6409-CD8EA82BF453}"/>
              </a:ext>
            </a:extLst>
          </p:cNvPr>
          <p:cNvSpPr>
            <a:spLocks noGrp="1"/>
          </p:cNvSpPr>
          <p:nvPr>
            <p:ph type="sldNum" sz="quarter" idx="12"/>
          </p:nvPr>
        </p:nvSpPr>
        <p:spPr/>
        <p:txBody>
          <a:bodyPr/>
          <a:lstStyle/>
          <a:p>
            <a:fld id="{48F63A3B-78C7-47BE-AE5E-E10140E04643}" type="slidenum">
              <a:rPr lang="en-US" smtClean="0"/>
              <a:pPr/>
              <a:t>85</a:t>
            </a:fld>
            <a:endParaRPr lang="en-US"/>
          </a:p>
        </p:txBody>
      </p:sp>
      <p:sp>
        <p:nvSpPr>
          <p:cNvPr id="4" name="Title 3">
            <a:extLst>
              <a:ext uri="{FF2B5EF4-FFF2-40B4-BE49-F238E27FC236}">
                <a16:creationId xmlns:a16="http://schemas.microsoft.com/office/drawing/2014/main" id="{98650FC0-F4D8-5B30-7401-2A483D376BA9}"/>
              </a:ext>
            </a:extLst>
          </p:cNvPr>
          <p:cNvSpPr>
            <a:spLocks noGrp="1"/>
          </p:cNvSpPr>
          <p:nvPr>
            <p:ph type="title"/>
          </p:nvPr>
        </p:nvSpPr>
        <p:spPr/>
        <p:txBody>
          <a:bodyPr>
            <a:normAutofit fontScale="90000"/>
          </a:bodyPr>
          <a:lstStyle/>
          <a:p>
            <a:r>
              <a:rPr lang="en-US"/>
              <a:t>Prior Work</a:t>
            </a:r>
          </a:p>
        </p:txBody>
      </p:sp>
      <p:sp>
        <p:nvSpPr>
          <p:cNvPr id="96" name="Freeform: Shape 95">
            <a:extLst>
              <a:ext uri="{FF2B5EF4-FFF2-40B4-BE49-F238E27FC236}">
                <a16:creationId xmlns:a16="http://schemas.microsoft.com/office/drawing/2014/main" id="{A32E5969-3D96-7F20-3623-EC64A3C03BC4}"/>
              </a:ext>
            </a:extLst>
          </p:cNvPr>
          <p:cNvSpPr/>
          <p:nvPr/>
        </p:nvSpPr>
        <p:spPr>
          <a:xfrm>
            <a:off x="1960405" y="3448651"/>
            <a:ext cx="7227010" cy="921196"/>
          </a:xfrm>
          <a:custGeom>
            <a:avLst/>
            <a:gdLst>
              <a:gd name="connsiteX0" fmla="*/ 4688795 w 4787725"/>
              <a:gd name="connsiteY0" fmla="*/ 0 h 659533"/>
              <a:gd name="connsiteX1" fmla="*/ 4787725 w 4787725"/>
              <a:gd name="connsiteY1" fmla="*/ 98930 h 659533"/>
              <a:gd name="connsiteX2" fmla="*/ 4787725 w 4787725"/>
              <a:gd name="connsiteY2" fmla="*/ 560604 h 659533"/>
              <a:gd name="connsiteX3" fmla="*/ 4688795 w 4787725"/>
              <a:gd name="connsiteY3" fmla="*/ 659534 h 659533"/>
              <a:gd name="connsiteX4" fmla="*/ 98930 w 4787725"/>
              <a:gd name="connsiteY4" fmla="*/ 659534 h 659533"/>
              <a:gd name="connsiteX5" fmla="*/ 0 w 4787725"/>
              <a:gd name="connsiteY5" fmla="*/ 560604 h 659533"/>
              <a:gd name="connsiteX6" fmla="*/ 0 w 4787725"/>
              <a:gd name="connsiteY6" fmla="*/ 98930 h 659533"/>
              <a:gd name="connsiteX7" fmla="*/ 98930 w 4787725"/>
              <a:gd name="connsiteY7" fmla="*/ 0 h 65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7725" h="659533">
                <a:moveTo>
                  <a:pt x="4688795" y="0"/>
                </a:moveTo>
                <a:cubicBezTo>
                  <a:pt x="4743433" y="0"/>
                  <a:pt x="4787725" y="44292"/>
                  <a:pt x="4787725" y="98930"/>
                </a:cubicBezTo>
                <a:lnTo>
                  <a:pt x="4787725" y="560604"/>
                </a:lnTo>
                <a:cubicBezTo>
                  <a:pt x="4787725" y="615241"/>
                  <a:pt x="4743433" y="659534"/>
                  <a:pt x="4688795" y="659534"/>
                </a:cubicBezTo>
                <a:lnTo>
                  <a:pt x="98930" y="659534"/>
                </a:lnTo>
                <a:cubicBezTo>
                  <a:pt x="44292" y="659534"/>
                  <a:pt x="0" y="615241"/>
                  <a:pt x="0" y="560604"/>
                </a:cubicBezTo>
                <a:lnTo>
                  <a:pt x="0" y="98930"/>
                </a:lnTo>
                <a:cubicBezTo>
                  <a:pt x="0" y="44293"/>
                  <a:pt x="44292" y="0"/>
                  <a:pt x="98930" y="0"/>
                </a:cubicBezTo>
                <a:close/>
              </a:path>
            </a:pathLst>
          </a:custGeom>
          <a:solidFill>
            <a:srgbClr val="FFE6CC"/>
          </a:solidFill>
          <a:ln w="24403" cap="flat">
            <a:solidFill>
              <a:srgbClr val="994C00"/>
            </a:solidFill>
            <a:prstDash val="solid"/>
            <a:miter/>
          </a:ln>
        </p:spPr>
        <p:txBody>
          <a:bodyPr rtlCol="0" anchor="ctr"/>
          <a:lstStyle/>
          <a:p>
            <a:endParaRPr lang="en-US" sz="4400"/>
          </a:p>
        </p:txBody>
      </p:sp>
      <p:sp>
        <p:nvSpPr>
          <p:cNvPr id="103" name="Freeform: Shape 102">
            <a:extLst>
              <a:ext uri="{FF2B5EF4-FFF2-40B4-BE49-F238E27FC236}">
                <a16:creationId xmlns:a16="http://schemas.microsoft.com/office/drawing/2014/main" id="{253701C4-E2EC-F086-C140-2FD56D4ACBD9}"/>
              </a:ext>
            </a:extLst>
          </p:cNvPr>
          <p:cNvSpPr/>
          <p:nvPr/>
        </p:nvSpPr>
        <p:spPr>
          <a:xfrm>
            <a:off x="1278037" y="3670420"/>
            <a:ext cx="511775" cy="511775"/>
          </a:xfrm>
          <a:custGeom>
            <a:avLst/>
            <a:gdLst>
              <a:gd name="connsiteX0" fmla="*/ 0 w 366407"/>
              <a:gd name="connsiteY0" fmla="*/ 0 h 366407"/>
              <a:gd name="connsiteX1" fmla="*/ 366408 w 366407"/>
              <a:gd name="connsiteY1" fmla="*/ 0 h 366407"/>
              <a:gd name="connsiteX2" fmla="*/ 366408 w 366407"/>
              <a:gd name="connsiteY2" fmla="*/ 366408 h 366407"/>
              <a:gd name="connsiteX3" fmla="*/ 0 w 366407"/>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366407" h="366407">
                <a:moveTo>
                  <a:pt x="0" y="0"/>
                </a:moveTo>
                <a:lnTo>
                  <a:pt x="366408" y="0"/>
                </a:lnTo>
                <a:lnTo>
                  <a:pt x="366408" y="366408"/>
                </a:lnTo>
                <a:lnTo>
                  <a:pt x="0" y="366408"/>
                </a:lnTo>
                <a:close/>
              </a:path>
            </a:pathLst>
          </a:custGeom>
          <a:noFill/>
          <a:ln w="12201" cap="flat">
            <a:noFill/>
            <a:prstDash val="solid"/>
            <a:miter/>
          </a:ln>
        </p:spPr>
        <p:txBody>
          <a:bodyPr rtlCol="0" anchor="ctr"/>
          <a:lstStyle/>
          <a:p>
            <a:endParaRPr lang="en-US" sz="4400"/>
          </a:p>
        </p:txBody>
      </p:sp>
      <p:grpSp>
        <p:nvGrpSpPr>
          <p:cNvPr id="104" name="Graphic 7">
            <a:extLst>
              <a:ext uri="{FF2B5EF4-FFF2-40B4-BE49-F238E27FC236}">
                <a16:creationId xmlns:a16="http://schemas.microsoft.com/office/drawing/2014/main" id="{F718F7DC-F579-480A-5A5E-B27F8D61B7BE}"/>
              </a:ext>
            </a:extLst>
          </p:cNvPr>
          <p:cNvGrpSpPr/>
          <p:nvPr/>
        </p:nvGrpSpPr>
        <p:grpSpPr>
          <a:xfrm>
            <a:off x="769690" y="3581642"/>
            <a:ext cx="896269" cy="621095"/>
            <a:chOff x="4733387" y="4280885"/>
            <a:chExt cx="641686" cy="444675"/>
          </a:xfrm>
          <a:solidFill>
            <a:srgbClr val="000000"/>
          </a:solidFill>
        </p:grpSpPr>
        <p:sp>
          <p:nvSpPr>
            <p:cNvPr id="105" name="TextBox 104">
              <a:extLst>
                <a:ext uri="{FF2B5EF4-FFF2-40B4-BE49-F238E27FC236}">
                  <a16:creationId xmlns:a16="http://schemas.microsoft.com/office/drawing/2014/main" id="{17F18FCD-C3CA-B4AA-6427-88C26D621ED8}"/>
                </a:ext>
              </a:extLst>
            </p:cNvPr>
            <p:cNvSpPr txBox="1"/>
            <p:nvPr/>
          </p:nvSpPr>
          <p:spPr>
            <a:xfrm>
              <a:off x="4812775" y="4280885"/>
              <a:ext cx="448064" cy="273685"/>
            </a:xfrm>
            <a:prstGeom prst="rect">
              <a:avLst/>
            </a:prstGeom>
            <a:noFill/>
          </p:spPr>
          <p:txBody>
            <a:bodyPr wrap="none" rtlCol="0">
              <a:spAutoFit/>
            </a:bodyPr>
            <a:lstStyle/>
            <a:p>
              <a:pPr algn="l"/>
              <a:r>
                <a:rPr lang="en-US" spc="0" baseline="0">
                  <a:ln/>
                  <a:solidFill>
                    <a:srgbClr val="000000"/>
                  </a:solidFill>
                  <a:latin typeface="Lato"/>
                  <a:sym typeface="Lato"/>
                  <a:rtl val="0"/>
                </a:rPr>
                <a:t>HLS</a:t>
              </a:r>
            </a:p>
          </p:txBody>
        </p:sp>
        <p:sp>
          <p:nvSpPr>
            <p:cNvPr id="106" name="TextBox 105">
              <a:extLst>
                <a:ext uri="{FF2B5EF4-FFF2-40B4-BE49-F238E27FC236}">
                  <a16:creationId xmlns:a16="http://schemas.microsoft.com/office/drawing/2014/main" id="{E2DFBC79-2194-3430-803D-1F141F80C868}"/>
                </a:ext>
              </a:extLst>
            </p:cNvPr>
            <p:cNvSpPr txBox="1"/>
            <p:nvPr/>
          </p:nvSpPr>
          <p:spPr>
            <a:xfrm>
              <a:off x="4733387" y="4451875"/>
              <a:ext cx="641686" cy="273685"/>
            </a:xfrm>
            <a:prstGeom prst="rect">
              <a:avLst/>
            </a:prstGeom>
            <a:noFill/>
          </p:spPr>
          <p:txBody>
            <a:bodyPr wrap="none" rtlCol="0">
              <a:spAutoFit/>
            </a:bodyPr>
            <a:lstStyle/>
            <a:p>
              <a:pPr algn="l"/>
              <a:r>
                <a:rPr lang="en-US" spc="0" baseline="0" dirty="0">
                  <a:ln/>
                  <a:solidFill>
                    <a:srgbClr val="000000"/>
                  </a:solidFill>
                  <a:latin typeface="Lato"/>
                  <a:sym typeface="Lato"/>
                  <a:rtl val="0"/>
                </a:rPr>
                <a:t>C/C++</a:t>
              </a:r>
            </a:p>
          </p:txBody>
        </p:sp>
      </p:grpSp>
      <p:sp>
        <p:nvSpPr>
          <p:cNvPr id="119" name="Freeform: Shape 118">
            <a:extLst>
              <a:ext uri="{FF2B5EF4-FFF2-40B4-BE49-F238E27FC236}">
                <a16:creationId xmlns:a16="http://schemas.microsoft.com/office/drawing/2014/main" id="{6416181B-444F-5580-4ED2-20F3037B8845}"/>
              </a:ext>
            </a:extLst>
          </p:cNvPr>
          <p:cNvSpPr/>
          <p:nvPr/>
        </p:nvSpPr>
        <p:spPr>
          <a:xfrm>
            <a:off x="7773337" y="3576016"/>
            <a:ext cx="1266765"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RTL Generation</a:t>
            </a:r>
          </a:p>
        </p:txBody>
      </p:sp>
      <p:sp>
        <p:nvSpPr>
          <p:cNvPr id="129" name="Freeform: Shape 128">
            <a:extLst>
              <a:ext uri="{FF2B5EF4-FFF2-40B4-BE49-F238E27FC236}">
                <a16:creationId xmlns:a16="http://schemas.microsoft.com/office/drawing/2014/main" id="{A727131E-8C7C-D11F-0905-523D4ED84658}"/>
              </a:ext>
            </a:extLst>
          </p:cNvPr>
          <p:cNvSpPr/>
          <p:nvPr/>
        </p:nvSpPr>
        <p:spPr>
          <a:xfrm>
            <a:off x="6320003" y="3576016"/>
            <a:ext cx="1247121" cy="682368"/>
          </a:xfrm>
          <a:custGeom>
            <a:avLst/>
            <a:gdLst>
              <a:gd name="connsiteX0" fmla="*/ 0 w 854950"/>
              <a:gd name="connsiteY0" fmla="*/ 0 h 366407"/>
              <a:gd name="connsiteX1" fmla="*/ 854951 w 854950"/>
              <a:gd name="connsiteY1" fmla="*/ 0 h 366407"/>
              <a:gd name="connsiteX2" fmla="*/ 854951 w 854950"/>
              <a:gd name="connsiteY2" fmla="*/ 366408 h 366407"/>
              <a:gd name="connsiteX3" fmla="*/ 0 w 854950"/>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854950" h="366407">
                <a:moveTo>
                  <a:pt x="0" y="0"/>
                </a:moveTo>
                <a:lnTo>
                  <a:pt x="854951" y="0"/>
                </a:lnTo>
                <a:lnTo>
                  <a:pt x="854951" y="366408"/>
                </a:lnTo>
                <a:lnTo>
                  <a:pt x="0" y="366408"/>
                </a:lnTo>
                <a:close/>
              </a:path>
            </a:pathLst>
          </a:custGeom>
          <a:solidFill>
            <a:srgbClr val="FFFFFF"/>
          </a:solidFill>
          <a:ln w="12201" cap="flat">
            <a:solidFill>
              <a:srgbClr val="000000"/>
            </a:solidFill>
            <a:prstDash val="dash"/>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Static Timing Info.</a:t>
            </a:r>
          </a:p>
        </p:txBody>
      </p:sp>
      <p:sp>
        <p:nvSpPr>
          <p:cNvPr id="133" name="Freeform: Shape 132">
            <a:extLst>
              <a:ext uri="{FF2B5EF4-FFF2-40B4-BE49-F238E27FC236}">
                <a16:creationId xmlns:a16="http://schemas.microsoft.com/office/drawing/2014/main" id="{2EBF5378-039E-94CB-1C1A-D2A2913D7F3B}"/>
              </a:ext>
            </a:extLst>
          </p:cNvPr>
          <p:cNvSpPr/>
          <p:nvPr/>
        </p:nvSpPr>
        <p:spPr>
          <a:xfrm>
            <a:off x="9494480" y="3670420"/>
            <a:ext cx="409421" cy="511775"/>
          </a:xfrm>
          <a:custGeom>
            <a:avLst/>
            <a:gdLst>
              <a:gd name="connsiteX0" fmla="*/ 0 w 293126"/>
              <a:gd name="connsiteY0" fmla="*/ 0 h 366407"/>
              <a:gd name="connsiteX1" fmla="*/ 293126 w 293126"/>
              <a:gd name="connsiteY1" fmla="*/ 0 h 366407"/>
              <a:gd name="connsiteX2" fmla="*/ 293126 w 293126"/>
              <a:gd name="connsiteY2" fmla="*/ 366408 h 366407"/>
              <a:gd name="connsiteX3" fmla="*/ 0 w 293126"/>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293126" h="366407">
                <a:moveTo>
                  <a:pt x="0" y="0"/>
                </a:moveTo>
                <a:lnTo>
                  <a:pt x="293126" y="0"/>
                </a:lnTo>
                <a:lnTo>
                  <a:pt x="293126" y="366408"/>
                </a:lnTo>
                <a:lnTo>
                  <a:pt x="0" y="366408"/>
                </a:lnTo>
                <a:close/>
              </a:path>
            </a:pathLst>
          </a:custGeom>
          <a:noFill/>
          <a:ln w="12201" cap="flat">
            <a:noFill/>
            <a:prstDash val="solid"/>
            <a:miter/>
          </a:ln>
        </p:spPr>
        <p:txBody>
          <a:bodyPr rtlCol="0" anchor="ctr"/>
          <a:lstStyle/>
          <a:p>
            <a:endParaRPr lang="en-US" sz="4400"/>
          </a:p>
        </p:txBody>
      </p:sp>
      <p:grpSp>
        <p:nvGrpSpPr>
          <p:cNvPr id="134" name="Graphic 7">
            <a:extLst>
              <a:ext uri="{FF2B5EF4-FFF2-40B4-BE49-F238E27FC236}">
                <a16:creationId xmlns:a16="http://schemas.microsoft.com/office/drawing/2014/main" id="{551DA1F3-75EA-BB16-74C3-8931DFDF3F7F}"/>
              </a:ext>
            </a:extLst>
          </p:cNvPr>
          <p:cNvGrpSpPr/>
          <p:nvPr/>
        </p:nvGrpSpPr>
        <p:grpSpPr>
          <a:xfrm>
            <a:off x="9341173" y="3615091"/>
            <a:ext cx="702150" cy="621095"/>
            <a:chOff x="10144005" y="4280885"/>
            <a:chExt cx="502706" cy="444675"/>
          </a:xfrm>
          <a:solidFill>
            <a:srgbClr val="000000"/>
          </a:solidFill>
        </p:grpSpPr>
        <p:sp>
          <p:nvSpPr>
            <p:cNvPr id="135" name="TextBox 134">
              <a:extLst>
                <a:ext uri="{FF2B5EF4-FFF2-40B4-BE49-F238E27FC236}">
                  <a16:creationId xmlns:a16="http://schemas.microsoft.com/office/drawing/2014/main" id="{82F92481-FAF9-318F-14DC-CAD96F8F97A1}"/>
                </a:ext>
              </a:extLst>
            </p:cNvPr>
            <p:cNvSpPr txBox="1"/>
            <p:nvPr/>
          </p:nvSpPr>
          <p:spPr>
            <a:xfrm>
              <a:off x="10174539" y="4280885"/>
              <a:ext cx="432621" cy="273685"/>
            </a:xfrm>
            <a:prstGeom prst="rect">
              <a:avLst/>
            </a:prstGeom>
            <a:noFill/>
          </p:spPr>
          <p:txBody>
            <a:bodyPr wrap="none" rtlCol="0">
              <a:spAutoFit/>
            </a:bodyPr>
            <a:lstStyle/>
            <a:p>
              <a:pPr algn="l"/>
              <a:r>
                <a:rPr lang="en-US" spc="0" baseline="0">
                  <a:ln/>
                  <a:solidFill>
                    <a:srgbClr val="000000"/>
                  </a:solidFill>
                  <a:latin typeface="Lato"/>
                  <a:sym typeface="Lato"/>
                  <a:rtl val="0"/>
                </a:rPr>
                <a:t>RTL</a:t>
              </a:r>
            </a:p>
          </p:txBody>
        </p:sp>
        <p:sp>
          <p:nvSpPr>
            <p:cNvPr id="136" name="TextBox 135">
              <a:extLst>
                <a:ext uri="{FF2B5EF4-FFF2-40B4-BE49-F238E27FC236}">
                  <a16:creationId xmlns:a16="http://schemas.microsoft.com/office/drawing/2014/main" id="{9F1F5E9B-7FB7-313E-CC33-BA15875B13EB}"/>
                </a:ext>
              </a:extLst>
            </p:cNvPr>
            <p:cNvSpPr txBox="1"/>
            <p:nvPr/>
          </p:nvSpPr>
          <p:spPr>
            <a:xfrm>
              <a:off x="10144005" y="4451875"/>
              <a:ext cx="502706" cy="273685"/>
            </a:xfrm>
            <a:prstGeom prst="rect">
              <a:avLst/>
            </a:prstGeom>
            <a:noFill/>
          </p:spPr>
          <p:txBody>
            <a:bodyPr wrap="none" rtlCol="0">
              <a:spAutoFit/>
            </a:bodyPr>
            <a:lstStyle/>
            <a:p>
              <a:pPr algn="l"/>
              <a:r>
                <a:rPr lang="en-US" spc="0" baseline="0">
                  <a:ln/>
                  <a:solidFill>
                    <a:srgbClr val="000000"/>
                  </a:solidFill>
                  <a:latin typeface="Lato"/>
                  <a:sym typeface="Lato"/>
                  <a:rtl val="0"/>
                </a:rPr>
                <a:t>code</a:t>
              </a:r>
            </a:p>
          </p:txBody>
        </p:sp>
      </p:grpSp>
      <p:sp>
        <p:nvSpPr>
          <p:cNvPr id="137" name="Freeform: Shape 136">
            <a:extLst>
              <a:ext uri="{FF2B5EF4-FFF2-40B4-BE49-F238E27FC236}">
                <a16:creationId xmlns:a16="http://schemas.microsoft.com/office/drawing/2014/main" id="{38EB0541-0D06-E41F-0E61-94B8D4AAD4D1}"/>
              </a:ext>
            </a:extLst>
          </p:cNvPr>
          <p:cNvSpPr/>
          <p:nvPr/>
        </p:nvSpPr>
        <p:spPr>
          <a:xfrm>
            <a:off x="9187415" y="3926308"/>
            <a:ext cx="236781" cy="17058"/>
          </a:xfrm>
          <a:custGeom>
            <a:avLst/>
            <a:gdLst>
              <a:gd name="connsiteX0" fmla="*/ 0 w 169524"/>
              <a:gd name="connsiteY0" fmla="*/ 0 h 12213"/>
              <a:gd name="connsiteX1" fmla="*/ 169525 w 169524"/>
              <a:gd name="connsiteY1" fmla="*/ 0 h 12213"/>
            </a:gdLst>
            <a:ahLst/>
            <a:cxnLst>
              <a:cxn ang="0">
                <a:pos x="connsiteX0" y="connsiteY0"/>
              </a:cxn>
              <a:cxn ang="0">
                <a:pos x="connsiteX1" y="connsiteY1"/>
              </a:cxn>
            </a:cxnLst>
            <a:rect l="l" t="t" r="r" b="b"/>
            <a:pathLst>
              <a:path w="169524" h="12213">
                <a:moveTo>
                  <a:pt x="0" y="0"/>
                </a:moveTo>
                <a:lnTo>
                  <a:pt x="169525" y="0"/>
                </a:lnTo>
              </a:path>
            </a:pathLst>
          </a:custGeom>
          <a:noFill/>
          <a:ln w="12201" cap="flat">
            <a:solidFill>
              <a:srgbClr val="000000"/>
            </a:solidFill>
            <a:prstDash val="solid"/>
            <a:miter/>
          </a:ln>
        </p:spPr>
        <p:txBody>
          <a:bodyPr rtlCol="0" anchor="ctr"/>
          <a:lstStyle/>
          <a:p>
            <a:endParaRPr lang="en-US" sz="4400"/>
          </a:p>
        </p:txBody>
      </p:sp>
      <p:sp>
        <p:nvSpPr>
          <p:cNvPr id="138" name="Freeform: Shape 137">
            <a:extLst>
              <a:ext uri="{FF2B5EF4-FFF2-40B4-BE49-F238E27FC236}">
                <a16:creationId xmlns:a16="http://schemas.microsoft.com/office/drawing/2014/main" id="{761DCCA9-B48B-C0CE-F9DF-F11145CE67EA}"/>
              </a:ext>
            </a:extLst>
          </p:cNvPr>
          <p:cNvSpPr/>
          <p:nvPr/>
        </p:nvSpPr>
        <p:spPr>
          <a:xfrm>
            <a:off x="9407137" y="3892190"/>
            <a:ext cx="68236" cy="68236"/>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sp>
        <p:nvSpPr>
          <p:cNvPr id="139" name="Freeform: Shape 138">
            <a:extLst>
              <a:ext uri="{FF2B5EF4-FFF2-40B4-BE49-F238E27FC236}">
                <a16:creationId xmlns:a16="http://schemas.microsoft.com/office/drawing/2014/main" id="{34DC8C47-70E8-DE6F-49A6-DBE085AB95FC}"/>
              </a:ext>
            </a:extLst>
          </p:cNvPr>
          <p:cNvSpPr/>
          <p:nvPr/>
        </p:nvSpPr>
        <p:spPr>
          <a:xfrm>
            <a:off x="10228025" y="3755716"/>
            <a:ext cx="1450031" cy="358243"/>
          </a:xfrm>
          <a:custGeom>
            <a:avLst/>
            <a:gdLst>
              <a:gd name="connsiteX0" fmla="*/ 999682 w 1038154"/>
              <a:gd name="connsiteY0" fmla="*/ 0 h 256485"/>
              <a:gd name="connsiteX1" fmla="*/ 1038155 w 1038154"/>
              <a:gd name="connsiteY1" fmla="*/ 38473 h 256485"/>
              <a:gd name="connsiteX2" fmla="*/ 1038155 w 1038154"/>
              <a:gd name="connsiteY2" fmla="*/ 218013 h 256485"/>
              <a:gd name="connsiteX3" fmla="*/ 999682 w 1038154"/>
              <a:gd name="connsiteY3" fmla="*/ 256485 h 256485"/>
              <a:gd name="connsiteX4" fmla="*/ 38472 w 1038154"/>
              <a:gd name="connsiteY4" fmla="*/ 256485 h 256485"/>
              <a:gd name="connsiteX5" fmla="*/ 0 w 1038154"/>
              <a:gd name="connsiteY5" fmla="*/ 218013 h 256485"/>
              <a:gd name="connsiteX6" fmla="*/ 0 w 1038154"/>
              <a:gd name="connsiteY6" fmla="*/ 38473 h 256485"/>
              <a:gd name="connsiteX7" fmla="*/ 38472 w 1038154"/>
              <a:gd name="connsiteY7" fmla="*/ 0 h 25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8154" h="256485">
                <a:moveTo>
                  <a:pt x="999682" y="0"/>
                </a:moveTo>
                <a:cubicBezTo>
                  <a:pt x="1020929" y="0"/>
                  <a:pt x="1038155" y="17225"/>
                  <a:pt x="1038155" y="38473"/>
                </a:cubicBezTo>
                <a:lnTo>
                  <a:pt x="1038155" y="218013"/>
                </a:lnTo>
                <a:cubicBezTo>
                  <a:pt x="1038155" y="239260"/>
                  <a:pt x="1020930" y="256485"/>
                  <a:pt x="999682" y="256485"/>
                </a:cubicBezTo>
                <a:lnTo>
                  <a:pt x="38472" y="256485"/>
                </a:lnTo>
                <a:cubicBezTo>
                  <a:pt x="17225" y="256485"/>
                  <a:pt x="0" y="239260"/>
                  <a:pt x="0" y="218013"/>
                </a:cubicBezTo>
                <a:lnTo>
                  <a:pt x="0" y="38473"/>
                </a:lnTo>
                <a:cubicBezTo>
                  <a:pt x="0" y="17225"/>
                  <a:pt x="17225" y="0"/>
                  <a:pt x="38472" y="0"/>
                </a:cubicBezTo>
                <a:close/>
              </a:path>
            </a:pathLst>
          </a:custGeom>
          <a:solidFill>
            <a:srgbClr val="FFFFFF"/>
          </a:solidFill>
          <a:ln w="12201" cap="flat">
            <a:solidFill>
              <a:srgbClr val="000000"/>
            </a:solidFill>
            <a:prstDash val="solid"/>
            <a:miter/>
          </a:ln>
        </p:spPr>
        <p:txBody>
          <a:bodyPr rtlCol="0" anchor="ctr"/>
          <a:lstStyle/>
          <a:p>
            <a:endParaRPr lang="en-US" sz="4400"/>
          </a:p>
        </p:txBody>
      </p:sp>
      <p:sp>
        <p:nvSpPr>
          <p:cNvPr id="140" name="TextBox 139">
            <a:extLst>
              <a:ext uri="{FF2B5EF4-FFF2-40B4-BE49-F238E27FC236}">
                <a16:creationId xmlns:a16="http://schemas.microsoft.com/office/drawing/2014/main" id="{0626E08D-6765-B0E0-5581-764E960B0819}"/>
              </a:ext>
            </a:extLst>
          </p:cNvPr>
          <p:cNvSpPr txBox="1"/>
          <p:nvPr/>
        </p:nvSpPr>
        <p:spPr>
          <a:xfrm>
            <a:off x="10253840" y="3743035"/>
            <a:ext cx="1540016" cy="382267"/>
          </a:xfrm>
          <a:prstGeom prst="rect">
            <a:avLst/>
          </a:prstGeom>
          <a:noFill/>
        </p:spPr>
        <p:txBody>
          <a:bodyPr wrap="none" rtlCol="0">
            <a:spAutoFit/>
          </a:bodyPr>
          <a:lstStyle/>
          <a:p>
            <a:pPr algn="l"/>
            <a:r>
              <a:rPr lang="en-US" spc="0" baseline="0">
                <a:ln/>
                <a:solidFill>
                  <a:srgbClr val="000000"/>
                </a:solidFill>
                <a:latin typeface="Lato"/>
                <a:sym typeface="Lato"/>
                <a:rtl val="0"/>
              </a:rPr>
              <a:t>C/RTL cosim</a:t>
            </a:r>
          </a:p>
        </p:txBody>
      </p:sp>
      <p:sp>
        <p:nvSpPr>
          <p:cNvPr id="141" name="Freeform: Shape 140">
            <a:extLst>
              <a:ext uri="{FF2B5EF4-FFF2-40B4-BE49-F238E27FC236}">
                <a16:creationId xmlns:a16="http://schemas.microsoft.com/office/drawing/2014/main" id="{C303F98E-C14C-2CCF-D958-DE189BCE1369}"/>
              </a:ext>
            </a:extLst>
          </p:cNvPr>
          <p:cNvSpPr/>
          <p:nvPr/>
        </p:nvSpPr>
        <p:spPr>
          <a:xfrm>
            <a:off x="9938019" y="3926308"/>
            <a:ext cx="219723" cy="17058"/>
          </a:xfrm>
          <a:custGeom>
            <a:avLst/>
            <a:gdLst>
              <a:gd name="connsiteX0" fmla="*/ 0 w 157311"/>
              <a:gd name="connsiteY0" fmla="*/ 0 h 12213"/>
              <a:gd name="connsiteX1" fmla="*/ 157311 w 157311"/>
              <a:gd name="connsiteY1" fmla="*/ 0 h 12213"/>
            </a:gdLst>
            <a:ahLst/>
            <a:cxnLst>
              <a:cxn ang="0">
                <a:pos x="connsiteX0" y="connsiteY0"/>
              </a:cxn>
              <a:cxn ang="0">
                <a:pos x="connsiteX1" y="connsiteY1"/>
              </a:cxn>
            </a:cxnLst>
            <a:rect l="l" t="t" r="r" b="b"/>
            <a:pathLst>
              <a:path w="157311" h="12213">
                <a:moveTo>
                  <a:pt x="0" y="0"/>
                </a:moveTo>
                <a:lnTo>
                  <a:pt x="157311" y="0"/>
                </a:lnTo>
              </a:path>
            </a:pathLst>
          </a:custGeom>
          <a:noFill/>
          <a:ln w="12201" cap="flat">
            <a:solidFill>
              <a:srgbClr val="000000"/>
            </a:solidFill>
            <a:prstDash val="solid"/>
            <a:miter/>
          </a:ln>
        </p:spPr>
        <p:txBody>
          <a:bodyPr rtlCol="0" anchor="ctr"/>
          <a:lstStyle/>
          <a:p>
            <a:endParaRPr lang="en-US" sz="4400"/>
          </a:p>
        </p:txBody>
      </p:sp>
      <p:sp>
        <p:nvSpPr>
          <p:cNvPr id="142" name="Freeform: Shape 141">
            <a:extLst>
              <a:ext uri="{FF2B5EF4-FFF2-40B4-BE49-F238E27FC236}">
                <a16:creationId xmlns:a16="http://schemas.microsoft.com/office/drawing/2014/main" id="{D9208C28-B988-AA0F-F5FF-7B0AFE236EB1}"/>
              </a:ext>
            </a:extLst>
          </p:cNvPr>
          <p:cNvSpPr/>
          <p:nvPr/>
        </p:nvSpPr>
        <p:spPr>
          <a:xfrm>
            <a:off x="10140683" y="3892190"/>
            <a:ext cx="68236" cy="68236"/>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sp>
        <p:nvSpPr>
          <p:cNvPr id="161" name="Freeform: Shape 160">
            <a:extLst>
              <a:ext uri="{FF2B5EF4-FFF2-40B4-BE49-F238E27FC236}">
                <a16:creationId xmlns:a16="http://schemas.microsoft.com/office/drawing/2014/main" id="{7AAEECB2-365C-FA8B-E1A5-08C1001EFE91}"/>
              </a:ext>
            </a:extLst>
          </p:cNvPr>
          <p:cNvSpPr/>
          <p:nvPr/>
        </p:nvSpPr>
        <p:spPr>
          <a:xfrm>
            <a:off x="1960405" y="4301611"/>
            <a:ext cx="2047104" cy="341183"/>
          </a:xfrm>
          <a:custGeom>
            <a:avLst/>
            <a:gdLst>
              <a:gd name="connsiteX0" fmla="*/ 0 w 1465630"/>
              <a:gd name="connsiteY0" fmla="*/ 0 h 244271"/>
              <a:gd name="connsiteX1" fmla="*/ 1465630 w 1465630"/>
              <a:gd name="connsiteY1" fmla="*/ 0 h 244271"/>
              <a:gd name="connsiteX2" fmla="*/ 1465630 w 1465630"/>
              <a:gd name="connsiteY2" fmla="*/ 244272 h 244271"/>
              <a:gd name="connsiteX3" fmla="*/ 0 w 1465630"/>
              <a:gd name="connsiteY3" fmla="*/ 244272 h 244271"/>
            </a:gdLst>
            <a:ahLst/>
            <a:cxnLst>
              <a:cxn ang="0">
                <a:pos x="connsiteX0" y="connsiteY0"/>
              </a:cxn>
              <a:cxn ang="0">
                <a:pos x="connsiteX1" y="connsiteY1"/>
              </a:cxn>
              <a:cxn ang="0">
                <a:pos x="connsiteX2" y="connsiteY2"/>
              </a:cxn>
              <a:cxn ang="0">
                <a:pos x="connsiteX3" y="connsiteY3"/>
              </a:cxn>
            </a:cxnLst>
            <a:rect l="l" t="t" r="r" b="b"/>
            <a:pathLst>
              <a:path w="1465630" h="244271">
                <a:moveTo>
                  <a:pt x="0" y="0"/>
                </a:moveTo>
                <a:lnTo>
                  <a:pt x="1465630" y="0"/>
                </a:lnTo>
                <a:lnTo>
                  <a:pt x="1465630" y="244272"/>
                </a:lnTo>
                <a:lnTo>
                  <a:pt x="0" y="244272"/>
                </a:lnTo>
                <a:close/>
              </a:path>
            </a:pathLst>
          </a:custGeom>
          <a:noFill/>
          <a:ln w="12201" cap="flat">
            <a:noFill/>
            <a:prstDash val="solid"/>
            <a:miter/>
          </a:ln>
        </p:spPr>
        <p:txBody>
          <a:bodyPr rtlCol="0" anchor="ctr"/>
          <a:lstStyle/>
          <a:p>
            <a:endParaRPr lang="en-US" sz="4400"/>
          </a:p>
        </p:txBody>
      </p:sp>
      <p:sp>
        <p:nvSpPr>
          <p:cNvPr id="162" name="TextBox 161">
            <a:extLst>
              <a:ext uri="{FF2B5EF4-FFF2-40B4-BE49-F238E27FC236}">
                <a16:creationId xmlns:a16="http://schemas.microsoft.com/office/drawing/2014/main" id="{886F8560-27FF-C893-AEE8-7B0F05B4FC0F}"/>
              </a:ext>
            </a:extLst>
          </p:cNvPr>
          <p:cNvSpPr txBox="1"/>
          <p:nvPr/>
        </p:nvSpPr>
        <p:spPr>
          <a:xfrm>
            <a:off x="1858275" y="4331578"/>
            <a:ext cx="1676066" cy="382267"/>
          </a:xfrm>
          <a:prstGeom prst="rect">
            <a:avLst/>
          </a:prstGeom>
          <a:noFill/>
        </p:spPr>
        <p:txBody>
          <a:bodyPr wrap="none" rtlCol="0">
            <a:spAutoFit/>
          </a:bodyPr>
          <a:lstStyle/>
          <a:p>
            <a:pPr algn="l"/>
            <a:r>
              <a:rPr lang="en-US" b="1" spc="0" baseline="0">
                <a:ln/>
                <a:solidFill>
                  <a:srgbClr val="994C00"/>
                </a:solidFill>
                <a:latin typeface="Lato"/>
                <a:sym typeface="Lato"/>
                <a:rtl val="0"/>
              </a:rPr>
              <a:t>HLS synthesis</a:t>
            </a:r>
          </a:p>
        </p:txBody>
      </p:sp>
      <p:sp>
        <p:nvSpPr>
          <p:cNvPr id="171" name="Freeform: Shape 170">
            <a:extLst>
              <a:ext uri="{FF2B5EF4-FFF2-40B4-BE49-F238E27FC236}">
                <a16:creationId xmlns:a16="http://schemas.microsoft.com/office/drawing/2014/main" id="{9924ABCF-1A81-B00B-5CFC-375D42A4CB45}"/>
              </a:ext>
            </a:extLst>
          </p:cNvPr>
          <p:cNvSpPr/>
          <p:nvPr/>
        </p:nvSpPr>
        <p:spPr>
          <a:xfrm>
            <a:off x="9528598" y="3414533"/>
            <a:ext cx="341183" cy="255887"/>
          </a:xfrm>
          <a:custGeom>
            <a:avLst/>
            <a:gdLst>
              <a:gd name="connsiteX0" fmla="*/ 0 w 244271"/>
              <a:gd name="connsiteY0" fmla="*/ 40671 h 183203"/>
              <a:gd name="connsiteX1" fmla="*/ 122136 w 244271"/>
              <a:gd name="connsiteY1" fmla="*/ 0 h 183203"/>
              <a:gd name="connsiteX2" fmla="*/ 208486 w 244271"/>
              <a:gd name="connsiteY2" fmla="*/ 11969 h 183203"/>
              <a:gd name="connsiteX3" fmla="*/ 244272 w 244271"/>
              <a:gd name="connsiteY3" fmla="*/ 40671 h 183203"/>
              <a:gd name="connsiteX4" fmla="*/ 244272 w 244271"/>
              <a:gd name="connsiteY4" fmla="*/ 142533 h 183203"/>
              <a:gd name="connsiteX5" fmla="*/ 122136 w 244271"/>
              <a:gd name="connsiteY5" fmla="*/ 183204 h 183203"/>
              <a:gd name="connsiteX6" fmla="*/ 0 w 244271"/>
              <a:gd name="connsiteY6" fmla="*/ 142533 h 18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71" h="183203">
                <a:moveTo>
                  <a:pt x="0" y="40671"/>
                </a:moveTo>
                <a:cubicBezTo>
                  <a:pt x="0" y="18198"/>
                  <a:pt x="54717" y="0"/>
                  <a:pt x="122136" y="0"/>
                </a:cubicBezTo>
                <a:cubicBezTo>
                  <a:pt x="154502" y="0"/>
                  <a:pt x="185647" y="4275"/>
                  <a:pt x="208486" y="11969"/>
                </a:cubicBezTo>
                <a:cubicBezTo>
                  <a:pt x="231448" y="19542"/>
                  <a:pt x="244272" y="29923"/>
                  <a:pt x="244272" y="40671"/>
                </a:cubicBezTo>
                <a:lnTo>
                  <a:pt x="244272" y="142533"/>
                </a:lnTo>
                <a:cubicBezTo>
                  <a:pt x="244272" y="165006"/>
                  <a:pt x="189555" y="183204"/>
                  <a:pt x="122136" y="183204"/>
                </a:cubicBezTo>
                <a:cubicBezTo>
                  <a:pt x="54717" y="183204"/>
                  <a:pt x="0" y="165006"/>
                  <a:pt x="0" y="142533"/>
                </a:cubicBezTo>
                <a:close/>
              </a:path>
            </a:pathLst>
          </a:custGeom>
          <a:solidFill>
            <a:srgbClr val="E6E6E6"/>
          </a:solidFill>
          <a:ln w="12201" cap="flat">
            <a:solidFill>
              <a:srgbClr val="000000"/>
            </a:solidFill>
            <a:prstDash val="solid"/>
            <a:miter/>
          </a:ln>
        </p:spPr>
        <p:txBody>
          <a:bodyPr rtlCol="0" anchor="ctr"/>
          <a:lstStyle/>
          <a:p>
            <a:endParaRPr lang="en-US" sz="4400"/>
          </a:p>
        </p:txBody>
      </p:sp>
      <p:sp>
        <p:nvSpPr>
          <p:cNvPr id="172" name="Freeform: Shape 171">
            <a:extLst>
              <a:ext uri="{FF2B5EF4-FFF2-40B4-BE49-F238E27FC236}">
                <a16:creationId xmlns:a16="http://schemas.microsoft.com/office/drawing/2014/main" id="{6A9C7CD7-17AA-42D8-9A28-E87F50C52D38}"/>
              </a:ext>
            </a:extLst>
          </p:cNvPr>
          <p:cNvSpPr/>
          <p:nvPr/>
        </p:nvSpPr>
        <p:spPr>
          <a:xfrm>
            <a:off x="9528598" y="3471340"/>
            <a:ext cx="341183" cy="56977"/>
          </a:xfrm>
          <a:custGeom>
            <a:avLst/>
            <a:gdLst>
              <a:gd name="connsiteX0" fmla="*/ 244272 w 244271"/>
              <a:gd name="connsiteY0" fmla="*/ 0 h 40793"/>
              <a:gd name="connsiteX1" fmla="*/ 122136 w 244271"/>
              <a:gd name="connsiteY1" fmla="*/ 40793 h 40793"/>
              <a:gd name="connsiteX2" fmla="*/ 0 w 244271"/>
              <a:gd name="connsiteY2" fmla="*/ 0 h 40793"/>
            </a:gdLst>
            <a:ahLst/>
            <a:cxnLst>
              <a:cxn ang="0">
                <a:pos x="connsiteX0" y="connsiteY0"/>
              </a:cxn>
              <a:cxn ang="0">
                <a:pos x="connsiteX1" y="connsiteY1"/>
              </a:cxn>
              <a:cxn ang="0">
                <a:pos x="connsiteX2" y="connsiteY2"/>
              </a:cxn>
            </a:cxnLst>
            <a:rect l="l" t="t" r="r" b="b"/>
            <a:pathLst>
              <a:path w="244271" h="40793">
                <a:moveTo>
                  <a:pt x="244272" y="0"/>
                </a:moveTo>
                <a:cubicBezTo>
                  <a:pt x="244272" y="22473"/>
                  <a:pt x="189555" y="40793"/>
                  <a:pt x="122136" y="40793"/>
                </a:cubicBezTo>
                <a:cubicBezTo>
                  <a:pt x="54717" y="40793"/>
                  <a:pt x="0" y="22473"/>
                  <a:pt x="0" y="0"/>
                </a:cubicBezTo>
              </a:path>
            </a:pathLst>
          </a:custGeom>
          <a:noFill/>
          <a:ln w="12201" cap="flat">
            <a:solidFill>
              <a:srgbClr val="000000"/>
            </a:solidFill>
            <a:prstDash val="solid"/>
            <a:miter/>
          </a:ln>
        </p:spPr>
        <p:txBody>
          <a:bodyPr rtlCol="0" anchor="ctr"/>
          <a:lstStyle/>
          <a:p>
            <a:endParaRPr lang="en-US" sz="4400"/>
          </a:p>
        </p:txBody>
      </p:sp>
      <p:cxnSp>
        <p:nvCxnSpPr>
          <p:cNvPr id="7" name="Straight Arrow Connector 6">
            <a:extLst>
              <a:ext uri="{FF2B5EF4-FFF2-40B4-BE49-F238E27FC236}">
                <a16:creationId xmlns:a16="http://schemas.microsoft.com/office/drawing/2014/main" id="{EFDD76CC-84A5-C468-BBA4-E52B5174FB72}"/>
              </a:ext>
            </a:extLst>
          </p:cNvPr>
          <p:cNvCxnSpPr>
            <a:cxnSpLocks/>
          </p:cNvCxnSpPr>
          <p:nvPr/>
        </p:nvCxnSpPr>
        <p:spPr>
          <a:xfrm>
            <a:off x="7567124" y="3936276"/>
            <a:ext cx="201168" cy="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36C7BD-CB8E-D568-D259-CBBEED323FDF}"/>
              </a:ext>
            </a:extLst>
          </p:cNvPr>
          <p:cNvCxnSpPr>
            <a:cxnSpLocks/>
          </p:cNvCxnSpPr>
          <p:nvPr/>
        </p:nvCxnSpPr>
        <p:spPr>
          <a:xfrm>
            <a:off x="1569244" y="3952519"/>
            <a:ext cx="546873" cy="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59F0E1AD-5941-1AE6-0F92-EB587548AFF3}"/>
              </a:ext>
            </a:extLst>
          </p:cNvPr>
          <p:cNvSpPr/>
          <p:nvPr/>
        </p:nvSpPr>
        <p:spPr>
          <a:xfrm>
            <a:off x="4777676" y="3576016"/>
            <a:ext cx="1336114"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Scheduling and Binding</a:t>
            </a:r>
          </a:p>
        </p:txBody>
      </p:sp>
      <p:sp>
        <p:nvSpPr>
          <p:cNvPr id="17" name="Freeform: Shape 16">
            <a:extLst>
              <a:ext uri="{FF2B5EF4-FFF2-40B4-BE49-F238E27FC236}">
                <a16:creationId xmlns:a16="http://schemas.microsoft.com/office/drawing/2014/main" id="{EC4228F7-7AF6-56AA-6C5C-C33767E938EA}"/>
              </a:ext>
            </a:extLst>
          </p:cNvPr>
          <p:cNvSpPr/>
          <p:nvPr/>
        </p:nvSpPr>
        <p:spPr>
          <a:xfrm>
            <a:off x="3589095" y="3576016"/>
            <a:ext cx="982368" cy="682368"/>
          </a:xfrm>
          <a:custGeom>
            <a:avLst/>
            <a:gdLst>
              <a:gd name="connsiteX0" fmla="*/ 0 w 854950"/>
              <a:gd name="connsiteY0" fmla="*/ 0 h 366407"/>
              <a:gd name="connsiteX1" fmla="*/ 854951 w 854950"/>
              <a:gd name="connsiteY1" fmla="*/ 0 h 366407"/>
              <a:gd name="connsiteX2" fmla="*/ 854951 w 854950"/>
              <a:gd name="connsiteY2" fmla="*/ 366408 h 366407"/>
              <a:gd name="connsiteX3" fmla="*/ 0 w 854950"/>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854950" h="366407">
                <a:moveTo>
                  <a:pt x="0" y="0"/>
                </a:moveTo>
                <a:lnTo>
                  <a:pt x="854951" y="0"/>
                </a:lnTo>
                <a:lnTo>
                  <a:pt x="854951" y="366408"/>
                </a:lnTo>
                <a:lnTo>
                  <a:pt x="0" y="366408"/>
                </a:lnTo>
                <a:close/>
              </a:path>
            </a:pathLst>
          </a:custGeom>
          <a:solidFill>
            <a:srgbClr val="FFFFFF"/>
          </a:solidFill>
          <a:ln w="12201" cap="flat">
            <a:solidFill>
              <a:srgbClr val="000000"/>
            </a:solidFill>
            <a:prstDash val="dash"/>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LLVM IR</a:t>
            </a:r>
          </a:p>
          <a:p>
            <a:pPr algn="ctr"/>
            <a:r>
              <a:rPr lang="en-US" dirty="0" err="1">
                <a:latin typeface="Lato" panose="020F0502020204030203" pitchFamily="34" charset="0"/>
                <a:ea typeface="Lato" panose="020F0502020204030203" pitchFamily="34" charset="0"/>
                <a:cs typeface="Lato" panose="020F0502020204030203" pitchFamily="34" charset="0"/>
              </a:rPr>
              <a:t>Bitcode</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2" name="Freeform: Shape 21">
            <a:extLst>
              <a:ext uri="{FF2B5EF4-FFF2-40B4-BE49-F238E27FC236}">
                <a16:creationId xmlns:a16="http://schemas.microsoft.com/office/drawing/2014/main" id="{22268B67-6DBE-D200-224E-18A9A8DBBC0F}"/>
              </a:ext>
            </a:extLst>
          </p:cNvPr>
          <p:cNvSpPr/>
          <p:nvPr/>
        </p:nvSpPr>
        <p:spPr>
          <a:xfrm>
            <a:off x="2116117" y="3576016"/>
            <a:ext cx="1266765"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Front-end</a:t>
            </a:r>
          </a:p>
          <a:p>
            <a:pPr algn="ctr"/>
            <a:r>
              <a:rPr lang="en-US" dirty="0">
                <a:latin typeface="Lato" panose="020F0502020204030203" pitchFamily="34" charset="0"/>
                <a:ea typeface="Lato" panose="020F0502020204030203" pitchFamily="34" charset="0"/>
                <a:cs typeface="Lato" panose="020F0502020204030203" pitchFamily="34" charset="0"/>
              </a:rPr>
              <a:t>Compilation</a:t>
            </a:r>
          </a:p>
        </p:txBody>
      </p:sp>
      <p:cxnSp>
        <p:nvCxnSpPr>
          <p:cNvPr id="23" name="Straight Arrow Connector 22">
            <a:extLst>
              <a:ext uri="{FF2B5EF4-FFF2-40B4-BE49-F238E27FC236}">
                <a16:creationId xmlns:a16="http://schemas.microsoft.com/office/drawing/2014/main" id="{CC9983AA-49F1-8E7A-2E0A-E56ECF34A622}"/>
              </a:ext>
            </a:extLst>
          </p:cNvPr>
          <p:cNvCxnSpPr>
            <a:cxnSpLocks/>
          </p:cNvCxnSpPr>
          <p:nvPr/>
        </p:nvCxnSpPr>
        <p:spPr>
          <a:xfrm>
            <a:off x="6120803" y="3936276"/>
            <a:ext cx="199200" cy="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B88D06D-0B58-5CEF-E08F-4C00DCC8AAB1}"/>
              </a:ext>
            </a:extLst>
          </p:cNvPr>
          <p:cNvCxnSpPr>
            <a:cxnSpLocks/>
          </p:cNvCxnSpPr>
          <p:nvPr/>
        </p:nvCxnSpPr>
        <p:spPr>
          <a:xfrm>
            <a:off x="4576274" y="3936276"/>
            <a:ext cx="201168" cy="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F5C333-D083-FE15-BDE2-E9081E4A84CE}"/>
              </a:ext>
            </a:extLst>
          </p:cNvPr>
          <p:cNvCxnSpPr>
            <a:cxnSpLocks/>
          </p:cNvCxnSpPr>
          <p:nvPr/>
        </p:nvCxnSpPr>
        <p:spPr>
          <a:xfrm>
            <a:off x="3389895" y="3936276"/>
            <a:ext cx="199200" cy="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C78FEBA-DDFD-2B8B-241F-AE0A165D1CAF}"/>
              </a:ext>
            </a:extLst>
          </p:cNvPr>
          <p:cNvGrpSpPr/>
          <p:nvPr/>
        </p:nvGrpSpPr>
        <p:grpSpPr>
          <a:xfrm>
            <a:off x="9938040" y="3926313"/>
            <a:ext cx="1833571" cy="841038"/>
            <a:chOff x="9938040" y="3926313"/>
            <a:chExt cx="1833571" cy="841038"/>
          </a:xfrm>
        </p:grpSpPr>
        <p:grpSp>
          <p:nvGrpSpPr>
            <p:cNvPr id="178" name="Group 177">
              <a:extLst>
                <a:ext uri="{FF2B5EF4-FFF2-40B4-BE49-F238E27FC236}">
                  <a16:creationId xmlns:a16="http://schemas.microsoft.com/office/drawing/2014/main" id="{96354A93-2447-6932-7989-EEADDA918A29}"/>
                </a:ext>
              </a:extLst>
            </p:cNvPr>
            <p:cNvGrpSpPr/>
            <p:nvPr/>
          </p:nvGrpSpPr>
          <p:grpSpPr>
            <a:xfrm>
              <a:off x="9938040" y="3926313"/>
              <a:ext cx="270901" cy="716481"/>
              <a:chOff x="10571318" y="4503702"/>
              <a:chExt cx="193952" cy="390835"/>
            </a:xfrm>
          </p:grpSpPr>
          <p:sp>
            <p:nvSpPr>
              <p:cNvPr id="145" name="Freeform: Shape 144">
                <a:extLst>
                  <a:ext uri="{FF2B5EF4-FFF2-40B4-BE49-F238E27FC236}">
                    <a16:creationId xmlns:a16="http://schemas.microsoft.com/office/drawing/2014/main" id="{E0E018F6-AD50-1768-42A3-5F16C7EE18E7}"/>
                  </a:ext>
                </a:extLst>
              </p:cNvPr>
              <p:cNvSpPr/>
              <p:nvPr/>
            </p:nvSpPr>
            <p:spPr>
              <a:xfrm>
                <a:off x="10571318" y="4503702"/>
                <a:ext cx="157311" cy="366407"/>
              </a:xfrm>
              <a:custGeom>
                <a:avLst/>
                <a:gdLst>
                  <a:gd name="connsiteX0" fmla="*/ 0 w 157311"/>
                  <a:gd name="connsiteY0" fmla="*/ 0 h 366407"/>
                  <a:gd name="connsiteX1" fmla="*/ 98075 w 157311"/>
                  <a:gd name="connsiteY1" fmla="*/ 0 h 366407"/>
                  <a:gd name="connsiteX2" fmla="*/ 98075 w 157311"/>
                  <a:gd name="connsiteY2" fmla="*/ 366408 h 366407"/>
                  <a:gd name="connsiteX3" fmla="*/ 157311 w 157311"/>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157311" h="366407">
                    <a:moveTo>
                      <a:pt x="0" y="0"/>
                    </a:moveTo>
                    <a:lnTo>
                      <a:pt x="98075" y="0"/>
                    </a:lnTo>
                    <a:lnTo>
                      <a:pt x="98075" y="366408"/>
                    </a:lnTo>
                    <a:lnTo>
                      <a:pt x="157311" y="366408"/>
                    </a:lnTo>
                  </a:path>
                </a:pathLst>
              </a:custGeom>
              <a:noFill/>
              <a:ln w="12201" cap="flat">
                <a:solidFill>
                  <a:srgbClr val="000000"/>
                </a:solidFill>
                <a:prstDash val="solid"/>
                <a:miter/>
              </a:ln>
            </p:spPr>
            <p:txBody>
              <a:bodyPr rtlCol="0" anchor="ctr"/>
              <a:lstStyle/>
              <a:p>
                <a:endParaRPr lang="en-US" sz="4400"/>
              </a:p>
            </p:txBody>
          </p:sp>
          <p:sp>
            <p:nvSpPr>
              <p:cNvPr id="146" name="Freeform: Shape 145">
                <a:extLst>
                  <a:ext uri="{FF2B5EF4-FFF2-40B4-BE49-F238E27FC236}">
                    <a16:creationId xmlns:a16="http://schemas.microsoft.com/office/drawing/2014/main" id="{D1A94CAA-DCFC-AD2B-F11F-694D43E6307A}"/>
                  </a:ext>
                </a:extLst>
              </p:cNvPr>
              <p:cNvSpPr/>
              <p:nvPr/>
            </p:nvSpPr>
            <p:spPr>
              <a:xfrm>
                <a:off x="10716416" y="4845683"/>
                <a:ext cx="48854" cy="48854"/>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grpSp>
        <p:sp>
          <p:nvSpPr>
            <p:cNvPr id="30" name="Freeform: Shape 29">
              <a:extLst>
                <a:ext uri="{FF2B5EF4-FFF2-40B4-BE49-F238E27FC236}">
                  <a16:creationId xmlns:a16="http://schemas.microsoft.com/office/drawing/2014/main" id="{0CF8DBE3-1DC2-33E6-4403-02C618A9EBAA}"/>
                </a:ext>
              </a:extLst>
            </p:cNvPr>
            <p:cNvSpPr/>
            <p:nvPr/>
          </p:nvSpPr>
          <p:spPr>
            <a:xfrm>
              <a:off x="10231595" y="4301611"/>
              <a:ext cx="1540016" cy="465740"/>
            </a:xfrm>
            <a:custGeom>
              <a:avLst/>
              <a:gdLst>
                <a:gd name="connsiteX0" fmla="*/ 1844251 w 1880892"/>
                <a:gd name="connsiteY0" fmla="*/ 0 h 244271"/>
                <a:gd name="connsiteX1" fmla="*/ 1880892 w 1880892"/>
                <a:gd name="connsiteY1" fmla="*/ 36641 h 244271"/>
                <a:gd name="connsiteX2" fmla="*/ 1880892 w 1880892"/>
                <a:gd name="connsiteY2" fmla="*/ 207631 h 244271"/>
                <a:gd name="connsiteX3" fmla="*/ 1844251 w 1880892"/>
                <a:gd name="connsiteY3" fmla="*/ 244272 h 244271"/>
                <a:gd name="connsiteX4" fmla="*/ 36641 w 1880892"/>
                <a:gd name="connsiteY4" fmla="*/ 244272 h 244271"/>
                <a:gd name="connsiteX5" fmla="*/ 0 w 1880892"/>
                <a:gd name="connsiteY5" fmla="*/ 207631 h 244271"/>
                <a:gd name="connsiteX6" fmla="*/ 0 w 1880892"/>
                <a:gd name="connsiteY6" fmla="*/ 36641 h 244271"/>
                <a:gd name="connsiteX7" fmla="*/ 36641 w 1880892"/>
                <a:gd name="connsiteY7" fmla="*/ 0 h 24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892" h="244271">
                  <a:moveTo>
                    <a:pt x="1844251" y="0"/>
                  </a:moveTo>
                  <a:cubicBezTo>
                    <a:pt x="1864488" y="0"/>
                    <a:pt x="1880892" y="16405"/>
                    <a:pt x="1880892" y="36641"/>
                  </a:cubicBezTo>
                  <a:lnTo>
                    <a:pt x="1880892" y="207631"/>
                  </a:lnTo>
                  <a:cubicBezTo>
                    <a:pt x="1880892" y="227867"/>
                    <a:pt x="1864488" y="244272"/>
                    <a:pt x="1844251" y="244272"/>
                  </a:cubicBezTo>
                  <a:lnTo>
                    <a:pt x="36641" y="244272"/>
                  </a:lnTo>
                  <a:cubicBezTo>
                    <a:pt x="16405" y="244272"/>
                    <a:pt x="0" y="227867"/>
                    <a:pt x="0" y="207631"/>
                  </a:cubicBezTo>
                  <a:lnTo>
                    <a:pt x="0" y="36641"/>
                  </a:lnTo>
                  <a:cubicBezTo>
                    <a:pt x="0" y="16405"/>
                    <a:pt x="16405" y="0"/>
                    <a:pt x="36641" y="0"/>
                  </a:cubicBezTo>
                  <a:close/>
                </a:path>
              </a:pathLst>
            </a:custGeom>
            <a:solidFill>
              <a:schemeClr val="accent5">
                <a:lumMod val="40000"/>
                <a:lumOff val="60000"/>
              </a:schemeClr>
            </a:solidFill>
            <a:ln w="24403" cap="flat">
              <a:solidFill>
                <a:srgbClr val="000066"/>
              </a:solidFill>
              <a:prstDash val="solid"/>
              <a:miter/>
            </a:ln>
          </p:spPr>
          <p:txBody>
            <a:bodyPr rtlCol="0" anchor="ctr"/>
            <a:lstStyle/>
            <a:p>
              <a:pPr algn="ctr"/>
              <a:r>
                <a:rPr lang="en-US" sz="2400" b="1" dirty="0" err="1">
                  <a:latin typeface="Lato" panose="020F0502020204030203" pitchFamily="34" charset="0"/>
                  <a:ea typeface="Lato" panose="020F0502020204030203" pitchFamily="34" charset="0"/>
                  <a:cs typeface="Lato" panose="020F0502020204030203" pitchFamily="34" charset="0"/>
                </a:rPr>
                <a:t>FastSim</a:t>
              </a:r>
              <a:endParaRPr lang="en-US" sz="2400" b="1" dirty="0">
                <a:latin typeface="Lato" panose="020F0502020204030203" pitchFamily="34" charset="0"/>
                <a:ea typeface="Lato" panose="020F0502020204030203" pitchFamily="34" charset="0"/>
                <a:cs typeface="Lato" panose="020F0502020204030203" pitchFamily="34" charset="0"/>
              </a:endParaRPr>
            </a:p>
          </p:txBody>
        </p:sp>
      </p:grpSp>
      <p:grpSp>
        <p:nvGrpSpPr>
          <p:cNvPr id="43" name="Group 42">
            <a:extLst>
              <a:ext uri="{FF2B5EF4-FFF2-40B4-BE49-F238E27FC236}">
                <a16:creationId xmlns:a16="http://schemas.microsoft.com/office/drawing/2014/main" id="{71A72D3B-4CAC-93A9-57D2-E808646E121D}"/>
              </a:ext>
            </a:extLst>
          </p:cNvPr>
          <p:cNvGrpSpPr/>
          <p:nvPr/>
        </p:nvGrpSpPr>
        <p:grpSpPr>
          <a:xfrm>
            <a:off x="1206500" y="4191000"/>
            <a:ext cx="7747702" cy="2238375"/>
            <a:chOff x="1206500" y="4191000"/>
            <a:chExt cx="7747702" cy="2238375"/>
          </a:xfrm>
        </p:grpSpPr>
        <p:grpSp>
          <p:nvGrpSpPr>
            <p:cNvPr id="179" name="Group 178">
              <a:extLst>
                <a:ext uri="{FF2B5EF4-FFF2-40B4-BE49-F238E27FC236}">
                  <a16:creationId xmlns:a16="http://schemas.microsoft.com/office/drawing/2014/main" id="{A7A99A63-8297-2DC3-EAE5-AE4E481848BF}"/>
                </a:ext>
              </a:extLst>
            </p:cNvPr>
            <p:cNvGrpSpPr/>
            <p:nvPr/>
          </p:nvGrpSpPr>
          <p:grpSpPr>
            <a:xfrm>
              <a:off x="6320002" y="4258385"/>
              <a:ext cx="2634200" cy="2170990"/>
              <a:chOff x="8648374" y="4686906"/>
              <a:chExt cx="1885963" cy="1554327"/>
            </a:xfrm>
          </p:grpSpPr>
          <p:sp>
            <p:nvSpPr>
              <p:cNvPr id="127" name="Freeform: Shape 126">
                <a:extLst>
                  <a:ext uri="{FF2B5EF4-FFF2-40B4-BE49-F238E27FC236}">
                    <a16:creationId xmlns:a16="http://schemas.microsoft.com/office/drawing/2014/main" id="{0286DA6B-D5DD-382A-896E-264014670713}"/>
                  </a:ext>
                </a:extLst>
              </p:cNvPr>
              <p:cNvSpPr/>
              <p:nvPr/>
            </p:nvSpPr>
            <p:spPr>
              <a:xfrm>
                <a:off x="9049321" y="4686906"/>
                <a:ext cx="325431" cy="1171038"/>
              </a:xfrm>
              <a:custGeom>
                <a:avLst/>
                <a:gdLst>
                  <a:gd name="connsiteX0" fmla="*/ 0 w 635472"/>
                  <a:gd name="connsiteY0" fmla="*/ 0 h 1171038"/>
                  <a:gd name="connsiteX1" fmla="*/ 366 w 635472"/>
                  <a:gd name="connsiteY1" fmla="*/ 207631 h 1171038"/>
                  <a:gd name="connsiteX2" fmla="*/ 635473 w 635472"/>
                  <a:gd name="connsiteY2" fmla="*/ 207631 h 1171038"/>
                  <a:gd name="connsiteX3" fmla="*/ 635473 w 635472"/>
                  <a:gd name="connsiteY3" fmla="*/ 1171039 h 1171038"/>
                </a:gdLst>
                <a:ahLst/>
                <a:cxnLst>
                  <a:cxn ang="0">
                    <a:pos x="connsiteX0" y="connsiteY0"/>
                  </a:cxn>
                  <a:cxn ang="0">
                    <a:pos x="connsiteX1" y="connsiteY1"/>
                  </a:cxn>
                  <a:cxn ang="0">
                    <a:pos x="connsiteX2" y="connsiteY2"/>
                  </a:cxn>
                  <a:cxn ang="0">
                    <a:pos x="connsiteX3" y="connsiteY3"/>
                  </a:cxn>
                </a:cxnLst>
                <a:rect l="l" t="t" r="r" b="b"/>
                <a:pathLst>
                  <a:path w="635472" h="1171038">
                    <a:moveTo>
                      <a:pt x="0" y="0"/>
                    </a:moveTo>
                    <a:lnTo>
                      <a:pt x="366" y="207631"/>
                    </a:lnTo>
                    <a:lnTo>
                      <a:pt x="635473" y="207631"/>
                    </a:lnTo>
                    <a:lnTo>
                      <a:pt x="635473" y="1171039"/>
                    </a:lnTo>
                  </a:path>
                </a:pathLst>
              </a:custGeom>
              <a:noFill/>
              <a:ln w="12201" cap="flat">
                <a:solidFill>
                  <a:srgbClr val="000000"/>
                </a:solidFill>
                <a:prstDash val="solid"/>
                <a:miter/>
              </a:ln>
            </p:spPr>
            <p:txBody>
              <a:bodyPr rtlCol="0" anchor="ctr"/>
              <a:lstStyle/>
              <a:p>
                <a:endParaRPr lang="en-US" sz="4400"/>
              </a:p>
            </p:txBody>
          </p:sp>
          <p:sp>
            <p:nvSpPr>
              <p:cNvPr id="128" name="Freeform: Shape 127">
                <a:extLst>
                  <a:ext uri="{FF2B5EF4-FFF2-40B4-BE49-F238E27FC236}">
                    <a16:creationId xmlns:a16="http://schemas.microsoft.com/office/drawing/2014/main" id="{0C72E2B6-5ED1-8D82-B6A2-3DE0E89CC737}"/>
                  </a:ext>
                </a:extLst>
              </p:cNvPr>
              <p:cNvSpPr/>
              <p:nvPr/>
            </p:nvSpPr>
            <p:spPr>
              <a:xfrm>
                <a:off x="9350326" y="5845731"/>
                <a:ext cx="48854" cy="48854"/>
              </a:xfrm>
              <a:custGeom>
                <a:avLst/>
                <a:gdLst>
                  <a:gd name="connsiteX0" fmla="*/ 24427 w 48854"/>
                  <a:gd name="connsiteY0" fmla="*/ 48854 h 48854"/>
                  <a:gd name="connsiteX1" fmla="*/ 0 w 48854"/>
                  <a:gd name="connsiteY1" fmla="*/ 0 h 48854"/>
                  <a:gd name="connsiteX2" fmla="*/ 24427 w 48854"/>
                  <a:gd name="connsiteY2" fmla="*/ 12214 h 48854"/>
                  <a:gd name="connsiteX3" fmla="*/ 48854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24427" y="48854"/>
                    </a:moveTo>
                    <a:lnTo>
                      <a:pt x="0" y="0"/>
                    </a:lnTo>
                    <a:lnTo>
                      <a:pt x="24427" y="12214"/>
                    </a:lnTo>
                    <a:lnTo>
                      <a:pt x="48854" y="0"/>
                    </a:lnTo>
                    <a:close/>
                  </a:path>
                </a:pathLst>
              </a:custGeom>
              <a:solidFill>
                <a:srgbClr val="000000"/>
              </a:solidFill>
              <a:ln w="12201" cap="flat">
                <a:solidFill>
                  <a:srgbClr val="000000"/>
                </a:solidFill>
                <a:prstDash val="solid"/>
                <a:miter/>
              </a:ln>
            </p:spPr>
            <p:txBody>
              <a:bodyPr rtlCol="0" anchor="ctr"/>
              <a:lstStyle/>
              <a:p>
                <a:endParaRPr lang="en-US" sz="4400"/>
              </a:p>
            </p:txBody>
          </p:sp>
          <p:sp>
            <p:nvSpPr>
              <p:cNvPr id="147" name="Freeform: Shape 146">
                <a:extLst>
                  <a:ext uri="{FF2B5EF4-FFF2-40B4-BE49-F238E27FC236}">
                    <a16:creationId xmlns:a16="http://schemas.microsoft.com/office/drawing/2014/main" id="{DD4E4CAE-7CBA-805C-E0AC-E41BF70EA19E}"/>
                  </a:ext>
                </a:extLst>
              </p:cNvPr>
              <p:cNvSpPr/>
              <p:nvPr/>
            </p:nvSpPr>
            <p:spPr>
              <a:xfrm>
                <a:off x="8648374" y="5907785"/>
                <a:ext cx="1885963" cy="333448"/>
              </a:xfrm>
              <a:custGeom>
                <a:avLst/>
                <a:gdLst>
                  <a:gd name="connsiteX0" fmla="*/ 1844251 w 1880892"/>
                  <a:gd name="connsiteY0" fmla="*/ 0 h 244271"/>
                  <a:gd name="connsiteX1" fmla="*/ 1880892 w 1880892"/>
                  <a:gd name="connsiteY1" fmla="*/ 36641 h 244271"/>
                  <a:gd name="connsiteX2" fmla="*/ 1880892 w 1880892"/>
                  <a:gd name="connsiteY2" fmla="*/ 207631 h 244271"/>
                  <a:gd name="connsiteX3" fmla="*/ 1844251 w 1880892"/>
                  <a:gd name="connsiteY3" fmla="*/ 244272 h 244271"/>
                  <a:gd name="connsiteX4" fmla="*/ 36641 w 1880892"/>
                  <a:gd name="connsiteY4" fmla="*/ 244272 h 244271"/>
                  <a:gd name="connsiteX5" fmla="*/ 0 w 1880892"/>
                  <a:gd name="connsiteY5" fmla="*/ 207631 h 244271"/>
                  <a:gd name="connsiteX6" fmla="*/ 0 w 1880892"/>
                  <a:gd name="connsiteY6" fmla="*/ 36641 h 244271"/>
                  <a:gd name="connsiteX7" fmla="*/ 36641 w 1880892"/>
                  <a:gd name="connsiteY7" fmla="*/ 0 h 24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892" h="244271">
                    <a:moveTo>
                      <a:pt x="1844251" y="0"/>
                    </a:moveTo>
                    <a:cubicBezTo>
                      <a:pt x="1864488" y="0"/>
                      <a:pt x="1880892" y="16405"/>
                      <a:pt x="1880892" y="36641"/>
                    </a:cubicBezTo>
                    <a:lnTo>
                      <a:pt x="1880892" y="207631"/>
                    </a:lnTo>
                    <a:cubicBezTo>
                      <a:pt x="1880892" y="227867"/>
                      <a:pt x="1864488" y="244272"/>
                      <a:pt x="1844251" y="244272"/>
                    </a:cubicBezTo>
                    <a:lnTo>
                      <a:pt x="36641" y="244272"/>
                    </a:lnTo>
                    <a:cubicBezTo>
                      <a:pt x="16405" y="244272"/>
                      <a:pt x="0" y="227867"/>
                      <a:pt x="0" y="207631"/>
                    </a:cubicBezTo>
                    <a:lnTo>
                      <a:pt x="0" y="36641"/>
                    </a:lnTo>
                    <a:cubicBezTo>
                      <a:pt x="0" y="16405"/>
                      <a:pt x="16405" y="0"/>
                      <a:pt x="36641" y="0"/>
                    </a:cubicBezTo>
                    <a:close/>
                  </a:path>
                </a:pathLst>
              </a:custGeom>
              <a:solidFill>
                <a:schemeClr val="accent5">
                  <a:lumMod val="40000"/>
                  <a:lumOff val="60000"/>
                </a:schemeClr>
              </a:solidFill>
              <a:ln w="24403" cap="flat">
                <a:solidFill>
                  <a:srgbClr val="000066"/>
                </a:solidFill>
                <a:prstDash val="solid"/>
                <a:miter/>
              </a:ln>
            </p:spPr>
            <p:txBody>
              <a:bodyPr rtlCol="0" anchor="ctr"/>
              <a:lstStyle/>
              <a:p>
                <a:pPr algn="ctr"/>
                <a:r>
                  <a:rPr lang="en-US" sz="2400" b="1" dirty="0">
                    <a:latin typeface="Lato" panose="020F0502020204030203" pitchFamily="34" charset="0"/>
                    <a:ea typeface="Lato" panose="020F0502020204030203" pitchFamily="34" charset="0"/>
                    <a:cs typeface="Lato" panose="020F0502020204030203" pitchFamily="34" charset="0"/>
                  </a:rPr>
                  <a:t>Flash</a:t>
                </a:r>
              </a:p>
            </p:txBody>
          </p:sp>
        </p:grpSp>
        <p:sp>
          <p:nvSpPr>
            <p:cNvPr id="31" name="Freeform: Shape 30">
              <a:extLst>
                <a:ext uri="{FF2B5EF4-FFF2-40B4-BE49-F238E27FC236}">
                  <a16:creationId xmlns:a16="http://schemas.microsoft.com/office/drawing/2014/main" id="{8602EA16-C1C1-69E9-BDE0-3387E389B3D4}"/>
                </a:ext>
              </a:extLst>
            </p:cNvPr>
            <p:cNvSpPr/>
            <p:nvPr/>
          </p:nvSpPr>
          <p:spPr>
            <a:xfrm>
              <a:off x="1206500" y="4191000"/>
              <a:ext cx="5105400" cy="1981200"/>
            </a:xfrm>
            <a:custGeom>
              <a:avLst/>
              <a:gdLst>
                <a:gd name="connsiteX0" fmla="*/ 0 w 5041900"/>
                <a:gd name="connsiteY0" fmla="*/ 0 h 1917700"/>
                <a:gd name="connsiteX1" fmla="*/ 0 w 5041900"/>
                <a:gd name="connsiteY1" fmla="*/ 1917700 h 1917700"/>
                <a:gd name="connsiteX2" fmla="*/ 5041900 w 5041900"/>
                <a:gd name="connsiteY2" fmla="*/ 1917700 h 1917700"/>
              </a:gdLst>
              <a:ahLst/>
              <a:cxnLst>
                <a:cxn ang="0">
                  <a:pos x="connsiteX0" y="connsiteY0"/>
                </a:cxn>
                <a:cxn ang="0">
                  <a:pos x="connsiteX1" y="connsiteY1"/>
                </a:cxn>
                <a:cxn ang="0">
                  <a:pos x="connsiteX2" y="connsiteY2"/>
                </a:cxn>
              </a:cxnLst>
              <a:rect l="l" t="t" r="r" b="b"/>
              <a:pathLst>
                <a:path w="5041900" h="1917700">
                  <a:moveTo>
                    <a:pt x="0" y="0"/>
                  </a:moveTo>
                  <a:lnTo>
                    <a:pt x="0" y="1917700"/>
                  </a:lnTo>
                  <a:lnTo>
                    <a:pt x="5041900" y="1917700"/>
                  </a:lnTo>
                </a:path>
              </a:pathLst>
            </a:cu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76DFBD-9C19-C3F3-297C-E8BC25036DD0}"/>
              </a:ext>
            </a:extLst>
          </p:cNvPr>
          <p:cNvGrpSpPr/>
          <p:nvPr/>
        </p:nvGrpSpPr>
        <p:grpSpPr>
          <a:xfrm>
            <a:off x="6220403" y="3215734"/>
            <a:ext cx="5545943" cy="3356280"/>
            <a:chOff x="6220403" y="3215734"/>
            <a:chExt cx="5545943" cy="3356280"/>
          </a:xfrm>
        </p:grpSpPr>
        <p:sp>
          <p:nvSpPr>
            <p:cNvPr id="10" name="TextBox 9">
              <a:extLst>
                <a:ext uri="{FF2B5EF4-FFF2-40B4-BE49-F238E27FC236}">
                  <a16:creationId xmlns:a16="http://schemas.microsoft.com/office/drawing/2014/main" id="{CAAC2FAC-4898-A4B7-C9E9-B27DE4B7E6C1}"/>
                </a:ext>
              </a:extLst>
            </p:cNvPr>
            <p:cNvSpPr txBox="1"/>
            <p:nvPr/>
          </p:nvSpPr>
          <p:spPr>
            <a:xfrm>
              <a:off x="8549138" y="4943101"/>
              <a:ext cx="3217208" cy="830997"/>
            </a:xfrm>
            <a:prstGeom prst="rect">
              <a:avLst/>
            </a:prstGeom>
            <a:solidFill>
              <a:schemeClr val="accent4">
                <a:lumMod val="60000"/>
                <a:lumOff val="40000"/>
              </a:schemeClr>
            </a:solidFill>
          </p:spPr>
          <p:txBody>
            <a:bodyPr wrap="square">
              <a:spAutoFit/>
            </a:bodyPr>
            <a:lstStyle/>
            <a:p>
              <a:r>
                <a:rPr lang="en-US" sz="2400" b="1" i="1" dirty="0"/>
                <a:t>Starts after scheduling or RTL generation</a:t>
              </a:r>
            </a:p>
          </p:txBody>
        </p:sp>
        <p:cxnSp>
          <p:nvCxnSpPr>
            <p:cNvPr id="33" name="Straight Connector 32">
              <a:extLst>
                <a:ext uri="{FF2B5EF4-FFF2-40B4-BE49-F238E27FC236}">
                  <a16:creationId xmlns:a16="http://schemas.microsoft.com/office/drawing/2014/main" id="{E4EB8659-E728-21F0-A203-8C902F82B898}"/>
                </a:ext>
              </a:extLst>
            </p:cNvPr>
            <p:cNvCxnSpPr>
              <a:cxnSpLocks/>
            </p:cNvCxnSpPr>
            <p:nvPr/>
          </p:nvCxnSpPr>
          <p:spPr>
            <a:xfrm>
              <a:off x="6220403" y="3215734"/>
              <a:ext cx="0" cy="3356280"/>
            </a:xfrm>
            <a:prstGeom prst="line">
              <a:avLst/>
            </a:prstGeom>
            <a:ln w="381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63C443-FB58-5597-2FDB-EB6F0CAFFC63}"/>
                </a:ext>
              </a:extLst>
            </p:cNvPr>
            <p:cNvCxnSpPr>
              <a:cxnSpLocks/>
            </p:cNvCxnSpPr>
            <p:nvPr/>
          </p:nvCxnSpPr>
          <p:spPr>
            <a:xfrm>
              <a:off x="10043323" y="3215734"/>
              <a:ext cx="0" cy="1498111"/>
            </a:xfrm>
            <a:prstGeom prst="line">
              <a:avLst/>
            </a:prstGeom>
            <a:ln w="381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32B629D-4602-52DA-F5FA-13EA498DAE55}"/>
              </a:ext>
            </a:extLst>
          </p:cNvPr>
          <p:cNvGrpSpPr/>
          <p:nvPr/>
        </p:nvGrpSpPr>
        <p:grpSpPr>
          <a:xfrm>
            <a:off x="1346800" y="4955719"/>
            <a:ext cx="4543283" cy="850548"/>
            <a:chOff x="1346800" y="4955719"/>
            <a:chExt cx="4543283" cy="850548"/>
          </a:xfrm>
        </p:grpSpPr>
        <p:sp>
          <p:nvSpPr>
            <p:cNvPr id="42" name="TextBox 41">
              <a:extLst>
                <a:ext uri="{FF2B5EF4-FFF2-40B4-BE49-F238E27FC236}">
                  <a16:creationId xmlns:a16="http://schemas.microsoft.com/office/drawing/2014/main" id="{E1617C5B-4BFA-FD20-2E62-0DA8C75A8560}"/>
                </a:ext>
              </a:extLst>
            </p:cNvPr>
            <p:cNvSpPr txBox="1"/>
            <p:nvPr/>
          </p:nvSpPr>
          <p:spPr>
            <a:xfrm>
              <a:off x="2149417" y="4975270"/>
              <a:ext cx="3740666" cy="830997"/>
            </a:xfrm>
            <a:prstGeom prst="rect">
              <a:avLst/>
            </a:prstGeom>
            <a:solidFill>
              <a:schemeClr val="accent6">
                <a:lumMod val="60000"/>
                <a:lumOff val="40000"/>
              </a:schemeClr>
            </a:solidFill>
          </p:spPr>
          <p:txBody>
            <a:bodyPr wrap="square">
              <a:spAutoFit/>
            </a:bodyPr>
            <a:lstStyle/>
            <a:p>
              <a:r>
                <a:rPr lang="en-US" sz="2400" b="1" i="1" dirty="0"/>
                <a:t>Do we really need all these information to get started?</a:t>
              </a:r>
            </a:p>
          </p:txBody>
        </p:sp>
        <p:pic>
          <p:nvPicPr>
            <p:cNvPr id="1026" name="Picture 2" descr="Suspecting emoticon">
              <a:extLst>
                <a:ext uri="{FF2B5EF4-FFF2-40B4-BE49-F238E27FC236}">
                  <a16:creationId xmlns:a16="http://schemas.microsoft.com/office/drawing/2014/main" id="{59010B9B-4308-81D4-4C59-6F48701A34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7"/>
            <a:stretch/>
          </p:blipFill>
          <p:spPr bwMode="auto">
            <a:xfrm>
              <a:off x="1346800" y="4955719"/>
              <a:ext cx="768499" cy="78742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27581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B5458-5713-5BD1-44F1-E245BC15FB69}"/>
              </a:ext>
            </a:extLst>
          </p:cNvPr>
          <p:cNvSpPr>
            <a:spLocks noGrp="1"/>
          </p:cNvSpPr>
          <p:nvPr>
            <p:ph idx="1"/>
          </p:nvPr>
        </p:nvSpPr>
        <p:spPr>
          <a:xfrm>
            <a:off x="342901" y="1358716"/>
            <a:ext cx="11486417" cy="1949878"/>
          </a:xfrm>
        </p:spPr>
        <p:txBody>
          <a:bodyPr>
            <a:normAutofit/>
          </a:bodyPr>
          <a:lstStyle/>
          <a:p>
            <a:pPr>
              <a:lnSpc>
                <a:spcPct val="125000"/>
              </a:lnSpc>
            </a:pPr>
            <a:r>
              <a:rPr lang="en-US" dirty="0"/>
              <a:t>A lot of information is already known at LLVM level</a:t>
            </a:r>
          </a:p>
          <a:p>
            <a:pPr lvl="1"/>
            <a:r>
              <a:rPr lang="en-US" b="1" dirty="0">
                <a:solidFill>
                  <a:schemeClr val="accent2"/>
                </a:solidFill>
              </a:rPr>
              <a:t>Xxxxx</a:t>
            </a:r>
          </a:p>
          <a:p>
            <a:r>
              <a:rPr lang="en-US" dirty="0"/>
              <a:t>We process these info first and then combine scheduling info later</a:t>
            </a:r>
          </a:p>
        </p:txBody>
      </p:sp>
      <p:sp>
        <p:nvSpPr>
          <p:cNvPr id="3" name="Slide Number Placeholder 2">
            <a:extLst>
              <a:ext uri="{FF2B5EF4-FFF2-40B4-BE49-F238E27FC236}">
                <a16:creationId xmlns:a16="http://schemas.microsoft.com/office/drawing/2014/main" id="{B3840AAA-9E95-61E1-6409-CD8EA82BF453}"/>
              </a:ext>
            </a:extLst>
          </p:cNvPr>
          <p:cNvSpPr>
            <a:spLocks noGrp="1"/>
          </p:cNvSpPr>
          <p:nvPr>
            <p:ph type="sldNum" sz="quarter" idx="12"/>
          </p:nvPr>
        </p:nvSpPr>
        <p:spPr/>
        <p:txBody>
          <a:bodyPr/>
          <a:lstStyle/>
          <a:p>
            <a:fld id="{48F63A3B-78C7-47BE-AE5E-E10140E04643}" type="slidenum">
              <a:rPr lang="en-US" smtClean="0"/>
              <a:pPr/>
              <a:t>86</a:t>
            </a:fld>
            <a:endParaRPr lang="en-US"/>
          </a:p>
        </p:txBody>
      </p:sp>
      <p:sp>
        <p:nvSpPr>
          <p:cNvPr id="4" name="Title 3">
            <a:extLst>
              <a:ext uri="{FF2B5EF4-FFF2-40B4-BE49-F238E27FC236}">
                <a16:creationId xmlns:a16="http://schemas.microsoft.com/office/drawing/2014/main" id="{98650FC0-F4D8-5B30-7401-2A483D376BA9}"/>
              </a:ext>
            </a:extLst>
          </p:cNvPr>
          <p:cNvSpPr>
            <a:spLocks noGrp="1"/>
          </p:cNvSpPr>
          <p:nvPr>
            <p:ph type="title"/>
          </p:nvPr>
        </p:nvSpPr>
        <p:spPr/>
        <p:txBody>
          <a:bodyPr>
            <a:normAutofit fontScale="90000"/>
          </a:bodyPr>
          <a:lstStyle/>
          <a:p>
            <a:r>
              <a:rPr lang="en-US" dirty="0"/>
              <a:t>Key Insights</a:t>
            </a:r>
          </a:p>
        </p:txBody>
      </p:sp>
      <p:sp>
        <p:nvSpPr>
          <p:cNvPr id="96" name="Freeform: Shape 95">
            <a:extLst>
              <a:ext uri="{FF2B5EF4-FFF2-40B4-BE49-F238E27FC236}">
                <a16:creationId xmlns:a16="http://schemas.microsoft.com/office/drawing/2014/main" id="{A32E5969-3D96-7F20-3623-EC64A3C03BC4}"/>
              </a:ext>
            </a:extLst>
          </p:cNvPr>
          <p:cNvSpPr/>
          <p:nvPr/>
        </p:nvSpPr>
        <p:spPr>
          <a:xfrm>
            <a:off x="1960405" y="3448651"/>
            <a:ext cx="7227010" cy="921196"/>
          </a:xfrm>
          <a:custGeom>
            <a:avLst/>
            <a:gdLst>
              <a:gd name="connsiteX0" fmla="*/ 4688795 w 4787725"/>
              <a:gd name="connsiteY0" fmla="*/ 0 h 659533"/>
              <a:gd name="connsiteX1" fmla="*/ 4787725 w 4787725"/>
              <a:gd name="connsiteY1" fmla="*/ 98930 h 659533"/>
              <a:gd name="connsiteX2" fmla="*/ 4787725 w 4787725"/>
              <a:gd name="connsiteY2" fmla="*/ 560604 h 659533"/>
              <a:gd name="connsiteX3" fmla="*/ 4688795 w 4787725"/>
              <a:gd name="connsiteY3" fmla="*/ 659534 h 659533"/>
              <a:gd name="connsiteX4" fmla="*/ 98930 w 4787725"/>
              <a:gd name="connsiteY4" fmla="*/ 659534 h 659533"/>
              <a:gd name="connsiteX5" fmla="*/ 0 w 4787725"/>
              <a:gd name="connsiteY5" fmla="*/ 560604 h 659533"/>
              <a:gd name="connsiteX6" fmla="*/ 0 w 4787725"/>
              <a:gd name="connsiteY6" fmla="*/ 98930 h 659533"/>
              <a:gd name="connsiteX7" fmla="*/ 98930 w 4787725"/>
              <a:gd name="connsiteY7" fmla="*/ 0 h 65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7725" h="659533">
                <a:moveTo>
                  <a:pt x="4688795" y="0"/>
                </a:moveTo>
                <a:cubicBezTo>
                  <a:pt x="4743433" y="0"/>
                  <a:pt x="4787725" y="44292"/>
                  <a:pt x="4787725" y="98930"/>
                </a:cubicBezTo>
                <a:lnTo>
                  <a:pt x="4787725" y="560604"/>
                </a:lnTo>
                <a:cubicBezTo>
                  <a:pt x="4787725" y="615241"/>
                  <a:pt x="4743433" y="659534"/>
                  <a:pt x="4688795" y="659534"/>
                </a:cubicBezTo>
                <a:lnTo>
                  <a:pt x="98930" y="659534"/>
                </a:lnTo>
                <a:cubicBezTo>
                  <a:pt x="44292" y="659534"/>
                  <a:pt x="0" y="615241"/>
                  <a:pt x="0" y="560604"/>
                </a:cubicBezTo>
                <a:lnTo>
                  <a:pt x="0" y="98930"/>
                </a:lnTo>
                <a:cubicBezTo>
                  <a:pt x="0" y="44293"/>
                  <a:pt x="44292" y="0"/>
                  <a:pt x="98930" y="0"/>
                </a:cubicBezTo>
                <a:close/>
              </a:path>
            </a:pathLst>
          </a:custGeom>
          <a:solidFill>
            <a:srgbClr val="FFE6CC"/>
          </a:solidFill>
          <a:ln w="24403" cap="flat">
            <a:solidFill>
              <a:srgbClr val="994C00"/>
            </a:solidFill>
            <a:prstDash val="solid"/>
            <a:miter/>
          </a:ln>
        </p:spPr>
        <p:txBody>
          <a:bodyPr rtlCol="0" anchor="ctr"/>
          <a:lstStyle/>
          <a:p>
            <a:endParaRPr lang="en-US" sz="4400"/>
          </a:p>
        </p:txBody>
      </p:sp>
      <p:sp>
        <p:nvSpPr>
          <p:cNvPr id="103" name="Freeform: Shape 102">
            <a:extLst>
              <a:ext uri="{FF2B5EF4-FFF2-40B4-BE49-F238E27FC236}">
                <a16:creationId xmlns:a16="http://schemas.microsoft.com/office/drawing/2014/main" id="{253701C4-E2EC-F086-C140-2FD56D4ACBD9}"/>
              </a:ext>
            </a:extLst>
          </p:cNvPr>
          <p:cNvSpPr/>
          <p:nvPr/>
        </p:nvSpPr>
        <p:spPr>
          <a:xfrm>
            <a:off x="1278037" y="3670420"/>
            <a:ext cx="511775" cy="511775"/>
          </a:xfrm>
          <a:custGeom>
            <a:avLst/>
            <a:gdLst>
              <a:gd name="connsiteX0" fmla="*/ 0 w 366407"/>
              <a:gd name="connsiteY0" fmla="*/ 0 h 366407"/>
              <a:gd name="connsiteX1" fmla="*/ 366408 w 366407"/>
              <a:gd name="connsiteY1" fmla="*/ 0 h 366407"/>
              <a:gd name="connsiteX2" fmla="*/ 366408 w 366407"/>
              <a:gd name="connsiteY2" fmla="*/ 366408 h 366407"/>
              <a:gd name="connsiteX3" fmla="*/ 0 w 366407"/>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366407" h="366407">
                <a:moveTo>
                  <a:pt x="0" y="0"/>
                </a:moveTo>
                <a:lnTo>
                  <a:pt x="366408" y="0"/>
                </a:lnTo>
                <a:lnTo>
                  <a:pt x="366408" y="366408"/>
                </a:lnTo>
                <a:lnTo>
                  <a:pt x="0" y="366408"/>
                </a:lnTo>
                <a:close/>
              </a:path>
            </a:pathLst>
          </a:custGeom>
          <a:noFill/>
          <a:ln w="12201" cap="flat">
            <a:noFill/>
            <a:prstDash val="solid"/>
            <a:miter/>
          </a:ln>
        </p:spPr>
        <p:txBody>
          <a:bodyPr rtlCol="0" anchor="ctr"/>
          <a:lstStyle/>
          <a:p>
            <a:endParaRPr lang="en-US" sz="4400"/>
          </a:p>
        </p:txBody>
      </p:sp>
      <p:grpSp>
        <p:nvGrpSpPr>
          <p:cNvPr id="104" name="Graphic 7">
            <a:extLst>
              <a:ext uri="{FF2B5EF4-FFF2-40B4-BE49-F238E27FC236}">
                <a16:creationId xmlns:a16="http://schemas.microsoft.com/office/drawing/2014/main" id="{F718F7DC-F579-480A-5A5E-B27F8D61B7BE}"/>
              </a:ext>
            </a:extLst>
          </p:cNvPr>
          <p:cNvGrpSpPr/>
          <p:nvPr/>
        </p:nvGrpSpPr>
        <p:grpSpPr>
          <a:xfrm>
            <a:off x="769690" y="3581642"/>
            <a:ext cx="896269" cy="621095"/>
            <a:chOff x="4733387" y="4280885"/>
            <a:chExt cx="641686" cy="444675"/>
          </a:xfrm>
          <a:solidFill>
            <a:srgbClr val="000000"/>
          </a:solidFill>
        </p:grpSpPr>
        <p:sp>
          <p:nvSpPr>
            <p:cNvPr id="105" name="TextBox 104">
              <a:extLst>
                <a:ext uri="{FF2B5EF4-FFF2-40B4-BE49-F238E27FC236}">
                  <a16:creationId xmlns:a16="http://schemas.microsoft.com/office/drawing/2014/main" id="{17F18FCD-C3CA-B4AA-6427-88C26D621ED8}"/>
                </a:ext>
              </a:extLst>
            </p:cNvPr>
            <p:cNvSpPr txBox="1"/>
            <p:nvPr/>
          </p:nvSpPr>
          <p:spPr>
            <a:xfrm>
              <a:off x="4812775" y="4280885"/>
              <a:ext cx="448064" cy="273685"/>
            </a:xfrm>
            <a:prstGeom prst="rect">
              <a:avLst/>
            </a:prstGeom>
            <a:noFill/>
          </p:spPr>
          <p:txBody>
            <a:bodyPr wrap="none" rtlCol="0">
              <a:spAutoFit/>
            </a:bodyPr>
            <a:lstStyle/>
            <a:p>
              <a:pPr algn="l"/>
              <a:r>
                <a:rPr lang="en-US" spc="0" baseline="0">
                  <a:ln/>
                  <a:solidFill>
                    <a:srgbClr val="000000"/>
                  </a:solidFill>
                  <a:latin typeface="Lato"/>
                  <a:sym typeface="Lato"/>
                  <a:rtl val="0"/>
                </a:rPr>
                <a:t>HLS</a:t>
              </a:r>
            </a:p>
          </p:txBody>
        </p:sp>
        <p:sp>
          <p:nvSpPr>
            <p:cNvPr id="106" name="TextBox 105">
              <a:extLst>
                <a:ext uri="{FF2B5EF4-FFF2-40B4-BE49-F238E27FC236}">
                  <a16:creationId xmlns:a16="http://schemas.microsoft.com/office/drawing/2014/main" id="{E2DFBC79-2194-3430-803D-1F141F80C868}"/>
                </a:ext>
              </a:extLst>
            </p:cNvPr>
            <p:cNvSpPr txBox="1"/>
            <p:nvPr/>
          </p:nvSpPr>
          <p:spPr>
            <a:xfrm>
              <a:off x="4733387" y="4451875"/>
              <a:ext cx="641686" cy="273685"/>
            </a:xfrm>
            <a:prstGeom prst="rect">
              <a:avLst/>
            </a:prstGeom>
            <a:noFill/>
          </p:spPr>
          <p:txBody>
            <a:bodyPr wrap="none" rtlCol="0">
              <a:spAutoFit/>
            </a:bodyPr>
            <a:lstStyle/>
            <a:p>
              <a:pPr algn="l"/>
              <a:r>
                <a:rPr lang="en-US" spc="0" baseline="0" dirty="0">
                  <a:ln/>
                  <a:solidFill>
                    <a:srgbClr val="000000"/>
                  </a:solidFill>
                  <a:latin typeface="Lato"/>
                  <a:sym typeface="Lato"/>
                  <a:rtl val="0"/>
                </a:rPr>
                <a:t>C/C++</a:t>
              </a:r>
            </a:p>
          </p:txBody>
        </p:sp>
      </p:grpSp>
      <p:sp>
        <p:nvSpPr>
          <p:cNvPr id="119" name="Freeform: Shape 118">
            <a:extLst>
              <a:ext uri="{FF2B5EF4-FFF2-40B4-BE49-F238E27FC236}">
                <a16:creationId xmlns:a16="http://schemas.microsoft.com/office/drawing/2014/main" id="{6416181B-444F-5580-4ED2-20F3037B8845}"/>
              </a:ext>
            </a:extLst>
          </p:cNvPr>
          <p:cNvSpPr/>
          <p:nvPr/>
        </p:nvSpPr>
        <p:spPr>
          <a:xfrm>
            <a:off x="7773337" y="3576016"/>
            <a:ext cx="1266765"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RTL Generation</a:t>
            </a:r>
          </a:p>
        </p:txBody>
      </p:sp>
      <p:sp>
        <p:nvSpPr>
          <p:cNvPr id="129" name="Freeform: Shape 128">
            <a:extLst>
              <a:ext uri="{FF2B5EF4-FFF2-40B4-BE49-F238E27FC236}">
                <a16:creationId xmlns:a16="http://schemas.microsoft.com/office/drawing/2014/main" id="{A727131E-8C7C-D11F-0905-523D4ED84658}"/>
              </a:ext>
            </a:extLst>
          </p:cNvPr>
          <p:cNvSpPr/>
          <p:nvPr/>
        </p:nvSpPr>
        <p:spPr>
          <a:xfrm>
            <a:off x="6320003" y="3576016"/>
            <a:ext cx="1247121" cy="682368"/>
          </a:xfrm>
          <a:custGeom>
            <a:avLst/>
            <a:gdLst>
              <a:gd name="connsiteX0" fmla="*/ 0 w 854950"/>
              <a:gd name="connsiteY0" fmla="*/ 0 h 366407"/>
              <a:gd name="connsiteX1" fmla="*/ 854951 w 854950"/>
              <a:gd name="connsiteY1" fmla="*/ 0 h 366407"/>
              <a:gd name="connsiteX2" fmla="*/ 854951 w 854950"/>
              <a:gd name="connsiteY2" fmla="*/ 366408 h 366407"/>
              <a:gd name="connsiteX3" fmla="*/ 0 w 854950"/>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854950" h="366407">
                <a:moveTo>
                  <a:pt x="0" y="0"/>
                </a:moveTo>
                <a:lnTo>
                  <a:pt x="854951" y="0"/>
                </a:lnTo>
                <a:lnTo>
                  <a:pt x="854951" y="366408"/>
                </a:lnTo>
                <a:lnTo>
                  <a:pt x="0" y="366408"/>
                </a:lnTo>
                <a:close/>
              </a:path>
            </a:pathLst>
          </a:custGeom>
          <a:solidFill>
            <a:srgbClr val="FFFFFF"/>
          </a:solidFill>
          <a:ln w="12201" cap="flat">
            <a:solidFill>
              <a:srgbClr val="000000"/>
            </a:solidFill>
            <a:prstDash val="dash"/>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Static Timing Info.</a:t>
            </a:r>
          </a:p>
        </p:txBody>
      </p:sp>
      <p:sp>
        <p:nvSpPr>
          <p:cNvPr id="133" name="Freeform: Shape 132">
            <a:extLst>
              <a:ext uri="{FF2B5EF4-FFF2-40B4-BE49-F238E27FC236}">
                <a16:creationId xmlns:a16="http://schemas.microsoft.com/office/drawing/2014/main" id="{2EBF5378-039E-94CB-1C1A-D2A2913D7F3B}"/>
              </a:ext>
            </a:extLst>
          </p:cNvPr>
          <p:cNvSpPr/>
          <p:nvPr/>
        </p:nvSpPr>
        <p:spPr>
          <a:xfrm>
            <a:off x="9494480" y="3670420"/>
            <a:ext cx="409421" cy="511775"/>
          </a:xfrm>
          <a:custGeom>
            <a:avLst/>
            <a:gdLst>
              <a:gd name="connsiteX0" fmla="*/ 0 w 293126"/>
              <a:gd name="connsiteY0" fmla="*/ 0 h 366407"/>
              <a:gd name="connsiteX1" fmla="*/ 293126 w 293126"/>
              <a:gd name="connsiteY1" fmla="*/ 0 h 366407"/>
              <a:gd name="connsiteX2" fmla="*/ 293126 w 293126"/>
              <a:gd name="connsiteY2" fmla="*/ 366408 h 366407"/>
              <a:gd name="connsiteX3" fmla="*/ 0 w 293126"/>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293126" h="366407">
                <a:moveTo>
                  <a:pt x="0" y="0"/>
                </a:moveTo>
                <a:lnTo>
                  <a:pt x="293126" y="0"/>
                </a:lnTo>
                <a:lnTo>
                  <a:pt x="293126" y="366408"/>
                </a:lnTo>
                <a:lnTo>
                  <a:pt x="0" y="366408"/>
                </a:lnTo>
                <a:close/>
              </a:path>
            </a:pathLst>
          </a:custGeom>
          <a:noFill/>
          <a:ln w="12201" cap="flat">
            <a:noFill/>
            <a:prstDash val="solid"/>
            <a:miter/>
          </a:ln>
        </p:spPr>
        <p:txBody>
          <a:bodyPr rtlCol="0" anchor="ctr"/>
          <a:lstStyle/>
          <a:p>
            <a:endParaRPr lang="en-US" sz="4400"/>
          </a:p>
        </p:txBody>
      </p:sp>
      <p:grpSp>
        <p:nvGrpSpPr>
          <p:cNvPr id="134" name="Graphic 7">
            <a:extLst>
              <a:ext uri="{FF2B5EF4-FFF2-40B4-BE49-F238E27FC236}">
                <a16:creationId xmlns:a16="http://schemas.microsoft.com/office/drawing/2014/main" id="{551DA1F3-75EA-BB16-74C3-8931DFDF3F7F}"/>
              </a:ext>
            </a:extLst>
          </p:cNvPr>
          <p:cNvGrpSpPr/>
          <p:nvPr/>
        </p:nvGrpSpPr>
        <p:grpSpPr>
          <a:xfrm>
            <a:off x="9341173" y="3615091"/>
            <a:ext cx="702150" cy="621095"/>
            <a:chOff x="10144005" y="4280885"/>
            <a:chExt cx="502706" cy="444675"/>
          </a:xfrm>
          <a:solidFill>
            <a:srgbClr val="000000"/>
          </a:solidFill>
        </p:grpSpPr>
        <p:sp>
          <p:nvSpPr>
            <p:cNvPr id="135" name="TextBox 134">
              <a:extLst>
                <a:ext uri="{FF2B5EF4-FFF2-40B4-BE49-F238E27FC236}">
                  <a16:creationId xmlns:a16="http://schemas.microsoft.com/office/drawing/2014/main" id="{82F92481-FAF9-318F-14DC-CAD96F8F97A1}"/>
                </a:ext>
              </a:extLst>
            </p:cNvPr>
            <p:cNvSpPr txBox="1"/>
            <p:nvPr/>
          </p:nvSpPr>
          <p:spPr>
            <a:xfrm>
              <a:off x="10174539" y="4280885"/>
              <a:ext cx="432621" cy="273685"/>
            </a:xfrm>
            <a:prstGeom prst="rect">
              <a:avLst/>
            </a:prstGeom>
            <a:noFill/>
          </p:spPr>
          <p:txBody>
            <a:bodyPr wrap="none" rtlCol="0">
              <a:spAutoFit/>
            </a:bodyPr>
            <a:lstStyle/>
            <a:p>
              <a:pPr algn="l"/>
              <a:r>
                <a:rPr lang="en-US" spc="0" baseline="0">
                  <a:ln/>
                  <a:solidFill>
                    <a:srgbClr val="000000"/>
                  </a:solidFill>
                  <a:latin typeface="Lato"/>
                  <a:sym typeface="Lato"/>
                  <a:rtl val="0"/>
                </a:rPr>
                <a:t>RTL</a:t>
              </a:r>
            </a:p>
          </p:txBody>
        </p:sp>
        <p:sp>
          <p:nvSpPr>
            <p:cNvPr id="136" name="TextBox 135">
              <a:extLst>
                <a:ext uri="{FF2B5EF4-FFF2-40B4-BE49-F238E27FC236}">
                  <a16:creationId xmlns:a16="http://schemas.microsoft.com/office/drawing/2014/main" id="{9F1F5E9B-7FB7-313E-CC33-BA15875B13EB}"/>
                </a:ext>
              </a:extLst>
            </p:cNvPr>
            <p:cNvSpPr txBox="1"/>
            <p:nvPr/>
          </p:nvSpPr>
          <p:spPr>
            <a:xfrm>
              <a:off x="10144005" y="4451875"/>
              <a:ext cx="502706" cy="273685"/>
            </a:xfrm>
            <a:prstGeom prst="rect">
              <a:avLst/>
            </a:prstGeom>
            <a:noFill/>
          </p:spPr>
          <p:txBody>
            <a:bodyPr wrap="none" rtlCol="0">
              <a:spAutoFit/>
            </a:bodyPr>
            <a:lstStyle/>
            <a:p>
              <a:pPr algn="l"/>
              <a:r>
                <a:rPr lang="en-US" spc="0" baseline="0">
                  <a:ln/>
                  <a:solidFill>
                    <a:srgbClr val="000000"/>
                  </a:solidFill>
                  <a:latin typeface="Lato"/>
                  <a:sym typeface="Lato"/>
                  <a:rtl val="0"/>
                </a:rPr>
                <a:t>code</a:t>
              </a:r>
            </a:p>
          </p:txBody>
        </p:sp>
      </p:grpSp>
      <p:sp>
        <p:nvSpPr>
          <p:cNvPr id="137" name="Freeform: Shape 136">
            <a:extLst>
              <a:ext uri="{FF2B5EF4-FFF2-40B4-BE49-F238E27FC236}">
                <a16:creationId xmlns:a16="http://schemas.microsoft.com/office/drawing/2014/main" id="{38EB0541-0D06-E41F-0E61-94B8D4AAD4D1}"/>
              </a:ext>
            </a:extLst>
          </p:cNvPr>
          <p:cNvSpPr/>
          <p:nvPr/>
        </p:nvSpPr>
        <p:spPr>
          <a:xfrm>
            <a:off x="9187415" y="3926308"/>
            <a:ext cx="236781" cy="17058"/>
          </a:xfrm>
          <a:custGeom>
            <a:avLst/>
            <a:gdLst>
              <a:gd name="connsiteX0" fmla="*/ 0 w 169524"/>
              <a:gd name="connsiteY0" fmla="*/ 0 h 12213"/>
              <a:gd name="connsiteX1" fmla="*/ 169525 w 169524"/>
              <a:gd name="connsiteY1" fmla="*/ 0 h 12213"/>
            </a:gdLst>
            <a:ahLst/>
            <a:cxnLst>
              <a:cxn ang="0">
                <a:pos x="connsiteX0" y="connsiteY0"/>
              </a:cxn>
              <a:cxn ang="0">
                <a:pos x="connsiteX1" y="connsiteY1"/>
              </a:cxn>
            </a:cxnLst>
            <a:rect l="l" t="t" r="r" b="b"/>
            <a:pathLst>
              <a:path w="169524" h="12213">
                <a:moveTo>
                  <a:pt x="0" y="0"/>
                </a:moveTo>
                <a:lnTo>
                  <a:pt x="169525" y="0"/>
                </a:lnTo>
              </a:path>
            </a:pathLst>
          </a:custGeom>
          <a:noFill/>
          <a:ln w="12201" cap="flat">
            <a:solidFill>
              <a:srgbClr val="000000"/>
            </a:solidFill>
            <a:prstDash val="solid"/>
            <a:miter/>
          </a:ln>
        </p:spPr>
        <p:txBody>
          <a:bodyPr rtlCol="0" anchor="ctr"/>
          <a:lstStyle/>
          <a:p>
            <a:endParaRPr lang="en-US" sz="4400"/>
          </a:p>
        </p:txBody>
      </p:sp>
      <p:sp>
        <p:nvSpPr>
          <p:cNvPr id="138" name="Freeform: Shape 137">
            <a:extLst>
              <a:ext uri="{FF2B5EF4-FFF2-40B4-BE49-F238E27FC236}">
                <a16:creationId xmlns:a16="http://schemas.microsoft.com/office/drawing/2014/main" id="{761DCCA9-B48B-C0CE-F9DF-F11145CE67EA}"/>
              </a:ext>
            </a:extLst>
          </p:cNvPr>
          <p:cNvSpPr/>
          <p:nvPr/>
        </p:nvSpPr>
        <p:spPr>
          <a:xfrm>
            <a:off x="9407137" y="3892190"/>
            <a:ext cx="68236" cy="68236"/>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sp>
        <p:nvSpPr>
          <p:cNvPr id="139" name="Freeform: Shape 138">
            <a:extLst>
              <a:ext uri="{FF2B5EF4-FFF2-40B4-BE49-F238E27FC236}">
                <a16:creationId xmlns:a16="http://schemas.microsoft.com/office/drawing/2014/main" id="{34DC8C47-70E8-DE6F-49A6-DBE085AB95FC}"/>
              </a:ext>
            </a:extLst>
          </p:cNvPr>
          <p:cNvSpPr/>
          <p:nvPr/>
        </p:nvSpPr>
        <p:spPr>
          <a:xfrm>
            <a:off x="10228025" y="3755716"/>
            <a:ext cx="1450031" cy="358243"/>
          </a:xfrm>
          <a:custGeom>
            <a:avLst/>
            <a:gdLst>
              <a:gd name="connsiteX0" fmla="*/ 999682 w 1038154"/>
              <a:gd name="connsiteY0" fmla="*/ 0 h 256485"/>
              <a:gd name="connsiteX1" fmla="*/ 1038155 w 1038154"/>
              <a:gd name="connsiteY1" fmla="*/ 38473 h 256485"/>
              <a:gd name="connsiteX2" fmla="*/ 1038155 w 1038154"/>
              <a:gd name="connsiteY2" fmla="*/ 218013 h 256485"/>
              <a:gd name="connsiteX3" fmla="*/ 999682 w 1038154"/>
              <a:gd name="connsiteY3" fmla="*/ 256485 h 256485"/>
              <a:gd name="connsiteX4" fmla="*/ 38472 w 1038154"/>
              <a:gd name="connsiteY4" fmla="*/ 256485 h 256485"/>
              <a:gd name="connsiteX5" fmla="*/ 0 w 1038154"/>
              <a:gd name="connsiteY5" fmla="*/ 218013 h 256485"/>
              <a:gd name="connsiteX6" fmla="*/ 0 w 1038154"/>
              <a:gd name="connsiteY6" fmla="*/ 38473 h 256485"/>
              <a:gd name="connsiteX7" fmla="*/ 38472 w 1038154"/>
              <a:gd name="connsiteY7" fmla="*/ 0 h 25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8154" h="256485">
                <a:moveTo>
                  <a:pt x="999682" y="0"/>
                </a:moveTo>
                <a:cubicBezTo>
                  <a:pt x="1020929" y="0"/>
                  <a:pt x="1038155" y="17225"/>
                  <a:pt x="1038155" y="38473"/>
                </a:cubicBezTo>
                <a:lnTo>
                  <a:pt x="1038155" y="218013"/>
                </a:lnTo>
                <a:cubicBezTo>
                  <a:pt x="1038155" y="239260"/>
                  <a:pt x="1020930" y="256485"/>
                  <a:pt x="999682" y="256485"/>
                </a:cubicBezTo>
                <a:lnTo>
                  <a:pt x="38472" y="256485"/>
                </a:lnTo>
                <a:cubicBezTo>
                  <a:pt x="17225" y="256485"/>
                  <a:pt x="0" y="239260"/>
                  <a:pt x="0" y="218013"/>
                </a:cubicBezTo>
                <a:lnTo>
                  <a:pt x="0" y="38473"/>
                </a:lnTo>
                <a:cubicBezTo>
                  <a:pt x="0" y="17225"/>
                  <a:pt x="17225" y="0"/>
                  <a:pt x="38472" y="0"/>
                </a:cubicBezTo>
                <a:close/>
              </a:path>
            </a:pathLst>
          </a:custGeom>
          <a:solidFill>
            <a:srgbClr val="FFFFFF"/>
          </a:solidFill>
          <a:ln w="12201" cap="flat">
            <a:solidFill>
              <a:srgbClr val="000000"/>
            </a:solidFill>
            <a:prstDash val="solid"/>
            <a:miter/>
          </a:ln>
        </p:spPr>
        <p:txBody>
          <a:bodyPr rtlCol="0" anchor="ctr"/>
          <a:lstStyle/>
          <a:p>
            <a:endParaRPr lang="en-US" sz="4400"/>
          </a:p>
        </p:txBody>
      </p:sp>
      <p:sp>
        <p:nvSpPr>
          <p:cNvPr id="140" name="TextBox 139">
            <a:extLst>
              <a:ext uri="{FF2B5EF4-FFF2-40B4-BE49-F238E27FC236}">
                <a16:creationId xmlns:a16="http://schemas.microsoft.com/office/drawing/2014/main" id="{0626E08D-6765-B0E0-5581-764E960B0819}"/>
              </a:ext>
            </a:extLst>
          </p:cNvPr>
          <p:cNvSpPr txBox="1"/>
          <p:nvPr/>
        </p:nvSpPr>
        <p:spPr>
          <a:xfrm>
            <a:off x="10253840" y="3743035"/>
            <a:ext cx="1540016" cy="382267"/>
          </a:xfrm>
          <a:prstGeom prst="rect">
            <a:avLst/>
          </a:prstGeom>
          <a:noFill/>
        </p:spPr>
        <p:txBody>
          <a:bodyPr wrap="none" rtlCol="0">
            <a:spAutoFit/>
          </a:bodyPr>
          <a:lstStyle/>
          <a:p>
            <a:pPr algn="l"/>
            <a:r>
              <a:rPr lang="en-US" spc="0" baseline="0">
                <a:ln/>
                <a:solidFill>
                  <a:srgbClr val="000000"/>
                </a:solidFill>
                <a:latin typeface="Lato"/>
                <a:sym typeface="Lato"/>
                <a:rtl val="0"/>
              </a:rPr>
              <a:t>C/RTL cosim</a:t>
            </a:r>
          </a:p>
        </p:txBody>
      </p:sp>
      <p:sp>
        <p:nvSpPr>
          <p:cNvPr id="141" name="Freeform: Shape 140">
            <a:extLst>
              <a:ext uri="{FF2B5EF4-FFF2-40B4-BE49-F238E27FC236}">
                <a16:creationId xmlns:a16="http://schemas.microsoft.com/office/drawing/2014/main" id="{C303F98E-C14C-2CCF-D958-DE189BCE1369}"/>
              </a:ext>
            </a:extLst>
          </p:cNvPr>
          <p:cNvSpPr/>
          <p:nvPr/>
        </p:nvSpPr>
        <p:spPr>
          <a:xfrm>
            <a:off x="9938019" y="3926308"/>
            <a:ext cx="219723" cy="17058"/>
          </a:xfrm>
          <a:custGeom>
            <a:avLst/>
            <a:gdLst>
              <a:gd name="connsiteX0" fmla="*/ 0 w 157311"/>
              <a:gd name="connsiteY0" fmla="*/ 0 h 12213"/>
              <a:gd name="connsiteX1" fmla="*/ 157311 w 157311"/>
              <a:gd name="connsiteY1" fmla="*/ 0 h 12213"/>
            </a:gdLst>
            <a:ahLst/>
            <a:cxnLst>
              <a:cxn ang="0">
                <a:pos x="connsiteX0" y="connsiteY0"/>
              </a:cxn>
              <a:cxn ang="0">
                <a:pos x="connsiteX1" y="connsiteY1"/>
              </a:cxn>
            </a:cxnLst>
            <a:rect l="l" t="t" r="r" b="b"/>
            <a:pathLst>
              <a:path w="157311" h="12213">
                <a:moveTo>
                  <a:pt x="0" y="0"/>
                </a:moveTo>
                <a:lnTo>
                  <a:pt x="157311" y="0"/>
                </a:lnTo>
              </a:path>
            </a:pathLst>
          </a:custGeom>
          <a:noFill/>
          <a:ln w="12201" cap="flat">
            <a:solidFill>
              <a:srgbClr val="000000"/>
            </a:solidFill>
            <a:prstDash val="solid"/>
            <a:miter/>
          </a:ln>
        </p:spPr>
        <p:txBody>
          <a:bodyPr rtlCol="0" anchor="ctr"/>
          <a:lstStyle/>
          <a:p>
            <a:endParaRPr lang="en-US" sz="4400"/>
          </a:p>
        </p:txBody>
      </p:sp>
      <p:sp>
        <p:nvSpPr>
          <p:cNvPr id="142" name="Freeform: Shape 141">
            <a:extLst>
              <a:ext uri="{FF2B5EF4-FFF2-40B4-BE49-F238E27FC236}">
                <a16:creationId xmlns:a16="http://schemas.microsoft.com/office/drawing/2014/main" id="{D9208C28-B988-AA0F-F5FF-7B0AFE236EB1}"/>
              </a:ext>
            </a:extLst>
          </p:cNvPr>
          <p:cNvSpPr/>
          <p:nvPr/>
        </p:nvSpPr>
        <p:spPr>
          <a:xfrm>
            <a:off x="10140683" y="3892190"/>
            <a:ext cx="68236" cy="68236"/>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sp>
        <p:nvSpPr>
          <p:cNvPr id="161" name="Freeform: Shape 160">
            <a:extLst>
              <a:ext uri="{FF2B5EF4-FFF2-40B4-BE49-F238E27FC236}">
                <a16:creationId xmlns:a16="http://schemas.microsoft.com/office/drawing/2014/main" id="{7AAEECB2-365C-FA8B-E1A5-08C1001EFE91}"/>
              </a:ext>
            </a:extLst>
          </p:cNvPr>
          <p:cNvSpPr/>
          <p:nvPr/>
        </p:nvSpPr>
        <p:spPr>
          <a:xfrm>
            <a:off x="1960405" y="4301611"/>
            <a:ext cx="2047104" cy="341183"/>
          </a:xfrm>
          <a:custGeom>
            <a:avLst/>
            <a:gdLst>
              <a:gd name="connsiteX0" fmla="*/ 0 w 1465630"/>
              <a:gd name="connsiteY0" fmla="*/ 0 h 244271"/>
              <a:gd name="connsiteX1" fmla="*/ 1465630 w 1465630"/>
              <a:gd name="connsiteY1" fmla="*/ 0 h 244271"/>
              <a:gd name="connsiteX2" fmla="*/ 1465630 w 1465630"/>
              <a:gd name="connsiteY2" fmla="*/ 244272 h 244271"/>
              <a:gd name="connsiteX3" fmla="*/ 0 w 1465630"/>
              <a:gd name="connsiteY3" fmla="*/ 244272 h 244271"/>
            </a:gdLst>
            <a:ahLst/>
            <a:cxnLst>
              <a:cxn ang="0">
                <a:pos x="connsiteX0" y="connsiteY0"/>
              </a:cxn>
              <a:cxn ang="0">
                <a:pos x="connsiteX1" y="connsiteY1"/>
              </a:cxn>
              <a:cxn ang="0">
                <a:pos x="connsiteX2" y="connsiteY2"/>
              </a:cxn>
              <a:cxn ang="0">
                <a:pos x="connsiteX3" y="connsiteY3"/>
              </a:cxn>
            </a:cxnLst>
            <a:rect l="l" t="t" r="r" b="b"/>
            <a:pathLst>
              <a:path w="1465630" h="244271">
                <a:moveTo>
                  <a:pt x="0" y="0"/>
                </a:moveTo>
                <a:lnTo>
                  <a:pt x="1465630" y="0"/>
                </a:lnTo>
                <a:lnTo>
                  <a:pt x="1465630" y="244272"/>
                </a:lnTo>
                <a:lnTo>
                  <a:pt x="0" y="244272"/>
                </a:lnTo>
                <a:close/>
              </a:path>
            </a:pathLst>
          </a:custGeom>
          <a:noFill/>
          <a:ln w="12201" cap="flat">
            <a:noFill/>
            <a:prstDash val="solid"/>
            <a:miter/>
          </a:ln>
        </p:spPr>
        <p:txBody>
          <a:bodyPr rtlCol="0" anchor="ctr"/>
          <a:lstStyle/>
          <a:p>
            <a:endParaRPr lang="en-US" sz="4400"/>
          </a:p>
        </p:txBody>
      </p:sp>
      <p:sp>
        <p:nvSpPr>
          <p:cNvPr id="162" name="TextBox 161">
            <a:extLst>
              <a:ext uri="{FF2B5EF4-FFF2-40B4-BE49-F238E27FC236}">
                <a16:creationId xmlns:a16="http://schemas.microsoft.com/office/drawing/2014/main" id="{886F8560-27FF-C893-AEE8-7B0F05B4FC0F}"/>
              </a:ext>
            </a:extLst>
          </p:cNvPr>
          <p:cNvSpPr txBox="1"/>
          <p:nvPr/>
        </p:nvSpPr>
        <p:spPr>
          <a:xfrm>
            <a:off x="1858275" y="4331578"/>
            <a:ext cx="1676066" cy="382267"/>
          </a:xfrm>
          <a:prstGeom prst="rect">
            <a:avLst/>
          </a:prstGeom>
          <a:noFill/>
        </p:spPr>
        <p:txBody>
          <a:bodyPr wrap="none" rtlCol="0">
            <a:spAutoFit/>
          </a:bodyPr>
          <a:lstStyle/>
          <a:p>
            <a:pPr algn="l"/>
            <a:r>
              <a:rPr lang="en-US" b="1" spc="0" baseline="0">
                <a:ln/>
                <a:solidFill>
                  <a:srgbClr val="994C00"/>
                </a:solidFill>
                <a:latin typeface="Lato"/>
                <a:sym typeface="Lato"/>
                <a:rtl val="0"/>
              </a:rPr>
              <a:t>HLS synthesis</a:t>
            </a:r>
          </a:p>
        </p:txBody>
      </p:sp>
      <p:sp>
        <p:nvSpPr>
          <p:cNvPr id="171" name="Freeform: Shape 170">
            <a:extLst>
              <a:ext uri="{FF2B5EF4-FFF2-40B4-BE49-F238E27FC236}">
                <a16:creationId xmlns:a16="http://schemas.microsoft.com/office/drawing/2014/main" id="{9924ABCF-1A81-B00B-5CFC-375D42A4CB45}"/>
              </a:ext>
            </a:extLst>
          </p:cNvPr>
          <p:cNvSpPr/>
          <p:nvPr/>
        </p:nvSpPr>
        <p:spPr>
          <a:xfrm>
            <a:off x="9528598" y="3414533"/>
            <a:ext cx="341183" cy="255887"/>
          </a:xfrm>
          <a:custGeom>
            <a:avLst/>
            <a:gdLst>
              <a:gd name="connsiteX0" fmla="*/ 0 w 244271"/>
              <a:gd name="connsiteY0" fmla="*/ 40671 h 183203"/>
              <a:gd name="connsiteX1" fmla="*/ 122136 w 244271"/>
              <a:gd name="connsiteY1" fmla="*/ 0 h 183203"/>
              <a:gd name="connsiteX2" fmla="*/ 208486 w 244271"/>
              <a:gd name="connsiteY2" fmla="*/ 11969 h 183203"/>
              <a:gd name="connsiteX3" fmla="*/ 244272 w 244271"/>
              <a:gd name="connsiteY3" fmla="*/ 40671 h 183203"/>
              <a:gd name="connsiteX4" fmla="*/ 244272 w 244271"/>
              <a:gd name="connsiteY4" fmla="*/ 142533 h 183203"/>
              <a:gd name="connsiteX5" fmla="*/ 122136 w 244271"/>
              <a:gd name="connsiteY5" fmla="*/ 183204 h 183203"/>
              <a:gd name="connsiteX6" fmla="*/ 0 w 244271"/>
              <a:gd name="connsiteY6" fmla="*/ 142533 h 18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71" h="183203">
                <a:moveTo>
                  <a:pt x="0" y="40671"/>
                </a:moveTo>
                <a:cubicBezTo>
                  <a:pt x="0" y="18198"/>
                  <a:pt x="54717" y="0"/>
                  <a:pt x="122136" y="0"/>
                </a:cubicBezTo>
                <a:cubicBezTo>
                  <a:pt x="154502" y="0"/>
                  <a:pt x="185647" y="4275"/>
                  <a:pt x="208486" y="11969"/>
                </a:cubicBezTo>
                <a:cubicBezTo>
                  <a:pt x="231448" y="19542"/>
                  <a:pt x="244272" y="29923"/>
                  <a:pt x="244272" y="40671"/>
                </a:cubicBezTo>
                <a:lnTo>
                  <a:pt x="244272" y="142533"/>
                </a:lnTo>
                <a:cubicBezTo>
                  <a:pt x="244272" y="165006"/>
                  <a:pt x="189555" y="183204"/>
                  <a:pt x="122136" y="183204"/>
                </a:cubicBezTo>
                <a:cubicBezTo>
                  <a:pt x="54717" y="183204"/>
                  <a:pt x="0" y="165006"/>
                  <a:pt x="0" y="142533"/>
                </a:cubicBezTo>
                <a:close/>
              </a:path>
            </a:pathLst>
          </a:custGeom>
          <a:solidFill>
            <a:srgbClr val="E6E6E6"/>
          </a:solidFill>
          <a:ln w="12201" cap="flat">
            <a:solidFill>
              <a:srgbClr val="000000"/>
            </a:solidFill>
            <a:prstDash val="solid"/>
            <a:miter/>
          </a:ln>
        </p:spPr>
        <p:txBody>
          <a:bodyPr rtlCol="0" anchor="ctr"/>
          <a:lstStyle/>
          <a:p>
            <a:endParaRPr lang="en-US" sz="4400"/>
          </a:p>
        </p:txBody>
      </p:sp>
      <p:sp>
        <p:nvSpPr>
          <p:cNvPr id="172" name="Freeform: Shape 171">
            <a:extLst>
              <a:ext uri="{FF2B5EF4-FFF2-40B4-BE49-F238E27FC236}">
                <a16:creationId xmlns:a16="http://schemas.microsoft.com/office/drawing/2014/main" id="{6A9C7CD7-17AA-42D8-9A28-E87F50C52D38}"/>
              </a:ext>
            </a:extLst>
          </p:cNvPr>
          <p:cNvSpPr/>
          <p:nvPr/>
        </p:nvSpPr>
        <p:spPr>
          <a:xfrm>
            <a:off x="9528598" y="3471340"/>
            <a:ext cx="341183" cy="56977"/>
          </a:xfrm>
          <a:custGeom>
            <a:avLst/>
            <a:gdLst>
              <a:gd name="connsiteX0" fmla="*/ 244272 w 244271"/>
              <a:gd name="connsiteY0" fmla="*/ 0 h 40793"/>
              <a:gd name="connsiteX1" fmla="*/ 122136 w 244271"/>
              <a:gd name="connsiteY1" fmla="*/ 40793 h 40793"/>
              <a:gd name="connsiteX2" fmla="*/ 0 w 244271"/>
              <a:gd name="connsiteY2" fmla="*/ 0 h 40793"/>
            </a:gdLst>
            <a:ahLst/>
            <a:cxnLst>
              <a:cxn ang="0">
                <a:pos x="connsiteX0" y="connsiteY0"/>
              </a:cxn>
              <a:cxn ang="0">
                <a:pos x="connsiteX1" y="connsiteY1"/>
              </a:cxn>
              <a:cxn ang="0">
                <a:pos x="connsiteX2" y="connsiteY2"/>
              </a:cxn>
            </a:cxnLst>
            <a:rect l="l" t="t" r="r" b="b"/>
            <a:pathLst>
              <a:path w="244271" h="40793">
                <a:moveTo>
                  <a:pt x="244272" y="0"/>
                </a:moveTo>
                <a:cubicBezTo>
                  <a:pt x="244272" y="22473"/>
                  <a:pt x="189555" y="40793"/>
                  <a:pt x="122136" y="40793"/>
                </a:cubicBezTo>
                <a:cubicBezTo>
                  <a:pt x="54717" y="40793"/>
                  <a:pt x="0" y="22473"/>
                  <a:pt x="0" y="0"/>
                </a:cubicBezTo>
              </a:path>
            </a:pathLst>
          </a:custGeom>
          <a:noFill/>
          <a:ln w="12201" cap="flat">
            <a:solidFill>
              <a:srgbClr val="000000"/>
            </a:solidFill>
            <a:prstDash val="solid"/>
            <a:miter/>
          </a:ln>
        </p:spPr>
        <p:txBody>
          <a:bodyPr rtlCol="0" anchor="ctr"/>
          <a:lstStyle/>
          <a:p>
            <a:endParaRPr lang="en-US" sz="4400"/>
          </a:p>
        </p:txBody>
      </p:sp>
      <p:grpSp>
        <p:nvGrpSpPr>
          <p:cNvPr id="178" name="Group 177">
            <a:extLst>
              <a:ext uri="{FF2B5EF4-FFF2-40B4-BE49-F238E27FC236}">
                <a16:creationId xmlns:a16="http://schemas.microsoft.com/office/drawing/2014/main" id="{96354A93-2447-6932-7989-EEADDA918A29}"/>
              </a:ext>
            </a:extLst>
          </p:cNvPr>
          <p:cNvGrpSpPr/>
          <p:nvPr/>
        </p:nvGrpSpPr>
        <p:grpSpPr>
          <a:xfrm>
            <a:off x="9938040" y="3926313"/>
            <a:ext cx="270901" cy="716481"/>
            <a:chOff x="10571318" y="4503702"/>
            <a:chExt cx="193952" cy="390835"/>
          </a:xfrm>
        </p:grpSpPr>
        <p:sp>
          <p:nvSpPr>
            <p:cNvPr id="145" name="Freeform: Shape 144">
              <a:extLst>
                <a:ext uri="{FF2B5EF4-FFF2-40B4-BE49-F238E27FC236}">
                  <a16:creationId xmlns:a16="http://schemas.microsoft.com/office/drawing/2014/main" id="{E0E018F6-AD50-1768-42A3-5F16C7EE18E7}"/>
                </a:ext>
              </a:extLst>
            </p:cNvPr>
            <p:cNvSpPr/>
            <p:nvPr/>
          </p:nvSpPr>
          <p:spPr>
            <a:xfrm>
              <a:off x="10571318" y="4503702"/>
              <a:ext cx="157311" cy="366407"/>
            </a:xfrm>
            <a:custGeom>
              <a:avLst/>
              <a:gdLst>
                <a:gd name="connsiteX0" fmla="*/ 0 w 157311"/>
                <a:gd name="connsiteY0" fmla="*/ 0 h 366407"/>
                <a:gd name="connsiteX1" fmla="*/ 98075 w 157311"/>
                <a:gd name="connsiteY1" fmla="*/ 0 h 366407"/>
                <a:gd name="connsiteX2" fmla="*/ 98075 w 157311"/>
                <a:gd name="connsiteY2" fmla="*/ 366408 h 366407"/>
                <a:gd name="connsiteX3" fmla="*/ 157311 w 157311"/>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157311" h="366407">
                  <a:moveTo>
                    <a:pt x="0" y="0"/>
                  </a:moveTo>
                  <a:lnTo>
                    <a:pt x="98075" y="0"/>
                  </a:lnTo>
                  <a:lnTo>
                    <a:pt x="98075" y="366408"/>
                  </a:lnTo>
                  <a:lnTo>
                    <a:pt x="157311" y="366408"/>
                  </a:lnTo>
                </a:path>
              </a:pathLst>
            </a:custGeom>
            <a:noFill/>
            <a:ln w="12201" cap="flat">
              <a:solidFill>
                <a:srgbClr val="000000"/>
              </a:solidFill>
              <a:prstDash val="solid"/>
              <a:miter/>
            </a:ln>
          </p:spPr>
          <p:txBody>
            <a:bodyPr rtlCol="0" anchor="ctr"/>
            <a:lstStyle/>
            <a:p>
              <a:endParaRPr lang="en-US" sz="4400"/>
            </a:p>
          </p:txBody>
        </p:sp>
        <p:sp>
          <p:nvSpPr>
            <p:cNvPr id="146" name="Freeform: Shape 145">
              <a:extLst>
                <a:ext uri="{FF2B5EF4-FFF2-40B4-BE49-F238E27FC236}">
                  <a16:creationId xmlns:a16="http://schemas.microsoft.com/office/drawing/2014/main" id="{D1A94CAA-DCFC-AD2B-F11F-694D43E6307A}"/>
                </a:ext>
              </a:extLst>
            </p:cNvPr>
            <p:cNvSpPr/>
            <p:nvPr/>
          </p:nvSpPr>
          <p:spPr>
            <a:xfrm>
              <a:off x="10716416" y="4845683"/>
              <a:ext cx="48854" cy="48854"/>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grpSp>
      <p:sp>
        <p:nvSpPr>
          <p:cNvPr id="147" name="Freeform: Shape 146">
            <a:extLst>
              <a:ext uri="{FF2B5EF4-FFF2-40B4-BE49-F238E27FC236}">
                <a16:creationId xmlns:a16="http://schemas.microsoft.com/office/drawing/2014/main" id="{DD4E4CAE-7CBA-805C-E0AC-E41BF70EA19E}"/>
              </a:ext>
            </a:extLst>
          </p:cNvPr>
          <p:cNvSpPr/>
          <p:nvPr/>
        </p:nvSpPr>
        <p:spPr>
          <a:xfrm>
            <a:off x="6320002" y="5963630"/>
            <a:ext cx="2634200" cy="465740"/>
          </a:xfrm>
          <a:custGeom>
            <a:avLst/>
            <a:gdLst>
              <a:gd name="connsiteX0" fmla="*/ 1844251 w 1880892"/>
              <a:gd name="connsiteY0" fmla="*/ 0 h 244271"/>
              <a:gd name="connsiteX1" fmla="*/ 1880892 w 1880892"/>
              <a:gd name="connsiteY1" fmla="*/ 36641 h 244271"/>
              <a:gd name="connsiteX2" fmla="*/ 1880892 w 1880892"/>
              <a:gd name="connsiteY2" fmla="*/ 207631 h 244271"/>
              <a:gd name="connsiteX3" fmla="*/ 1844251 w 1880892"/>
              <a:gd name="connsiteY3" fmla="*/ 244272 h 244271"/>
              <a:gd name="connsiteX4" fmla="*/ 36641 w 1880892"/>
              <a:gd name="connsiteY4" fmla="*/ 244272 h 244271"/>
              <a:gd name="connsiteX5" fmla="*/ 0 w 1880892"/>
              <a:gd name="connsiteY5" fmla="*/ 207631 h 244271"/>
              <a:gd name="connsiteX6" fmla="*/ 0 w 1880892"/>
              <a:gd name="connsiteY6" fmla="*/ 36641 h 244271"/>
              <a:gd name="connsiteX7" fmla="*/ 36641 w 1880892"/>
              <a:gd name="connsiteY7" fmla="*/ 0 h 24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892" h="244271">
                <a:moveTo>
                  <a:pt x="1844251" y="0"/>
                </a:moveTo>
                <a:cubicBezTo>
                  <a:pt x="1864488" y="0"/>
                  <a:pt x="1880892" y="16405"/>
                  <a:pt x="1880892" y="36641"/>
                </a:cubicBezTo>
                <a:lnTo>
                  <a:pt x="1880892" y="207631"/>
                </a:lnTo>
                <a:cubicBezTo>
                  <a:pt x="1880892" y="227867"/>
                  <a:pt x="1864488" y="244272"/>
                  <a:pt x="1844251" y="244272"/>
                </a:cubicBezTo>
                <a:lnTo>
                  <a:pt x="36641" y="244272"/>
                </a:lnTo>
                <a:cubicBezTo>
                  <a:pt x="16405" y="244272"/>
                  <a:pt x="0" y="227867"/>
                  <a:pt x="0" y="207631"/>
                </a:cubicBezTo>
                <a:lnTo>
                  <a:pt x="0" y="36641"/>
                </a:lnTo>
                <a:cubicBezTo>
                  <a:pt x="0" y="16405"/>
                  <a:pt x="16405" y="0"/>
                  <a:pt x="36641" y="0"/>
                </a:cubicBezTo>
                <a:close/>
              </a:path>
            </a:pathLst>
          </a:custGeom>
          <a:solidFill>
            <a:schemeClr val="accent5">
              <a:lumMod val="40000"/>
              <a:lumOff val="60000"/>
            </a:schemeClr>
          </a:solidFill>
          <a:ln w="24403" cap="flat">
            <a:solidFill>
              <a:srgbClr val="000066"/>
            </a:solidFill>
            <a:prstDash val="solid"/>
            <a:miter/>
          </a:ln>
        </p:spPr>
        <p:txBody>
          <a:bodyPr rtlCol="0" anchor="ctr"/>
          <a:lstStyle/>
          <a:p>
            <a:pPr algn="ctr"/>
            <a:r>
              <a:rPr lang="en-US" sz="2400" b="1" dirty="0">
                <a:latin typeface="Lato" panose="020F0502020204030203" pitchFamily="34" charset="0"/>
                <a:ea typeface="Lato" panose="020F0502020204030203" pitchFamily="34" charset="0"/>
                <a:cs typeface="Lato" panose="020F0502020204030203" pitchFamily="34" charset="0"/>
              </a:rPr>
              <a:t>Flash</a:t>
            </a:r>
          </a:p>
        </p:txBody>
      </p:sp>
      <p:cxnSp>
        <p:nvCxnSpPr>
          <p:cNvPr id="7" name="Straight Arrow Connector 6">
            <a:extLst>
              <a:ext uri="{FF2B5EF4-FFF2-40B4-BE49-F238E27FC236}">
                <a16:creationId xmlns:a16="http://schemas.microsoft.com/office/drawing/2014/main" id="{EFDD76CC-84A5-C468-BBA4-E52B5174FB72}"/>
              </a:ext>
            </a:extLst>
          </p:cNvPr>
          <p:cNvCxnSpPr>
            <a:cxnSpLocks/>
          </p:cNvCxnSpPr>
          <p:nvPr/>
        </p:nvCxnSpPr>
        <p:spPr>
          <a:xfrm>
            <a:off x="7567124" y="3936276"/>
            <a:ext cx="201168"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36C7BD-CB8E-D568-D259-CBBEED323FDF}"/>
              </a:ext>
            </a:extLst>
          </p:cNvPr>
          <p:cNvCxnSpPr>
            <a:cxnSpLocks/>
          </p:cNvCxnSpPr>
          <p:nvPr/>
        </p:nvCxnSpPr>
        <p:spPr>
          <a:xfrm>
            <a:off x="1569244" y="3952519"/>
            <a:ext cx="546873"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59F0E1AD-5941-1AE6-0F92-EB587548AFF3}"/>
              </a:ext>
            </a:extLst>
          </p:cNvPr>
          <p:cNvSpPr/>
          <p:nvPr/>
        </p:nvSpPr>
        <p:spPr>
          <a:xfrm>
            <a:off x="4777676" y="3576016"/>
            <a:ext cx="1336114"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Scheduling and Binding</a:t>
            </a:r>
          </a:p>
        </p:txBody>
      </p:sp>
      <p:sp>
        <p:nvSpPr>
          <p:cNvPr id="17" name="Freeform: Shape 16">
            <a:extLst>
              <a:ext uri="{FF2B5EF4-FFF2-40B4-BE49-F238E27FC236}">
                <a16:creationId xmlns:a16="http://schemas.microsoft.com/office/drawing/2014/main" id="{EC4228F7-7AF6-56AA-6C5C-C33767E938EA}"/>
              </a:ext>
            </a:extLst>
          </p:cNvPr>
          <p:cNvSpPr/>
          <p:nvPr/>
        </p:nvSpPr>
        <p:spPr>
          <a:xfrm>
            <a:off x="3589095" y="3576016"/>
            <a:ext cx="982368" cy="682368"/>
          </a:xfrm>
          <a:custGeom>
            <a:avLst/>
            <a:gdLst>
              <a:gd name="connsiteX0" fmla="*/ 0 w 854950"/>
              <a:gd name="connsiteY0" fmla="*/ 0 h 366407"/>
              <a:gd name="connsiteX1" fmla="*/ 854951 w 854950"/>
              <a:gd name="connsiteY1" fmla="*/ 0 h 366407"/>
              <a:gd name="connsiteX2" fmla="*/ 854951 w 854950"/>
              <a:gd name="connsiteY2" fmla="*/ 366408 h 366407"/>
              <a:gd name="connsiteX3" fmla="*/ 0 w 854950"/>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854950" h="366407">
                <a:moveTo>
                  <a:pt x="0" y="0"/>
                </a:moveTo>
                <a:lnTo>
                  <a:pt x="854951" y="0"/>
                </a:lnTo>
                <a:lnTo>
                  <a:pt x="854951" y="366408"/>
                </a:lnTo>
                <a:lnTo>
                  <a:pt x="0" y="366408"/>
                </a:lnTo>
                <a:close/>
              </a:path>
            </a:pathLst>
          </a:custGeom>
          <a:solidFill>
            <a:schemeClr val="accent2"/>
          </a:solidFill>
          <a:ln w="12201" cap="flat">
            <a:solidFill>
              <a:srgbClr val="000000"/>
            </a:solidFill>
            <a:prstDash val="dash"/>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LLVM IR</a:t>
            </a:r>
          </a:p>
          <a:p>
            <a:pPr algn="ctr"/>
            <a:r>
              <a:rPr lang="en-US" dirty="0" err="1">
                <a:latin typeface="Lato" panose="020F0502020204030203" pitchFamily="34" charset="0"/>
                <a:ea typeface="Lato" panose="020F0502020204030203" pitchFamily="34" charset="0"/>
                <a:cs typeface="Lato" panose="020F0502020204030203" pitchFamily="34" charset="0"/>
              </a:rPr>
              <a:t>Bitcode</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2" name="Freeform: Shape 21">
            <a:extLst>
              <a:ext uri="{FF2B5EF4-FFF2-40B4-BE49-F238E27FC236}">
                <a16:creationId xmlns:a16="http://schemas.microsoft.com/office/drawing/2014/main" id="{22268B67-6DBE-D200-224E-18A9A8DBBC0F}"/>
              </a:ext>
            </a:extLst>
          </p:cNvPr>
          <p:cNvSpPr/>
          <p:nvPr/>
        </p:nvSpPr>
        <p:spPr>
          <a:xfrm>
            <a:off x="2116117" y="3576016"/>
            <a:ext cx="1266765"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Front-end</a:t>
            </a:r>
          </a:p>
          <a:p>
            <a:pPr algn="ctr"/>
            <a:r>
              <a:rPr lang="en-US" dirty="0">
                <a:latin typeface="Lato" panose="020F0502020204030203" pitchFamily="34" charset="0"/>
                <a:ea typeface="Lato" panose="020F0502020204030203" pitchFamily="34" charset="0"/>
                <a:cs typeface="Lato" panose="020F0502020204030203" pitchFamily="34" charset="0"/>
              </a:rPr>
              <a:t>Compilation</a:t>
            </a:r>
          </a:p>
        </p:txBody>
      </p:sp>
      <p:cxnSp>
        <p:nvCxnSpPr>
          <p:cNvPr id="23" name="Straight Arrow Connector 22">
            <a:extLst>
              <a:ext uri="{FF2B5EF4-FFF2-40B4-BE49-F238E27FC236}">
                <a16:creationId xmlns:a16="http://schemas.microsoft.com/office/drawing/2014/main" id="{CC9983AA-49F1-8E7A-2E0A-E56ECF34A622}"/>
              </a:ext>
            </a:extLst>
          </p:cNvPr>
          <p:cNvCxnSpPr>
            <a:cxnSpLocks/>
          </p:cNvCxnSpPr>
          <p:nvPr/>
        </p:nvCxnSpPr>
        <p:spPr>
          <a:xfrm>
            <a:off x="6120803" y="3936276"/>
            <a:ext cx="199200"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B88D06D-0B58-5CEF-E08F-4C00DCC8AAB1}"/>
              </a:ext>
            </a:extLst>
          </p:cNvPr>
          <p:cNvCxnSpPr>
            <a:cxnSpLocks/>
          </p:cNvCxnSpPr>
          <p:nvPr/>
        </p:nvCxnSpPr>
        <p:spPr>
          <a:xfrm>
            <a:off x="4576274" y="3936276"/>
            <a:ext cx="201168"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F5C333-D083-FE15-BDE2-E9081E4A84CE}"/>
              </a:ext>
            </a:extLst>
          </p:cNvPr>
          <p:cNvCxnSpPr>
            <a:cxnSpLocks/>
          </p:cNvCxnSpPr>
          <p:nvPr/>
        </p:nvCxnSpPr>
        <p:spPr>
          <a:xfrm>
            <a:off x="3389895" y="3936276"/>
            <a:ext cx="199200"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0CF8DBE3-1DC2-33E6-4403-02C618A9EBAA}"/>
              </a:ext>
            </a:extLst>
          </p:cNvPr>
          <p:cNvSpPr/>
          <p:nvPr/>
        </p:nvSpPr>
        <p:spPr>
          <a:xfrm>
            <a:off x="10231595" y="4301611"/>
            <a:ext cx="1540016" cy="465740"/>
          </a:xfrm>
          <a:custGeom>
            <a:avLst/>
            <a:gdLst>
              <a:gd name="connsiteX0" fmla="*/ 1844251 w 1880892"/>
              <a:gd name="connsiteY0" fmla="*/ 0 h 244271"/>
              <a:gd name="connsiteX1" fmla="*/ 1880892 w 1880892"/>
              <a:gd name="connsiteY1" fmla="*/ 36641 h 244271"/>
              <a:gd name="connsiteX2" fmla="*/ 1880892 w 1880892"/>
              <a:gd name="connsiteY2" fmla="*/ 207631 h 244271"/>
              <a:gd name="connsiteX3" fmla="*/ 1844251 w 1880892"/>
              <a:gd name="connsiteY3" fmla="*/ 244272 h 244271"/>
              <a:gd name="connsiteX4" fmla="*/ 36641 w 1880892"/>
              <a:gd name="connsiteY4" fmla="*/ 244272 h 244271"/>
              <a:gd name="connsiteX5" fmla="*/ 0 w 1880892"/>
              <a:gd name="connsiteY5" fmla="*/ 207631 h 244271"/>
              <a:gd name="connsiteX6" fmla="*/ 0 w 1880892"/>
              <a:gd name="connsiteY6" fmla="*/ 36641 h 244271"/>
              <a:gd name="connsiteX7" fmla="*/ 36641 w 1880892"/>
              <a:gd name="connsiteY7" fmla="*/ 0 h 24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892" h="244271">
                <a:moveTo>
                  <a:pt x="1844251" y="0"/>
                </a:moveTo>
                <a:cubicBezTo>
                  <a:pt x="1864488" y="0"/>
                  <a:pt x="1880892" y="16405"/>
                  <a:pt x="1880892" y="36641"/>
                </a:cubicBezTo>
                <a:lnTo>
                  <a:pt x="1880892" y="207631"/>
                </a:lnTo>
                <a:cubicBezTo>
                  <a:pt x="1880892" y="227867"/>
                  <a:pt x="1864488" y="244272"/>
                  <a:pt x="1844251" y="244272"/>
                </a:cubicBezTo>
                <a:lnTo>
                  <a:pt x="36641" y="244272"/>
                </a:lnTo>
                <a:cubicBezTo>
                  <a:pt x="16405" y="244272"/>
                  <a:pt x="0" y="227867"/>
                  <a:pt x="0" y="207631"/>
                </a:cubicBezTo>
                <a:lnTo>
                  <a:pt x="0" y="36641"/>
                </a:lnTo>
                <a:cubicBezTo>
                  <a:pt x="0" y="16405"/>
                  <a:pt x="16405" y="0"/>
                  <a:pt x="36641" y="0"/>
                </a:cubicBezTo>
                <a:close/>
              </a:path>
            </a:pathLst>
          </a:custGeom>
          <a:solidFill>
            <a:schemeClr val="accent5">
              <a:lumMod val="40000"/>
              <a:lumOff val="60000"/>
            </a:schemeClr>
          </a:solidFill>
          <a:ln w="24403" cap="flat">
            <a:solidFill>
              <a:srgbClr val="000066"/>
            </a:solidFill>
            <a:prstDash val="solid"/>
            <a:miter/>
          </a:ln>
        </p:spPr>
        <p:txBody>
          <a:bodyPr rtlCol="0" anchor="ctr"/>
          <a:lstStyle/>
          <a:p>
            <a:pPr algn="ctr"/>
            <a:r>
              <a:rPr lang="en-US" sz="2400" b="1" dirty="0" err="1">
                <a:latin typeface="Lato" panose="020F0502020204030203" pitchFamily="34" charset="0"/>
                <a:ea typeface="Lato" panose="020F0502020204030203" pitchFamily="34" charset="0"/>
                <a:cs typeface="Lato" panose="020F0502020204030203" pitchFamily="34" charset="0"/>
              </a:rPr>
              <a:t>FastSim</a:t>
            </a:r>
            <a:endParaRPr lang="en-US" sz="2400" b="1" dirty="0">
              <a:latin typeface="Lato" panose="020F0502020204030203" pitchFamily="34" charset="0"/>
              <a:ea typeface="Lato" panose="020F0502020204030203" pitchFamily="34" charset="0"/>
              <a:cs typeface="Lato" panose="020F0502020204030203" pitchFamily="34" charset="0"/>
            </a:endParaRPr>
          </a:p>
        </p:txBody>
      </p:sp>
      <p:sp>
        <p:nvSpPr>
          <p:cNvPr id="31" name="Freeform: Shape 30">
            <a:extLst>
              <a:ext uri="{FF2B5EF4-FFF2-40B4-BE49-F238E27FC236}">
                <a16:creationId xmlns:a16="http://schemas.microsoft.com/office/drawing/2014/main" id="{8602EA16-C1C1-69E9-BDE0-3387E389B3D4}"/>
              </a:ext>
            </a:extLst>
          </p:cNvPr>
          <p:cNvSpPr/>
          <p:nvPr/>
        </p:nvSpPr>
        <p:spPr>
          <a:xfrm>
            <a:off x="1206500" y="4191000"/>
            <a:ext cx="5105400" cy="1981200"/>
          </a:xfrm>
          <a:custGeom>
            <a:avLst/>
            <a:gdLst>
              <a:gd name="connsiteX0" fmla="*/ 0 w 5041900"/>
              <a:gd name="connsiteY0" fmla="*/ 0 h 1917700"/>
              <a:gd name="connsiteX1" fmla="*/ 0 w 5041900"/>
              <a:gd name="connsiteY1" fmla="*/ 1917700 h 1917700"/>
              <a:gd name="connsiteX2" fmla="*/ 5041900 w 5041900"/>
              <a:gd name="connsiteY2" fmla="*/ 1917700 h 1917700"/>
            </a:gdLst>
            <a:ahLst/>
            <a:cxnLst>
              <a:cxn ang="0">
                <a:pos x="connsiteX0" y="connsiteY0"/>
              </a:cxn>
              <a:cxn ang="0">
                <a:pos x="connsiteX1" y="connsiteY1"/>
              </a:cxn>
              <a:cxn ang="0">
                <a:pos x="connsiteX2" y="connsiteY2"/>
              </a:cxn>
            </a:cxnLst>
            <a:rect l="l" t="t" r="r" b="b"/>
            <a:pathLst>
              <a:path w="5041900" h="1917700">
                <a:moveTo>
                  <a:pt x="0" y="0"/>
                </a:moveTo>
                <a:lnTo>
                  <a:pt x="0" y="1917700"/>
                </a:lnTo>
                <a:lnTo>
                  <a:pt x="5041900" y="1917700"/>
                </a:lnTo>
              </a:path>
            </a:pathLst>
          </a:cu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32CE2505-0B1B-7D45-BD77-A46883A1F059}"/>
              </a:ext>
            </a:extLst>
          </p:cNvPr>
          <p:cNvGrpSpPr/>
          <p:nvPr/>
        </p:nvGrpSpPr>
        <p:grpSpPr>
          <a:xfrm>
            <a:off x="4053840" y="3342505"/>
            <a:ext cx="3246604" cy="2448695"/>
            <a:chOff x="4053840" y="3342505"/>
            <a:chExt cx="3246604" cy="2448695"/>
          </a:xfrm>
        </p:grpSpPr>
        <p:grpSp>
          <p:nvGrpSpPr>
            <p:cNvPr id="39" name="Group 38">
              <a:extLst>
                <a:ext uri="{FF2B5EF4-FFF2-40B4-BE49-F238E27FC236}">
                  <a16:creationId xmlns:a16="http://schemas.microsoft.com/office/drawing/2014/main" id="{7F12FD1B-EF1E-71EC-3A30-11FF3C3150D2}"/>
                </a:ext>
              </a:extLst>
            </p:cNvPr>
            <p:cNvGrpSpPr/>
            <p:nvPr/>
          </p:nvGrpSpPr>
          <p:grpSpPr>
            <a:xfrm>
              <a:off x="4053840" y="4258384"/>
              <a:ext cx="3246604" cy="1249705"/>
              <a:chOff x="4053840" y="4258384"/>
              <a:chExt cx="3246604" cy="1249705"/>
            </a:xfrm>
          </p:grpSpPr>
          <p:grpSp>
            <p:nvGrpSpPr>
              <p:cNvPr id="36" name="Group 35">
                <a:extLst>
                  <a:ext uri="{FF2B5EF4-FFF2-40B4-BE49-F238E27FC236}">
                    <a16:creationId xmlns:a16="http://schemas.microsoft.com/office/drawing/2014/main" id="{8BE9AD1F-59A2-E0EB-1007-154F02E315BA}"/>
                  </a:ext>
                </a:extLst>
              </p:cNvPr>
              <p:cNvGrpSpPr/>
              <p:nvPr/>
            </p:nvGrpSpPr>
            <p:grpSpPr>
              <a:xfrm>
                <a:off x="4053840" y="4258384"/>
                <a:ext cx="3246604" cy="1240900"/>
                <a:chOff x="4053840" y="4258384"/>
                <a:chExt cx="3246604" cy="1240900"/>
              </a:xfrm>
            </p:grpSpPr>
            <p:sp>
              <p:nvSpPr>
                <p:cNvPr id="8" name="TextBox 7">
                  <a:extLst>
                    <a:ext uri="{FF2B5EF4-FFF2-40B4-BE49-F238E27FC236}">
                      <a16:creationId xmlns:a16="http://schemas.microsoft.com/office/drawing/2014/main" id="{DACE056B-2599-1B79-D018-A48B45208FD9}"/>
                    </a:ext>
                  </a:extLst>
                </p:cNvPr>
                <p:cNvSpPr txBox="1"/>
                <p:nvPr/>
              </p:nvSpPr>
              <p:spPr>
                <a:xfrm>
                  <a:off x="4777441" y="4920402"/>
                  <a:ext cx="2523003" cy="578882"/>
                </a:xfrm>
                <a:prstGeom prst="roundRect">
                  <a:avLst/>
                </a:prstGeom>
                <a:solidFill>
                  <a:schemeClr val="accent6">
                    <a:lumMod val="60000"/>
                    <a:lumOff val="40000"/>
                  </a:schemeClr>
                </a:solidFill>
                <a:ln w="28575">
                  <a:solidFill>
                    <a:schemeClr val="accent6">
                      <a:lumMod val="50000"/>
                    </a:schemeClr>
                  </a:solidFill>
                </a:ln>
              </p:spPr>
              <p:txBody>
                <a:bodyPr wrap="square" lIns="274320">
                  <a:spAutoFit/>
                </a:bodyPr>
                <a:lstStyle/>
                <a:p>
                  <a:pPr algn="ctr"/>
                  <a:r>
                    <a:rPr lang="en-US" sz="2800" b="1" i="1" dirty="0" err="1">
                      <a:latin typeface="Lato" panose="020F0502020204030203" pitchFamily="34" charset="0"/>
                      <a:ea typeface="Lato" panose="020F0502020204030203" pitchFamily="34" charset="0"/>
                      <a:cs typeface="Lato" panose="020F0502020204030203" pitchFamily="34" charset="0"/>
                    </a:rPr>
                    <a:t>LightningSim</a:t>
                  </a:r>
                  <a:endParaRPr lang="en-US" sz="2800" b="1" i="1" dirty="0">
                    <a:latin typeface="Lato" panose="020F0502020204030203" pitchFamily="34" charset="0"/>
                    <a:ea typeface="Lato" panose="020F0502020204030203" pitchFamily="34" charset="0"/>
                    <a:cs typeface="Lato" panose="020F0502020204030203" pitchFamily="34" charset="0"/>
                  </a:endParaRPr>
                </a:p>
              </p:txBody>
            </p:sp>
            <p:cxnSp>
              <p:nvCxnSpPr>
                <p:cNvPr id="18" name="Straight Arrow Connector 17">
                  <a:extLst>
                    <a:ext uri="{FF2B5EF4-FFF2-40B4-BE49-F238E27FC236}">
                      <a16:creationId xmlns:a16="http://schemas.microsoft.com/office/drawing/2014/main" id="{714C4C89-D909-CAED-7329-AC0D4F4C0665}"/>
                    </a:ext>
                  </a:extLst>
                </p:cNvPr>
                <p:cNvCxnSpPr>
                  <a:cxnSpLocks/>
                </p:cNvCxnSpPr>
                <p:nvPr/>
              </p:nvCxnSpPr>
              <p:spPr>
                <a:xfrm>
                  <a:off x="6686775" y="4258384"/>
                  <a:ext cx="0" cy="65651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3616714-6FF5-84A8-F3AA-B10A61B7DC8B}"/>
                    </a:ext>
                  </a:extLst>
                </p:cNvPr>
                <p:cNvSpPr/>
                <p:nvPr/>
              </p:nvSpPr>
              <p:spPr>
                <a:xfrm>
                  <a:off x="4053840" y="4259580"/>
                  <a:ext cx="1120140" cy="655320"/>
                </a:xfrm>
                <a:custGeom>
                  <a:avLst/>
                  <a:gdLst>
                    <a:gd name="connsiteX0" fmla="*/ 0 w 1120140"/>
                    <a:gd name="connsiteY0" fmla="*/ 0 h 655320"/>
                    <a:gd name="connsiteX1" fmla="*/ 0 w 1120140"/>
                    <a:gd name="connsiteY1" fmla="*/ 373380 h 655320"/>
                    <a:gd name="connsiteX2" fmla="*/ 1120140 w 1120140"/>
                    <a:gd name="connsiteY2" fmla="*/ 373380 h 655320"/>
                    <a:gd name="connsiteX3" fmla="*/ 1120140 w 11201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1120140" h="655320">
                      <a:moveTo>
                        <a:pt x="0" y="0"/>
                      </a:moveTo>
                      <a:lnTo>
                        <a:pt x="0" y="373380"/>
                      </a:lnTo>
                      <a:lnTo>
                        <a:pt x="1120140" y="373380"/>
                      </a:lnTo>
                      <a:lnTo>
                        <a:pt x="1120140" y="655320"/>
                      </a:lnTo>
                    </a:path>
                  </a:pathLst>
                </a:cu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2" name="Graphic 11" descr="Lightning bolt with solid fill">
                <a:extLst>
                  <a:ext uri="{FF2B5EF4-FFF2-40B4-BE49-F238E27FC236}">
                    <a16:creationId xmlns:a16="http://schemas.microsoft.com/office/drawing/2014/main" id="{488825AA-2CED-9C71-4B75-84520B4973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6715" y="4959449"/>
                <a:ext cx="548640" cy="548640"/>
              </a:xfrm>
              <a:prstGeom prst="rect">
                <a:avLst/>
              </a:prstGeom>
            </p:spPr>
          </p:pic>
        </p:grpSp>
        <p:cxnSp>
          <p:nvCxnSpPr>
            <p:cNvPr id="9" name="Straight Connector 8">
              <a:extLst>
                <a:ext uri="{FF2B5EF4-FFF2-40B4-BE49-F238E27FC236}">
                  <a16:creationId xmlns:a16="http://schemas.microsoft.com/office/drawing/2014/main" id="{C2EFD8C6-575F-2E57-13D6-A873A4E31186}"/>
                </a:ext>
              </a:extLst>
            </p:cNvPr>
            <p:cNvCxnSpPr>
              <a:cxnSpLocks/>
            </p:cNvCxnSpPr>
            <p:nvPr/>
          </p:nvCxnSpPr>
          <p:spPr>
            <a:xfrm>
              <a:off x="4673543" y="3342505"/>
              <a:ext cx="0" cy="2448695"/>
            </a:xfrm>
            <a:prstGeom prst="line">
              <a:avLst/>
            </a:prstGeom>
            <a:ln w="381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BF53486-A38B-D7A7-7633-DBDA652B528E}"/>
              </a:ext>
            </a:extLst>
          </p:cNvPr>
          <p:cNvSpPr txBox="1"/>
          <p:nvPr/>
        </p:nvSpPr>
        <p:spPr>
          <a:xfrm>
            <a:off x="1250765" y="4763784"/>
            <a:ext cx="3348101" cy="1200329"/>
          </a:xfrm>
          <a:prstGeom prst="rect">
            <a:avLst/>
          </a:prstGeom>
          <a:solidFill>
            <a:schemeClr val="accent4">
              <a:lumMod val="60000"/>
              <a:lumOff val="40000"/>
            </a:schemeClr>
          </a:solidFill>
        </p:spPr>
        <p:txBody>
          <a:bodyPr wrap="square">
            <a:spAutoFit/>
          </a:bodyPr>
          <a:lstStyle/>
          <a:p>
            <a:pPr marL="342900" indent="-342900">
              <a:buFont typeface="Arial" panose="020B0604020202020204" pitchFamily="34" charset="0"/>
              <a:buChar char="•"/>
            </a:pPr>
            <a:r>
              <a:rPr lang="en-US" sz="2400" b="1" i="1" dirty="0"/>
              <a:t>Starts simultaneously with scheduling</a:t>
            </a:r>
          </a:p>
          <a:p>
            <a:pPr marL="342900" indent="-342900">
              <a:buFont typeface="Arial" panose="020B0604020202020204" pitchFamily="34" charset="0"/>
              <a:buChar char="•"/>
            </a:pPr>
            <a:r>
              <a:rPr lang="en-US" sz="2400" b="1" i="1" dirty="0"/>
              <a:t>No RTL code required</a:t>
            </a:r>
          </a:p>
        </p:txBody>
      </p:sp>
      <p:sp>
        <p:nvSpPr>
          <p:cNvPr id="27" name="Freeform: Shape 26">
            <a:extLst>
              <a:ext uri="{FF2B5EF4-FFF2-40B4-BE49-F238E27FC236}">
                <a16:creationId xmlns:a16="http://schemas.microsoft.com/office/drawing/2014/main" id="{24874EF0-8D33-7ECE-39D8-C7788C23DA88}"/>
              </a:ext>
            </a:extLst>
          </p:cNvPr>
          <p:cNvSpPr/>
          <p:nvPr/>
        </p:nvSpPr>
        <p:spPr>
          <a:xfrm>
            <a:off x="7117080" y="4267200"/>
            <a:ext cx="952500" cy="1706880"/>
          </a:xfrm>
          <a:custGeom>
            <a:avLst/>
            <a:gdLst>
              <a:gd name="connsiteX0" fmla="*/ 0 w 952500"/>
              <a:gd name="connsiteY0" fmla="*/ 0 h 1706880"/>
              <a:gd name="connsiteX1" fmla="*/ 0 w 952500"/>
              <a:gd name="connsiteY1" fmla="*/ 411480 h 1706880"/>
              <a:gd name="connsiteX2" fmla="*/ 952500 w 952500"/>
              <a:gd name="connsiteY2" fmla="*/ 411480 h 1706880"/>
              <a:gd name="connsiteX3" fmla="*/ 952500 w 952500"/>
              <a:gd name="connsiteY3" fmla="*/ 1706880 h 1706880"/>
            </a:gdLst>
            <a:ahLst/>
            <a:cxnLst>
              <a:cxn ang="0">
                <a:pos x="connsiteX0" y="connsiteY0"/>
              </a:cxn>
              <a:cxn ang="0">
                <a:pos x="connsiteX1" y="connsiteY1"/>
              </a:cxn>
              <a:cxn ang="0">
                <a:pos x="connsiteX2" y="connsiteY2"/>
              </a:cxn>
              <a:cxn ang="0">
                <a:pos x="connsiteX3" y="connsiteY3"/>
              </a:cxn>
            </a:cxnLst>
            <a:rect l="l" t="t" r="r" b="b"/>
            <a:pathLst>
              <a:path w="952500" h="1706880">
                <a:moveTo>
                  <a:pt x="0" y="0"/>
                </a:moveTo>
                <a:lnTo>
                  <a:pt x="0" y="411480"/>
                </a:lnTo>
                <a:lnTo>
                  <a:pt x="952500" y="411480"/>
                </a:lnTo>
                <a:lnTo>
                  <a:pt x="952500" y="1706880"/>
                </a:lnTo>
              </a:path>
            </a:pathLst>
          </a:cu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40" name="Group 39">
            <a:extLst>
              <a:ext uri="{FF2B5EF4-FFF2-40B4-BE49-F238E27FC236}">
                <a16:creationId xmlns:a16="http://schemas.microsoft.com/office/drawing/2014/main" id="{4DA32867-ADED-2C1A-76BB-8DAA9518F029}"/>
              </a:ext>
            </a:extLst>
          </p:cNvPr>
          <p:cNvGrpSpPr/>
          <p:nvPr/>
        </p:nvGrpSpPr>
        <p:grpSpPr>
          <a:xfrm>
            <a:off x="5261892" y="3378449"/>
            <a:ext cx="4643104" cy="857737"/>
            <a:chOff x="5261892" y="3378449"/>
            <a:chExt cx="4643104" cy="857737"/>
          </a:xfrm>
        </p:grpSpPr>
        <p:sp>
          <p:nvSpPr>
            <p:cNvPr id="32" name="Graphic 28" descr="Close with solid fill">
              <a:extLst>
                <a:ext uri="{FF2B5EF4-FFF2-40B4-BE49-F238E27FC236}">
                  <a16:creationId xmlns:a16="http://schemas.microsoft.com/office/drawing/2014/main" id="{35B8D6A5-1831-AB38-3C56-C495E609AABC}"/>
                </a:ext>
              </a:extLst>
            </p:cNvPr>
            <p:cNvSpPr/>
            <p:nvPr/>
          </p:nvSpPr>
          <p:spPr>
            <a:xfrm>
              <a:off x="5261892" y="3934168"/>
              <a:ext cx="810231" cy="302018"/>
            </a:xfrm>
            <a:custGeom>
              <a:avLst/>
              <a:gdLst>
                <a:gd name="connsiteX0" fmla="*/ 913255 w 913255"/>
                <a:gd name="connsiteY0" fmla="*/ 109642 h 913255"/>
                <a:gd name="connsiteX1" fmla="*/ 803613 w 913255"/>
                <a:gd name="connsiteY1" fmla="*/ 0 h 913255"/>
                <a:gd name="connsiteX2" fmla="*/ 456628 w 913255"/>
                <a:gd name="connsiteY2" fmla="*/ 346985 h 913255"/>
                <a:gd name="connsiteX3" fmla="*/ 109642 w 913255"/>
                <a:gd name="connsiteY3" fmla="*/ 0 h 913255"/>
                <a:gd name="connsiteX4" fmla="*/ 0 w 913255"/>
                <a:gd name="connsiteY4" fmla="*/ 109642 h 913255"/>
                <a:gd name="connsiteX5" fmla="*/ 346985 w 913255"/>
                <a:gd name="connsiteY5" fmla="*/ 456628 h 913255"/>
                <a:gd name="connsiteX6" fmla="*/ 0 w 913255"/>
                <a:gd name="connsiteY6" fmla="*/ 803613 h 913255"/>
                <a:gd name="connsiteX7" fmla="*/ 109642 w 913255"/>
                <a:gd name="connsiteY7" fmla="*/ 913255 h 913255"/>
                <a:gd name="connsiteX8" fmla="*/ 456628 w 913255"/>
                <a:gd name="connsiteY8" fmla="*/ 566270 h 913255"/>
                <a:gd name="connsiteX9" fmla="*/ 803613 w 913255"/>
                <a:gd name="connsiteY9" fmla="*/ 913255 h 913255"/>
                <a:gd name="connsiteX10" fmla="*/ 913255 w 913255"/>
                <a:gd name="connsiteY10" fmla="*/ 803613 h 913255"/>
                <a:gd name="connsiteX11" fmla="*/ 566270 w 913255"/>
                <a:gd name="connsiteY11" fmla="*/ 456628 h 91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255" h="913255">
                  <a:moveTo>
                    <a:pt x="913255" y="109642"/>
                  </a:moveTo>
                  <a:lnTo>
                    <a:pt x="803613" y="0"/>
                  </a:lnTo>
                  <a:lnTo>
                    <a:pt x="456628" y="346985"/>
                  </a:lnTo>
                  <a:lnTo>
                    <a:pt x="109642" y="0"/>
                  </a:lnTo>
                  <a:lnTo>
                    <a:pt x="0" y="109642"/>
                  </a:lnTo>
                  <a:lnTo>
                    <a:pt x="346985" y="456628"/>
                  </a:lnTo>
                  <a:lnTo>
                    <a:pt x="0" y="803613"/>
                  </a:lnTo>
                  <a:lnTo>
                    <a:pt x="109642" y="913255"/>
                  </a:lnTo>
                  <a:lnTo>
                    <a:pt x="456628" y="566270"/>
                  </a:lnTo>
                  <a:lnTo>
                    <a:pt x="803613" y="913255"/>
                  </a:lnTo>
                  <a:lnTo>
                    <a:pt x="913255" y="803613"/>
                  </a:lnTo>
                  <a:lnTo>
                    <a:pt x="566270" y="456628"/>
                  </a:lnTo>
                  <a:close/>
                </a:path>
              </a:pathLst>
            </a:custGeom>
            <a:solidFill>
              <a:srgbClr val="000000">
                <a:alpha val="60000"/>
              </a:srgbClr>
            </a:solidFill>
            <a:ln w="12898" cap="flat">
              <a:noFill/>
              <a:prstDash val="solid"/>
              <a:miter/>
            </a:ln>
          </p:spPr>
          <p:txBody>
            <a:bodyPr rtlCol="0" anchor="ctr"/>
            <a:lstStyle/>
            <a:p>
              <a:endParaRPr lang="en-US"/>
            </a:p>
          </p:txBody>
        </p:sp>
        <p:sp>
          <p:nvSpPr>
            <p:cNvPr id="34" name="Graphic 28" descr="Close with solid fill">
              <a:extLst>
                <a:ext uri="{FF2B5EF4-FFF2-40B4-BE49-F238E27FC236}">
                  <a16:creationId xmlns:a16="http://schemas.microsoft.com/office/drawing/2014/main" id="{B4CBEC6B-B81F-46EA-738B-27145789A532}"/>
                </a:ext>
              </a:extLst>
            </p:cNvPr>
            <p:cNvSpPr/>
            <p:nvPr/>
          </p:nvSpPr>
          <p:spPr>
            <a:xfrm>
              <a:off x="7763530" y="3603916"/>
              <a:ext cx="1261508" cy="632261"/>
            </a:xfrm>
            <a:custGeom>
              <a:avLst/>
              <a:gdLst>
                <a:gd name="connsiteX0" fmla="*/ 913255 w 913255"/>
                <a:gd name="connsiteY0" fmla="*/ 109642 h 913255"/>
                <a:gd name="connsiteX1" fmla="*/ 803613 w 913255"/>
                <a:gd name="connsiteY1" fmla="*/ 0 h 913255"/>
                <a:gd name="connsiteX2" fmla="*/ 456628 w 913255"/>
                <a:gd name="connsiteY2" fmla="*/ 346985 h 913255"/>
                <a:gd name="connsiteX3" fmla="*/ 109642 w 913255"/>
                <a:gd name="connsiteY3" fmla="*/ 0 h 913255"/>
                <a:gd name="connsiteX4" fmla="*/ 0 w 913255"/>
                <a:gd name="connsiteY4" fmla="*/ 109642 h 913255"/>
                <a:gd name="connsiteX5" fmla="*/ 346985 w 913255"/>
                <a:gd name="connsiteY5" fmla="*/ 456628 h 913255"/>
                <a:gd name="connsiteX6" fmla="*/ 0 w 913255"/>
                <a:gd name="connsiteY6" fmla="*/ 803613 h 913255"/>
                <a:gd name="connsiteX7" fmla="*/ 109642 w 913255"/>
                <a:gd name="connsiteY7" fmla="*/ 913255 h 913255"/>
                <a:gd name="connsiteX8" fmla="*/ 456628 w 913255"/>
                <a:gd name="connsiteY8" fmla="*/ 566270 h 913255"/>
                <a:gd name="connsiteX9" fmla="*/ 803613 w 913255"/>
                <a:gd name="connsiteY9" fmla="*/ 913255 h 913255"/>
                <a:gd name="connsiteX10" fmla="*/ 913255 w 913255"/>
                <a:gd name="connsiteY10" fmla="*/ 803613 h 913255"/>
                <a:gd name="connsiteX11" fmla="*/ 566270 w 913255"/>
                <a:gd name="connsiteY11" fmla="*/ 456628 h 91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255" h="913255">
                  <a:moveTo>
                    <a:pt x="913255" y="109642"/>
                  </a:moveTo>
                  <a:lnTo>
                    <a:pt x="803613" y="0"/>
                  </a:lnTo>
                  <a:lnTo>
                    <a:pt x="456628" y="346985"/>
                  </a:lnTo>
                  <a:lnTo>
                    <a:pt x="109642" y="0"/>
                  </a:lnTo>
                  <a:lnTo>
                    <a:pt x="0" y="109642"/>
                  </a:lnTo>
                  <a:lnTo>
                    <a:pt x="346985" y="456628"/>
                  </a:lnTo>
                  <a:lnTo>
                    <a:pt x="0" y="803613"/>
                  </a:lnTo>
                  <a:lnTo>
                    <a:pt x="109642" y="913255"/>
                  </a:lnTo>
                  <a:lnTo>
                    <a:pt x="456628" y="566270"/>
                  </a:lnTo>
                  <a:lnTo>
                    <a:pt x="803613" y="913255"/>
                  </a:lnTo>
                  <a:lnTo>
                    <a:pt x="913255" y="803613"/>
                  </a:lnTo>
                  <a:lnTo>
                    <a:pt x="566270" y="456628"/>
                  </a:lnTo>
                  <a:close/>
                </a:path>
              </a:pathLst>
            </a:custGeom>
            <a:solidFill>
              <a:srgbClr val="000000">
                <a:alpha val="60000"/>
              </a:srgbClr>
            </a:solidFill>
            <a:ln w="12898" cap="flat">
              <a:noFill/>
              <a:prstDash val="solid"/>
              <a:miter/>
            </a:ln>
          </p:spPr>
          <p:txBody>
            <a:bodyPr rtlCol="0" anchor="ctr"/>
            <a:lstStyle/>
            <a:p>
              <a:endParaRPr lang="en-US"/>
            </a:p>
          </p:txBody>
        </p:sp>
        <p:sp>
          <p:nvSpPr>
            <p:cNvPr id="35" name="Graphic 28" descr="Close with solid fill">
              <a:extLst>
                <a:ext uri="{FF2B5EF4-FFF2-40B4-BE49-F238E27FC236}">
                  <a16:creationId xmlns:a16="http://schemas.microsoft.com/office/drawing/2014/main" id="{FDAED659-C145-CFC1-EAEB-B9E95DAB280A}"/>
                </a:ext>
              </a:extLst>
            </p:cNvPr>
            <p:cNvSpPr/>
            <p:nvPr/>
          </p:nvSpPr>
          <p:spPr>
            <a:xfrm>
              <a:off x="9472717" y="3378449"/>
              <a:ext cx="432279" cy="754534"/>
            </a:xfrm>
            <a:custGeom>
              <a:avLst/>
              <a:gdLst>
                <a:gd name="connsiteX0" fmla="*/ 913255 w 913255"/>
                <a:gd name="connsiteY0" fmla="*/ 109642 h 913255"/>
                <a:gd name="connsiteX1" fmla="*/ 803613 w 913255"/>
                <a:gd name="connsiteY1" fmla="*/ 0 h 913255"/>
                <a:gd name="connsiteX2" fmla="*/ 456628 w 913255"/>
                <a:gd name="connsiteY2" fmla="*/ 346985 h 913255"/>
                <a:gd name="connsiteX3" fmla="*/ 109642 w 913255"/>
                <a:gd name="connsiteY3" fmla="*/ 0 h 913255"/>
                <a:gd name="connsiteX4" fmla="*/ 0 w 913255"/>
                <a:gd name="connsiteY4" fmla="*/ 109642 h 913255"/>
                <a:gd name="connsiteX5" fmla="*/ 346985 w 913255"/>
                <a:gd name="connsiteY5" fmla="*/ 456628 h 913255"/>
                <a:gd name="connsiteX6" fmla="*/ 0 w 913255"/>
                <a:gd name="connsiteY6" fmla="*/ 803613 h 913255"/>
                <a:gd name="connsiteX7" fmla="*/ 109642 w 913255"/>
                <a:gd name="connsiteY7" fmla="*/ 913255 h 913255"/>
                <a:gd name="connsiteX8" fmla="*/ 456628 w 913255"/>
                <a:gd name="connsiteY8" fmla="*/ 566270 h 913255"/>
                <a:gd name="connsiteX9" fmla="*/ 803613 w 913255"/>
                <a:gd name="connsiteY9" fmla="*/ 913255 h 913255"/>
                <a:gd name="connsiteX10" fmla="*/ 913255 w 913255"/>
                <a:gd name="connsiteY10" fmla="*/ 803613 h 913255"/>
                <a:gd name="connsiteX11" fmla="*/ 566270 w 913255"/>
                <a:gd name="connsiteY11" fmla="*/ 456628 h 91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255" h="913255">
                  <a:moveTo>
                    <a:pt x="913255" y="109642"/>
                  </a:moveTo>
                  <a:lnTo>
                    <a:pt x="803613" y="0"/>
                  </a:lnTo>
                  <a:lnTo>
                    <a:pt x="456628" y="346985"/>
                  </a:lnTo>
                  <a:lnTo>
                    <a:pt x="109642" y="0"/>
                  </a:lnTo>
                  <a:lnTo>
                    <a:pt x="0" y="109642"/>
                  </a:lnTo>
                  <a:lnTo>
                    <a:pt x="346985" y="456628"/>
                  </a:lnTo>
                  <a:lnTo>
                    <a:pt x="0" y="803613"/>
                  </a:lnTo>
                  <a:lnTo>
                    <a:pt x="109642" y="913255"/>
                  </a:lnTo>
                  <a:lnTo>
                    <a:pt x="456628" y="566270"/>
                  </a:lnTo>
                  <a:lnTo>
                    <a:pt x="803613" y="913255"/>
                  </a:lnTo>
                  <a:lnTo>
                    <a:pt x="913255" y="803613"/>
                  </a:lnTo>
                  <a:lnTo>
                    <a:pt x="566270" y="456628"/>
                  </a:lnTo>
                  <a:close/>
                </a:path>
              </a:pathLst>
            </a:custGeom>
            <a:solidFill>
              <a:srgbClr val="000000">
                <a:alpha val="60000"/>
              </a:srgbClr>
            </a:solidFill>
            <a:ln w="12898"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31069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B5458-5713-5BD1-44F1-E245BC15FB69}"/>
              </a:ext>
            </a:extLst>
          </p:cNvPr>
          <p:cNvSpPr>
            <a:spLocks noGrp="1"/>
          </p:cNvSpPr>
          <p:nvPr>
            <p:ph idx="1"/>
          </p:nvPr>
        </p:nvSpPr>
        <p:spPr>
          <a:xfrm>
            <a:off x="342901" y="1343862"/>
            <a:ext cx="11153774" cy="1964731"/>
          </a:xfrm>
        </p:spPr>
        <p:txBody>
          <a:bodyPr>
            <a:normAutofit/>
          </a:bodyPr>
          <a:lstStyle/>
          <a:p>
            <a:pPr marL="514350" indent="-514350">
              <a:lnSpc>
                <a:spcPct val="125000"/>
              </a:lnSpc>
              <a:buFont typeface="+mj-lt"/>
              <a:buAutoNum type="arabicPeriod"/>
            </a:pPr>
            <a:r>
              <a:rPr lang="en-US" dirty="0"/>
              <a:t>Map HLS scheduling information onto LLVM IR execution</a:t>
            </a:r>
          </a:p>
          <a:p>
            <a:pPr marL="514350" indent="-514350">
              <a:lnSpc>
                <a:spcPct val="125000"/>
              </a:lnSpc>
              <a:buFont typeface="+mj-lt"/>
              <a:buAutoNum type="arabicPeriod"/>
            </a:pPr>
            <a:r>
              <a:rPr lang="en-US" dirty="0"/>
              <a:t>Decoupled two steps:</a:t>
            </a:r>
          </a:p>
          <a:p>
            <a:pPr lvl="1"/>
            <a:r>
              <a:rPr lang="en-US" dirty="0"/>
              <a:t>LLVM IR execution </a:t>
            </a:r>
            <a:r>
              <a:rPr lang="en-US" b="1" dirty="0">
                <a:solidFill>
                  <a:schemeClr val="accent6">
                    <a:lumMod val="75000"/>
                  </a:schemeClr>
                </a:solidFill>
              </a:rPr>
              <a:t>trace generation</a:t>
            </a:r>
          </a:p>
          <a:p>
            <a:pPr lvl="1"/>
            <a:r>
              <a:rPr lang="en-US" b="1" dirty="0">
                <a:solidFill>
                  <a:schemeClr val="accent5">
                    <a:lumMod val="75000"/>
                  </a:schemeClr>
                </a:solidFill>
              </a:rPr>
              <a:t>Trace analysis</a:t>
            </a:r>
          </a:p>
        </p:txBody>
      </p:sp>
      <p:sp>
        <p:nvSpPr>
          <p:cNvPr id="3" name="Slide Number Placeholder 2">
            <a:extLst>
              <a:ext uri="{FF2B5EF4-FFF2-40B4-BE49-F238E27FC236}">
                <a16:creationId xmlns:a16="http://schemas.microsoft.com/office/drawing/2014/main" id="{B3840AAA-9E95-61E1-6409-CD8EA82BF453}"/>
              </a:ext>
            </a:extLst>
          </p:cNvPr>
          <p:cNvSpPr>
            <a:spLocks noGrp="1"/>
          </p:cNvSpPr>
          <p:nvPr>
            <p:ph type="sldNum" sz="quarter" idx="12"/>
          </p:nvPr>
        </p:nvSpPr>
        <p:spPr/>
        <p:txBody>
          <a:bodyPr/>
          <a:lstStyle/>
          <a:p>
            <a:fld id="{48F63A3B-78C7-47BE-AE5E-E10140E04643}" type="slidenum">
              <a:rPr lang="en-US" smtClean="0"/>
              <a:pPr/>
              <a:t>87</a:t>
            </a:fld>
            <a:endParaRPr lang="en-US"/>
          </a:p>
        </p:txBody>
      </p:sp>
      <p:sp>
        <p:nvSpPr>
          <p:cNvPr id="4" name="Title 3">
            <a:extLst>
              <a:ext uri="{FF2B5EF4-FFF2-40B4-BE49-F238E27FC236}">
                <a16:creationId xmlns:a16="http://schemas.microsoft.com/office/drawing/2014/main" id="{98650FC0-F4D8-5B30-7401-2A483D376BA9}"/>
              </a:ext>
            </a:extLst>
          </p:cNvPr>
          <p:cNvSpPr>
            <a:spLocks noGrp="1"/>
          </p:cNvSpPr>
          <p:nvPr>
            <p:ph type="title"/>
          </p:nvPr>
        </p:nvSpPr>
        <p:spPr/>
        <p:txBody>
          <a:bodyPr>
            <a:normAutofit fontScale="90000"/>
          </a:bodyPr>
          <a:lstStyle/>
          <a:p>
            <a:r>
              <a:rPr lang="en-US" dirty="0"/>
              <a:t>Our Approach</a:t>
            </a:r>
          </a:p>
        </p:txBody>
      </p:sp>
      <p:sp>
        <p:nvSpPr>
          <p:cNvPr id="96" name="Freeform: Shape 95">
            <a:extLst>
              <a:ext uri="{FF2B5EF4-FFF2-40B4-BE49-F238E27FC236}">
                <a16:creationId xmlns:a16="http://schemas.microsoft.com/office/drawing/2014/main" id="{A32E5969-3D96-7F20-3623-EC64A3C03BC4}"/>
              </a:ext>
            </a:extLst>
          </p:cNvPr>
          <p:cNvSpPr/>
          <p:nvPr/>
        </p:nvSpPr>
        <p:spPr>
          <a:xfrm>
            <a:off x="1960405" y="3448651"/>
            <a:ext cx="7227010" cy="921196"/>
          </a:xfrm>
          <a:custGeom>
            <a:avLst/>
            <a:gdLst>
              <a:gd name="connsiteX0" fmla="*/ 4688795 w 4787725"/>
              <a:gd name="connsiteY0" fmla="*/ 0 h 659533"/>
              <a:gd name="connsiteX1" fmla="*/ 4787725 w 4787725"/>
              <a:gd name="connsiteY1" fmla="*/ 98930 h 659533"/>
              <a:gd name="connsiteX2" fmla="*/ 4787725 w 4787725"/>
              <a:gd name="connsiteY2" fmla="*/ 560604 h 659533"/>
              <a:gd name="connsiteX3" fmla="*/ 4688795 w 4787725"/>
              <a:gd name="connsiteY3" fmla="*/ 659534 h 659533"/>
              <a:gd name="connsiteX4" fmla="*/ 98930 w 4787725"/>
              <a:gd name="connsiteY4" fmla="*/ 659534 h 659533"/>
              <a:gd name="connsiteX5" fmla="*/ 0 w 4787725"/>
              <a:gd name="connsiteY5" fmla="*/ 560604 h 659533"/>
              <a:gd name="connsiteX6" fmla="*/ 0 w 4787725"/>
              <a:gd name="connsiteY6" fmla="*/ 98930 h 659533"/>
              <a:gd name="connsiteX7" fmla="*/ 98930 w 4787725"/>
              <a:gd name="connsiteY7" fmla="*/ 0 h 65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7725" h="659533">
                <a:moveTo>
                  <a:pt x="4688795" y="0"/>
                </a:moveTo>
                <a:cubicBezTo>
                  <a:pt x="4743433" y="0"/>
                  <a:pt x="4787725" y="44292"/>
                  <a:pt x="4787725" y="98930"/>
                </a:cubicBezTo>
                <a:lnTo>
                  <a:pt x="4787725" y="560604"/>
                </a:lnTo>
                <a:cubicBezTo>
                  <a:pt x="4787725" y="615241"/>
                  <a:pt x="4743433" y="659534"/>
                  <a:pt x="4688795" y="659534"/>
                </a:cubicBezTo>
                <a:lnTo>
                  <a:pt x="98930" y="659534"/>
                </a:lnTo>
                <a:cubicBezTo>
                  <a:pt x="44292" y="659534"/>
                  <a:pt x="0" y="615241"/>
                  <a:pt x="0" y="560604"/>
                </a:cubicBezTo>
                <a:lnTo>
                  <a:pt x="0" y="98930"/>
                </a:lnTo>
                <a:cubicBezTo>
                  <a:pt x="0" y="44293"/>
                  <a:pt x="44292" y="0"/>
                  <a:pt x="98930" y="0"/>
                </a:cubicBezTo>
                <a:close/>
              </a:path>
            </a:pathLst>
          </a:custGeom>
          <a:solidFill>
            <a:srgbClr val="FFE6CC"/>
          </a:solidFill>
          <a:ln w="24403" cap="flat">
            <a:solidFill>
              <a:srgbClr val="994C00"/>
            </a:solidFill>
            <a:prstDash val="solid"/>
            <a:miter/>
          </a:ln>
        </p:spPr>
        <p:txBody>
          <a:bodyPr rtlCol="0" anchor="ctr"/>
          <a:lstStyle/>
          <a:p>
            <a:endParaRPr lang="en-US" sz="4400"/>
          </a:p>
        </p:txBody>
      </p:sp>
      <p:sp>
        <p:nvSpPr>
          <p:cNvPr id="103" name="Freeform: Shape 102">
            <a:extLst>
              <a:ext uri="{FF2B5EF4-FFF2-40B4-BE49-F238E27FC236}">
                <a16:creationId xmlns:a16="http://schemas.microsoft.com/office/drawing/2014/main" id="{253701C4-E2EC-F086-C140-2FD56D4ACBD9}"/>
              </a:ext>
            </a:extLst>
          </p:cNvPr>
          <p:cNvSpPr/>
          <p:nvPr/>
        </p:nvSpPr>
        <p:spPr>
          <a:xfrm>
            <a:off x="1278037" y="3670420"/>
            <a:ext cx="511775" cy="511775"/>
          </a:xfrm>
          <a:custGeom>
            <a:avLst/>
            <a:gdLst>
              <a:gd name="connsiteX0" fmla="*/ 0 w 366407"/>
              <a:gd name="connsiteY0" fmla="*/ 0 h 366407"/>
              <a:gd name="connsiteX1" fmla="*/ 366408 w 366407"/>
              <a:gd name="connsiteY1" fmla="*/ 0 h 366407"/>
              <a:gd name="connsiteX2" fmla="*/ 366408 w 366407"/>
              <a:gd name="connsiteY2" fmla="*/ 366408 h 366407"/>
              <a:gd name="connsiteX3" fmla="*/ 0 w 366407"/>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366407" h="366407">
                <a:moveTo>
                  <a:pt x="0" y="0"/>
                </a:moveTo>
                <a:lnTo>
                  <a:pt x="366408" y="0"/>
                </a:lnTo>
                <a:lnTo>
                  <a:pt x="366408" y="366408"/>
                </a:lnTo>
                <a:lnTo>
                  <a:pt x="0" y="366408"/>
                </a:lnTo>
                <a:close/>
              </a:path>
            </a:pathLst>
          </a:custGeom>
          <a:noFill/>
          <a:ln w="12201" cap="flat">
            <a:noFill/>
            <a:prstDash val="solid"/>
            <a:miter/>
          </a:ln>
        </p:spPr>
        <p:txBody>
          <a:bodyPr rtlCol="0" anchor="ctr"/>
          <a:lstStyle/>
          <a:p>
            <a:endParaRPr lang="en-US" sz="4400"/>
          </a:p>
        </p:txBody>
      </p:sp>
      <p:grpSp>
        <p:nvGrpSpPr>
          <p:cNvPr id="104" name="Graphic 7">
            <a:extLst>
              <a:ext uri="{FF2B5EF4-FFF2-40B4-BE49-F238E27FC236}">
                <a16:creationId xmlns:a16="http://schemas.microsoft.com/office/drawing/2014/main" id="{F718F7DC-F579-480A-5A5E-B27F8D61B7BE}"/>
              </a:ext>
            </a:extLst>
          </p:cNvPr>
          <p:cNvGrpSpPr/>
          <p:nvPr/>
        </p:nvGrpSpPr>
        <p:grpSpPr>
          <a:xfrm>
            <a:off x="769690" y="3581642"/>
            <a:ext cx="896269" cy="621095"/>
            <a:chOff x="4733387" y="4280885"/>
            <a:chExt cx="641686" cy="444675"/>
          </a:xfrm>
          <a:solidFill>
            <a:srgbClr val="000000"/>
          </a:solidFill>
        </p:grpSpPr>
        <p:sp>
          <p:nvSpPr>
            <p:cNvPr id="105" name="TextBox 104">
              <a:extLst>
                <a:ext uri="{FF2B5EF4-FFF2-40B4-BE49-F238E27FC236}">
                  <a16:creationId xmlns:a16="http://schemas.microsoft.com/office/drawing/2014/main" id="{17F18FCD-C3CA-B4AA-6427-88C26D621ED8}"/>
                </a:ext>
              </a:extLst>
            </p:cNvPr>
            <p:cNvSpPr txBox="1"/>
            <p:nvPr/>
          </p:nvSpPr>
          <p:spPr>
            <a:xfrm>
              <a:off x="4812775" y="4280885"/>
              <a:ext cx="448064" cy="273685"/>
            </a:xfrm>
            <a:prstGeom prst="rect">
              <a:avLst/>
            </a:prstGeom>
            <a:noFill/>
          </p:spPr>
          <p:txBody>
            <a:bodyPr wrap="none" rtlCol="0">
              <a:spAutoFit/>
            </a:bodyPr>
            <a:lstStyle/>
            <a:p>
              <a:pPr algn="l"/>
              <a:r>
                <a:rPr lang="en-US" spc="0" baseline="0">
                  <a:ln/>
                  <a:solidFill>
                    <a:srgbClr val="000000"/>
                  </a:solidFill>
                  <a:latin typeface="Lato"/>
                  <a:sym typeface="Lato"/>
                  <a:rtl val="0"/>
                </a:rPr>
                <a:t>HLS</a:t>
              </a:r>
            </a:p>
          </p:txBody>
        </p:sp>
        <p:sp>
          <p:nvSpPr>
            <p:cNvPr id="106" name="TextBox 105">
              <a:extLst>
                <a:ext uri="{FF2B5EF4-FFF2-40B4-BE49-F238E27FC236}">
                  <a16:creationId xmlns:a16="http://schemas.microsoft.com/office/drawing/2014/main" id="{E2DFBC79-2194-3430-803D-1F141F80C868}"/>
                </a:ext>
              </a:extLst>
            </p:cNvPr>
            <p:cNvSpPr txBox="1"/>
            <p:nvPr/>
          </p:nvSpPr>
          <p:spPr>
            <a:xfrm>
              <a:off x="4733387" y="4451875"/>
              <a:ext cx="641686" cy="273685"/>
            </a:xfrm>
            <a:prstGeom prst="rect">
              <a:avLst/>
            </a:prstGeom>
            <a:noFill/>
          </p:spPr>
          <p:txBody>
            <a:bodyPr wrap="none" rtlCol="0">
              <a:spAutoFit/>
            </a:bodyPr>
            <a:lstStyle/>
            <a:p>
              <a:pPr algn="l"/>
              <a:r>
                <a:rPr lang="en-US" spc="0" baseline="0" dirty="0">
                  <a:ln/>
                  <a:solidFill>
                    <a:srgbClr val="000000"/>
                  </a:solidFill>
                  <a:latin typeface="Lato"/>
                  <a:sym typeface="Lato"/>
                  <a:rtl val="0"/>
                </a:rPr>
                <a:t>C/C++</a:t>
              </a:r>
            </a:p>
          </p:txBody>
        </p:sp>
      </p:grpSp>
      <p:sp>
        <p:nvSpPr>
          <p:cNvPr id="119" name="Freeform: Shape 118">
            <a:extLst>
              <a:ext uri="{FF2B5EF4-FFF2-40B4-BE49-F238E27FC236}">
                <a16:creationId xmlns:a16="http://schemas.microsoft.com/office/drawing/2014/main" id="{6416181B-444F-5580-4ED2-20F3037B8845}"/>
              </a:ext>
            </a:extLst>
          </p:cNvPr>
          <p:cNvSpPr/>
          <p:nvPr/>
        </p:nvSpPr>
        <p:spPr>
          <a:xfrm>
            <a:off x="7773337" y="3576016"/>
            <a:ext cx="1266765"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RTL Generation</a:t>
            </a:r>
          </a:p>
        </p:txBody>
      </p:sp>
      <p:sp>
        <p:nvSpPr>
          <p:cNvPr id="129" name="Freeform: Shape 128">
            <a:extLst>
              <a:ext uri="{FF2B5EF4-FFF2-40B4-BE49-F238E27FC236}">
                <a16:creationId xmlns:a16="http://schemas.microsoft.com/office/drawing/2014/main" id="{A727131E-8C7C-D11F-0905-523D4ED84658}"/>
              </a:ext>
            </a:extLst>
          </p:cNvPr>
          <p:cNvSpPr/>
          <p:nvPr/>
        </p:nvSpPr>
        <p:spPr>
          <a:xfrm>
            <a:off x="6320003" y="3576016"/>
            <a:ext cx="1247121" cy="682368"/>
          </a:xfrm>
          <a:custGeom>
            <a:avLst/>
            <a:gdLst>
              <a:gd name="connsiteX0" fmla="*/ 0 w 854950"/>
              <a:gd name="connsiteY0" fmla="*/ 0 h 366407"/>
              <a:gd name="connsiteX1" fmla="*/ 854951 w 854950"/>
              <a:gd name="connsiteY1" fmla="*/ 0 h 366407"/>
              <a:gd name="connsiteX2" fmla="*/ 854951 w 854950"/>
              <a:gd name="connsiteY2" fmla="*/ 366408 h 366407"/>
              <a:gd name="connsiteX3" fmla="*/ 0 w 854950"/>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854950" h="366407">
                <a:moveTo>
                  <a:pt x="0" y="0"/>
                </a:moveTo>
                <a:lnTo>
                  <a:pt x="854951" y="0"/>
                </a:lnTo>
                <a:lnTo>
                  <a:pt x="854951" y="366408"/>
                </a:lnTo>
                <a:lnTo>
                  <a:pt x="0" y="366408"/>
                </a:lnTo>
                <a:close/>
              </a:path>
            </a:pathLst>
          </a:custGeom>
          <a:solidFill>
            <a:srgbClr val="FFFFFF"/>
          </a:solidFill>
          <a:ln w="12201" cap="flat">
            <a:solidFill>
              <a:srgbClr val="000000"/>
            </a:solidFill>
            <a:prstDash val="dash"/>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Static Timing Info.</a:t>
            </a:r>
          </a:p>
        </p:txBody>
      </p:sp>
      <p:sp>
        <p:nvSpPr>
          <p:cNvPr id="133" name="Freeform: Shape 132">
            <a:extLst>
              <a:ext uri="{FF2B5EF4-FFF2-40B4-BE49-F238E27FC236}">
                <a16:creationId xmlns:a16="http://schemas.microsoft.com/office/drawing/2014/main" id="{2EBF5378-039E-94CB-1C1A-D2A2913D7F3B}"/>
              </a:ext>
            </a:extLst>
          </p:cNvPr>
          <p:cNvSpPr/>
          <p:nvPr/>
        </p:nvSpPr>
        <p:spPr>
          <a:xfrm>
            <a:off x="9494480" y="3670420"/>
            <a:ext cx="409421" cy="511775"/>
          </a:xfrm>
          <a:custGeom>
            <a:avLst/>
            <a:gdLst>
              <a:gd name="connsiteX0" fmla="*/ 0 w 293126"/>
              <a:gd name="connsiteY0" fmla="*/ 0 h 366407"/>
              <a:gd name="connsiteX1" fmla="*/ 293126 w 293126"/>
              <a:gd name="connsiteY1" fmla="*/ 0 h 366407"/>
              <a:gd name="connsiteX2" fmla="*/ 293126 w 293126"/>
              <a:gd name="connsiteY2" fmla="*/ 366408 h 366407"/>
              <a:gd name="connsiteX3" fmla="*/ 0 w 293126"/>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293126" h="366407">
                <a:moveTo>
                  <a:pt x="0" y="0"/>
                </a:moveTo>
                <a:lnTo>
                  <a:pt x="293126" y="0"/>
                </a:lnTo>
                <a:lnTo>
                  <a:pt x="293126" y="366408"/>
                </a:lnTo>
                <a:lnTo>
                  <a:pt x="0" y="366408"/>
                </a:lnTo>
                <a:close/>
              </a:path>
            </a:pathLst>
          </a:custGeom>
          <a:noFill/>
          <a:ln w="12201" cap="flat">
            <a:noFill/>
            <a:prstDash val="solid"/>
            <a:miter/>
          </a:ln>
        </p:spPr>
        <p:txBody>
          <a:bodyPr rtlCol="0" anchor="ctr"/>
          <a:lstStyle/>
          <a:p>
            <a:endParaRPr lang="en-US" sz="4400"/>
          </a:p>
        </p:txBody>
      </p:sp>
      <p:grpSp>
        <p:nvGrpSpPr>
          <p:cNvPr id="134" name="Graphic 7">
            <a:extLst>
              <a:ext uri="{FF2B5EF4-FFF2-40B4-BE49-F238E27FC236}">
                <a16:creationId xmlns:a16="http://schemas.microsoft.com/office/drawing/2014/main" id="{551DA1F3-75EA-BB16-74C3-8931DFDF3F7F}"/>
              </a:ext>
            </a:extLst>
          </p:cNvPr>
          <p:cNvGrpSpPr/>
          <p:nvPr/>
        </p:nvGrpSpPr>
        <p:grpSpPr>
          <a:xfrm>
            <a:off x="9341173" y="3615091"/>
            <a:ext cx="702150" cy="621095"/>
            <a:chOff x="10144005" y="4280885"/>
            <a:chExt cx="502706" cy="444675"/>
          </a:xfrm>
          <a:solidFill>
            <a:srgbClr val="000000"/>
          </a:solidFill>
        </p:grpSpPr>
        <p:sp>
          <p:nvSpPr>
            <p:cNvPr id="135" name="TextBox 134">
              <a:extLst>
                <a:ext uri="{FF2B5EF4-FFF2-40B4-BE49-F238E27FC236}">
                  <a16:creationId xmlns:a16="http://schemas.microsoft.com/office/drawing/2014/main" id="{82F92481-FAF9-318F-14DC-CAD96F8F97A1}"/>
                </a:ext>
              </a:extLst>
            </p:cNvPr>
            <p:cNvSpPr txBox="1"/>
            <p:nvPr/>
          </p:nvSpPr>
          <p:spPr>
            <a:xfrm>
              <a:off x="10174539" y="4280885"/>
              <a:ext cx="432621" cy="273685"/>
            </a:xfrm>
            <a:prstGeom prst="rect">
              <a:avLst/>
            </a:prstGeom>
            <a:noFill/>
          </p:spPr>
          <p:txBody>
            <a:bodyPr wrap="none" rtlCol="0">
              <a:spAutoFit/>
            </a:bodyPr>
            <a:lstStyle/>
            <a:p>
              <a:pPr algn="l"/>
              <a:r>
                <a:rPr lang="en-US" spc="0" baseline="0">
                  <a:ln/>
                  <a:solidFill>
                    <a:srgbClr val="000000"/>
                  </a:solidFill>
                  <a:latin typeface="Lato"/>
                  <a:sym typeface="Lato"/>
                  <a:rtl val="0"/>
                </a:rPr>
                <a:t>RTL</a:t>
              </a:r>
            </a:p>
          </p:txBody>
        </p:sp>
        <p:sp>
          <p:nvSpPr>
            <p:cNvPr id="136" name="TextBox 135">
              <a:extLst>
                <a:ext uri="{FF2B5EF4-FFF2-40B4-BE49-F238E27FC236}">
                  <a16:creationId xmlns:a16="http://schemas.microsoft.com/office/drawing/2014/main" id="{9F1F5E9B-7FB7-313E-CC33-BA15875B13EB}"/>
                </a:ext>
              </a:extLst>
            </p:cNvPr>
            <p:cNvSpPr txBox="1"/>
            <p:nvPr/>
          </p:nvSpPr>
          <p:spPr>
            <a:xfrm>
              <a:off x="10144005" y="4451875"/>
              <a:ext cx="502706" cy="273685"/>
            </a:xfrm>
            <a:prstGeom prst="rect">
              <a:avLst/>
            </a:prstGeom>
            <a:noFill/>
          </p:spPr>
          <p:txBody>
            <a:bodyPr wrap="none" rtlCol="0">
              <a:spAutoFit/>
            </a:bodyPr>
            <a:lstStyle/>
            <a:p>
              <a:pPr algn="l"/>
              <a:r>
                <a:rPr lang="en-US" spc="0" baseline="0">
                  <a:ln/>
                  <a:solidFill>
                    <a:srgbClr val="000000"/>
                  </a:solidFill>
                  <a:latin typeface="Lato"/>
                  <a:sym typeface="Lato"/>
                  <a:rtl val="0"/>
                </a:rPr>
                <a:t>code</a:t>
              </a:r>
            </a:p>
          </p:txBody>
        </p:sp>
      </p:grpSp>
      <p:sp>
        <p:nvSpPr>
          <p:cNvPr id="137" name="Freeform: Shape 136">
            <a:extLst>
              <a:ext uri="{FF2B5EF4-FFF2-40B4-BE49-F238E27FC236}">
                <a16:creationId xmlns:a16="http://schemas.microsoft.com/office/drawing/2014/main" id="{38EB0541-0D06-E41F-0E61-94B8D4AAD4D1}"/>
              </a:ext>
            </a:extLst>
          </p:cNvPr>
          <p:cNvSpPr/>
          <p:nvPr/>
        </p:nvSpPr>
        <p:spPr>
          <a:xfrm>
            <a:off x="9187415" y="3926308"/>
            <a:ext cx="236781" cy="17058"/>
          </a:xfrm>
          <a:custGeom>
            <a:avLst/>
            <a:gdLst>
              <a:gd name="connsiteX0" fmla="*/ 0 w 169524"/>
              <a:gd name="connsiteY0" fmla="*/ 0 h 12213"/>
              <a:gd name="connsiteX1" fmla="*/ 169525 w 169524"/>
              <a:gd name="connsiteY1" fmla="*/ 0 h 12213"/>
            </a:gdLst>
            <a:ahLst/>
            <a:cxnLst>
              <a:cxn ang="0">
                <a:pos x="connsiteX0" y="connsiteY0"/>
              </a:cxn>
              <a:cxn ang="0">
                <a:pos x="connsiteX1" y="connsiteY1"/>
              </a:cxn>
            </a:cxnLst>
            <a:rect l="l" t="t" r="r" b="b"/>
            <a:pathLst>
              <a:path w="169524" h="12213">
                <a:moveTo>
                  <a:pt x="0" y="0"/>
                </a:moveTo>
                <a:lnTo>
                  <a:pt x="169525" y="0"/>
                </a:lnTo>
              </a:path>
            </a:pathLst>
          </a:custGeom>
          <a:noFill/>
          <a:ln w="12201" cap="flat">
            <a:solidFill>
              <a:srgbClr val="000000"/>
            </a:solidFill>
            <a:prstDash val="solid"/>
            <a:miter/>
          </a:ln>
        </p:spPr>
        <p:txBody>
          <a:bodyPr rtlCol="0" anchor="ctr"/>
          <a:lstStyle/>
          <a:p>
            <a:endParaRPr lang="en-US" sz="4400"/>
          </a:p>
        </p:txBody>
      </p:sp>
      <p:sp>
        <p:nvSpPr>
          <p:cNvPr id="138" name="Freeform: Shape 137">
            <a:extLst>
              <a:ext uri="{FF2B5EF4-FFF2-40B4-BE49-F238E27FC236}">
                <a16:creationId xmlns:a16="http://schemas.microsoft.com/office/drawing/2014/main" id="{761DCCA9-B48B-C0CE-F9DF-F11145CE67EA}"/>
              </a:ext>
            </a:extLst>
          </p:cNvPr>
          <p:cNvSpPr/>
          <p:nvPr/>
        </p:nvSpPr>
        <p:spPr>
          <a:xfrm>
            <a:off x="9407137" y="3892190"/>
            <a:ext cx="68236" cy="68236"/>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sp>
        <p:nvSpPr>
          <p:cNvPr id="139" name="Freeform: Shape 138">
            <a:extLst>
              <a:ext uri="{FF2B5EF4-FFF2-40B4-BE49-F238E27FC236}">
                <a16:creationId xmlns:a16="http://schemas.microsoft.com/office/drawing/2014/main" id="{34DC8C47-70E8-DE6F-49A6-DBE085AB95FC}"/>
              </a:ext>
            </a:extLst>
          </p:cNvPr>
          <p:cNvSpPr/>
          <p:nvPr/>
        </p:nvSpPr>
        <p:spPr>
          <a:xfrm>
            <a:off x="10228025" y="3755716"/>
            <a:ext cx="1450031" cy="358243"/>
          </a:xfrm>
          <a:custGeom>
            <a:avLst/>
            <a:gdLst>
              <a:gd name="connsiteX0" fmla="*/ 999682 w 1038154"/>
              <a:gd name="connsiteY0" fmla="*/ 0 h 256485"/>
              <a:gd name="connsiteX1" fmla="*/ 1038155 w 1038154"/>
              <a:gd name="connsiteY1" fmla="*/ 38473 h 256485"/>
              <a:gd name="connsiteX2" fmla="*/ 1038155 w 1038154"/>
              <a:gd name="connsiteY2" fmla="*/ 218013 h 256485"/>
              <a:gd name="connsiteX3" fmla="*/ 999682 w 1038154"/>
              <a:gd name="connsiteY3" fmla="*/ 256485 h 256485"/>
              <a:gd name="connsiteX4" fmla="*/ 38472 w 1038154"/>
              <a:gd name="connsiteY4" fmla="*/ 256485 h 256485"/>
              <a:gd name="connsiteX5" fmla="*/ 0 w 1038154"/>
              <a:gd name="connsiteY5" fmla="*/ 218013 h 256485"/>
              <a:gd name="connsiteX6" fmla="*/ 0 w 1038154"/>
              <a:gd name="connsiteY6" fmla="*/ 38473 h 256485"/>
              <a:gd name="connsiteX7" fmla="*/ 38472 w 1038154"/>
              <a:gd name="connsiteY7" fmla="*/ 0 h 25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8154" h="256485">
                <a:moveTo>
                  <a:pt x="999682" y="0"/>
                </a:moveTo>
                <a:cubicBezTo>
                  <a:pt x="1020929" y="0"/>
                  <a:pt x="1038155" y="17225"/>
                  <a:pt x="1038155" y="38473"/>
                </a:cubicBezTo>
                <a:lnTo>
                  <a:pt x="1038155" y="218013"/>
                </a:lnTo>
                <a:cubicBezTo>
                  <a:pt x="1038155" y="239260"/>
                  <a:pt x="1020930" y="256485"/>
                  <a:pt x="999682" y="256485"/>
                </a:cubicBezTo>
                <a:lnTo>
                  <a:pt x="38472" y="256485"/>
                </a:lnTo>
                <a:cubicBezTo>
                  <a:pt x="17225" y="256485"/>
                  <a:pt x="0" y="239260"/>
                  <a:pt x="0" y="218013"/>
                </a:cubicBezTo>
                <a:lnTo>
                  <a:pt x="0" y="38473"/>
                </a:lnTo>
                <a:cubicBezTo>
                  <a:pt x="0" y="17225"/>
                  <a:pt x="17225" y="0"/>
                  <a:pt x="38472" y="0"/>
                </a:cubicBezTo>
                <a:close/>
              </a:path>
            </a:pathLst>
          </a:custGeom>
          <a:solidFill>
            <a:srgbClr val="FFFFFF"/>
          </a:solidFill>
          <a:ln w="12201" cap="flat">
            <a:solidFill>
              <a:srgbClr val="000000"/>
            </a:solidFill>
            <a:prstDash val="solid"/>
            <a:miter/>
          </a:ln>
        </p:spPr>
        <p:txBody>
          <a:bodyPr rtlCol="0" anchor="ctr"/>
          <a:lstStyle/>
          <a:p>
            <a:endParaRPr lang="en-US" sz="4400"/>
          </a:p>
        </p:txBody>
      </p:sp>
      <p:sp>
        <p:nvSpPr>
          <p:cNvPr id="140" name="TextBox 139">
            <a:extLst>
              <a:ext uri="{FF2B5EF4-FFF2-40B4-BE49-F238E27FC236}">
                <a16:creationId xmlns:a16="http://schemas.microsoft.com/office/drawing/2014/main" id="{0626E08D-6765-B0E0-5581-764E960B0819}"/>
              </a:ext>
            </a:extLst>
          </p:cNvPr>
          <p:cNvSpPr txBox="1"/>
          <p:nvPr/>
        </p:nvSpPr>
        <p:spPr>
          <a:xfrm>
            <a:off x="10253840" y="3743035"/>
            <a:ext cx="1540016" cy="382267"/>
          </a:xfrm>
          <a:prstGeom prst="rect">
            <a:avLst/>
          </a:prstGeom>
          <a:noFill/>
        </p:spPr>
        <p:txBody>
          <a:bodyPr wrap="none" rtlCol="0">
            <a:spAutoFit/>
          </a:bodyPr>
          <a:lstStyle/>
          <a:p>
            <a:pPr algn="l"/>
            <a:r>
              <a:rPr lang="en-US" spc="0" baseline="0">
                <a:ln/>
                <a:solidFill>
                  <a:srgbClr val="000000"/>
                </a:solidFill>
                <a:latin typeface="Lato"/>
                <a:sym typeface="Lato"/>
                <a:rtl val="0"/>
              </a:rPr>
              <a:t>C/RTL cosim</a:t>
            </a:r>
          </a:p>
        </p:txBody>
      </p:sp>
      <p:sp>
        <p:nvSpPr>
          <p:cNvPr id="141" name="Freeform: Shape 140">
            <a:extLst>
              <a:ext uri="{FF2B5EF4-FFF2-40B4-BE49-F238E27FC236}">
                <a16:creationId xmlns:a16="http://schemas.microsoft.com/office/drawing/2014/main" id="{C303F98E-C14C-2CCF-D958-DE189BCE1369}"/>
              </a:ext>
            </a:extLst>
          </p:cNvPr>
          <p:cNvSpPr/>
          <p:nvPr/>
        </p:nvSpPr>
        <p:spPr>
          <a:xfrm>
            <a:off x="9938019" y="3926308"/>
            <a:ext cx="219723" cy="17058"/>
          </a:xfrm>
          <a:custGeom>
            <a:avLst/>
            <a:gdLst>
              <a:gd name="connsiteX0" fmla="*/ 0 w 157311"/>
              <a:gd name="connsiteY0" fmla="*/ 0 h 12213"/>
              <a:gd name="connsiteX1" fmla="*/ 157311 w 157311"/>
              <a:gd name="connsiteY1" fmla="*/ 0 h 12213"/>
            </a:gdLst>
            <a:ahLst/>
            <a:cxnLst>
              <a:cxn ang="0">
                <a:pos x="connsiteX0" y="connsiteY0"/>
              </a:cxn>
              <a:cxn ang="0">
                <a:pos x="connsiteX1" y="connsiteY1"/>
              </a:cxn>
            </a:cxnLst>
            <a:rect l="l" t="t" r="r" b="b"/>
            <a:pathLst>
              <a:path w="157311" h="12213">
                <a:moveTo>
                  <a:pt x="0" y="0"/>
                </a:moveTo>
                <a:lnTo>
                  <a:pt x="157311" y="0"/>
                </a:lnTo>
              </a:path>
            </a:pathLst>
          </a:custGeom>
          <a:noFill/>
          <a:ln w="12201" cap="flat">
            <a:solidFill>
              <a:srgbClr val="000000"/>
            </a:solidFill>
            <a:prstDash val="solid"/>
            <a:miter/>
          </a:ln>
        </p:spPr>
        <p:txBody>
          <a:bodyPr rtlCol="0" anchor="ctr"/>
          <a:lstStyle/>
          <a:p>
            <a:endParaRPr lang="en-US" sz="4400"/>
          </a:p>
        </p:txBody>
      </p:sp>
      <p:sp>
        <p:nvSpPr>
          <p:cNvPr id="142" name="Freeform: Shape 141">
            <a:extLst>
              <a:ext uri="{FF2B5EF4-FFF2-40B4-BE49-F238E27FC236}">
                <a16:creationId xmlns:a16="http://schemas.microsoft.com/office/drawing/2014/main" id="{D9208C28-B988-AA0F-F5FF-7B0AFE236EB1}"/>
              </a:ext>
            </a:extLst>
          </p:cNvPr>
          <p:cNvSpPr/>
          <p:nvPr/>
        </p:nvSpPr>
        <p:spPr>
          <a:xfrm>
            <a:off x="10140683" y="3892190"/>
            <a:ext cx="68236" cy="68236"/>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sp>
        <p:nvSpPr>
          <p:cNvPr id="161" name="Freeform: Shape 160">
            <a:extLst>
              <a:ext uri="{FF2B5EF4-FFF2-40B4-BE49-F238E27FC236}">
                <a16:creationId xmlns:a16="http://schemas.microsoft.com/office/drawing/2014/main" id="{7AAEECB2-365C-FA8B-E1A5-08C1001EFE91}"/>
              </a:ext>
            </a:extLst>
          </p:cNvPr>
          <p:cNvSpPr/>
          <p:nvPr/>
        </p:nvSpPr>
        <p:spPr>
          <a:xfrm>
            <a:off x="1960405" y="4301611"/>
            <a:ext cx="2047104" cy="341183"/>
          </a:xfrm>
          <a:custGeom>
            <a:avLst/>
            <a:gdLst>
              <a:gd name="connsiteX0" fmla="*/ 0 w 1465630"/>
              <a:gd name="connsiteY0" fmla="*/ 0 h 244271"/>
              <a:gd name="connsiteX1" fmla="*/ 1465630 w 1465630"/>
              <a:gd name="connsiteY1" fmla="*/ 0 h 244271"/>
              <a:gd name="connsiteX2" fmla="*/ 1465630 w 1465630"/>
              <a:gd name="connsiteY2" fmla="*/ 244272 h 244271"/>
              <a:gd name="connsiteX3" fmla="*/ 0 w 1465630"/>
              <a:gd name="connsiteY3" fmla="*/ 244272 h 244271"/>
            </a:gdLst>
            <a:ahLst/>
            <a:cxnLst>
              <a:cxn ang="0">
                <a:pos x="connsiteX0" y="connsiteY0"/>
              </a:cxn>
              <a:cxn ang="0">
                <a:pos x="connsiteX1" y="connsiteY1"/>
              </a:cxn>
              <a:cxn ang="0">
                <a:pos x="connsiteX2" y="connsiteY2"/>
              </a:cxn>
              <a:cxn ang="0">
                <a:pos x="connsiteX3" y="connsiteY3"/>
              </a:cxn>
            </a:cxnLst>
            <a:rect l="l" t="t" r="r" b="b"/>
            <a:pathLst>
              <a:path w="1465630" h="244271">
                <a:moveTo>
                  <a:pt x="0" y="0"/>
                </a:moveTo>
                <a:lnTo>
                  <a:pt x="1465630" y="0"/>
                </a:lnTo>
                <a:lnTo>
                  <a:pt x="1465630" y="244272"/>
                </a:lnTo>
                <a:lnTo>
                  <a:pt x="0" y="244272"/>
                </a:lnTo>
                <a:close/>
              </a:path>
            </a:pathLst>
          </a:custGeom>
          <a:noFill/>
          <a:ln w="12201" cap="flat">
            <a:noFill/>
            <a:prstDash val="solid"/>
            <a:miter/>
          </a:ln>
        </p:spPr>
        <p:txBody>
          <a:bodyPr rtlCol="0" anchor="ctr"/>
          <a:lstStyle/>
          <a:p>
            <a:endParaRPr lang="en-US" sz="4400"/>
          </a:p>
        </p:txBody>
      </p:sp>
      <p:sp>
        <p:nvSpPr>
          <p:cNvPr id="162" name="TextBox 161">
            <a:extLst>
              <a:ext uri="{FF2B5EF4-FFF2-40B4-BE49-F238E27FC236}">
                <a16:creationId xmlns:a16="http://schemas.microsoft.com/office/drawing/2014/main" id="{886F8560-27FF-C893-AEE8-7B0F05B4FC0F}"/>
              </a:ext>
            </a:extLst>
          </p:cNvPr>
          <p:cNvSpPr txBox="1"/>
          <p:nvPr/>
        </p:nvSpPr>
        <p:spPr>
          <a:xfrm>
            <a:off x="1858275" y="4331578"/>
            <a:ext cx="1676066" cy="382267"/>
          </a:xfrm>
          <a:prstGeom prst="rect">
            <a:avLst/>
          </a:prstGeom>
          <a:noFill/>
        </p:spPr>
        <p:txBody>
          <a:bodyPr wrap="none" rtlCol="0">
            <a:spAutoFit/>
          </a:bodyPr>
          <a:lstStyle/>
          <a:p>
            <a:pPr algn="l"/>
            <a:r>
              <a:rPr lang="en-US" b="1" spc="0" baseline="0">
                <a:ln/>
                <a:solidFill>
                  <a:srgbClr val="994C00"/>
                </a:solidFill>
                <a:latin typeface="Lato"/>
                <a:sym typeface="Lato"/>
                <a:rtl val="0"/>
              </a:rPr>
              <a:t>HLS synthesis</a:t>
            </a:r>
          </a:p>
        </p:txBody>
      </p:sp>
      <p:sp>
        <p:nvSpPr>
          <p:cNvPr id="171" name="Freeform: Shape 170">
            <a:extLst>
              <a:ext uri="{FF2B5EF4-FFF2-40B4-BE49-F238E27FC236}">
                <a16:creationId xmlns:a16="http://schemas.microsoft.com/office/drawing/2014/main" id="{9924ABCF-1A81-B00B-5CFC-375D42A4CB45}"/>
              </a:ext>
            </a:extLst>
          </p:cNvPr>
          <p:cNvSpPr/>
          <p:nvPr/>
        </p:nvSpPr>
        <p:spPr>
          <a:xfrm>
            <a:off x="9528598" y="3414533"/>
            <a:ext cx="341183" cy="255887"/>
          </a:xfrm>
          <a:custGeom>
            <a:avLst/>
            <a:gdLst>
              <a:gd name="connsiteX0" fmla="*/ 0 w 244271"/>
              <a:gd name="connsiteY0" fmla="*/ 40671 h 183203"/>
              <a:gd name="connsiteX1" fmla="*/ 122136 w 244271"/>
              <a:gd name="connsiteY1" fmla="*/ 0 h 183203"/>
              <a:gd name="connsiteX2" fmla="*/ 208486 w 244271"/>
              <a:gd name="connsiteY2" fmla="*/ 11969 h 183203"/>
              <a:gd name="connsiteX3" fmla="*/ 244272 w 244271"/>
              <a:gd name="connsiteY3" fmla="*/ 40671 h 183203"/>
              <a:gd name="connsiteX4" fmla="*/ 244272 w 244271"/>
              <a:gd name="connsiteY4" fmla="*/ 142533 h 183203"/>
              <a:gd name="connsiteX5" fmla="*/ 122136 w 244271"/>
              <a:gd name="connsiteY5" fmla="*/ 183204 h 183203"/>
              <a:gd name="connsiteX6" fmla="*/ 0 w 244271"/>
              <a:gd name="connsiteY6" fmla="*/ 142533 h 18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71" h="183203">
                <a:moveTo>
                  <a:pt x="0" y="40671"/>
                </a:moveTo>
                <a:cubicBezTo>
                  <a:pt x="0" y="18198"/>
                  <a:pt x="54717" y="0"/>
                  <a:pt x="122136" y="0"/>
                </a:cubicBezTo>
                <a:cubicBezTo>
                  <a:pt x="154502" y="0"/>
                  <a:pt x="185647" y="4275"/>
                  <a:pt x="208486" y="11969"/>
                </a:cubicBezTo>
                <a:cubicBezTo>
                  <a:pt x="231448" y="19542"/>
                  <a:pt x="244272" y="29923"/>
                  <a:pt x="244272" y="40671"/>
                </a:cubicBezTo>
                <a:lnTo>
                  <a:pt x="244272" y="142533"/>
                </a:lnTo>
                <a:cubicBezTo>
                  <a:pt x="244272" y="165006"/>
                  <a:pt x="189555" y="183204"/>
                  <a:pt x="122136" y="183204"/>
                </a:cubicBezTo>
                <a:cubicBezTo>
                  <a:pt x="54717" y="183204"/>
                  <a:pt x="0" y="165006"/>
                  <a:pt x="0" y="142533"/>
                </a:cubicBezTo>
                <a:close/>
              </a:path>
            </a:pathLst>
          </a:custGeom>
          <a:solidFill>
            <a:srgbClr val="E6E6E6"/>
          </a:solidFill>
          <a:ln w="12201" cap="flat">
            <a:solidFill>
              <a:srgbClr val="000000"/>
            </a:solidFill>
            <a:prstDash val="solid"/>
            <a:miter/>
          </a:ln>
        </p:spPr>
        <p:txBody>
          <a:bodyPr rtlCol="0" anchor="ctr"/>
          <a:lstStyle/>
          <a:p>
            <a:endParaRPr lang="en-US" sz="4400"/>
          </a:p>
        </p:txBody>
      </p:sp>
      <p:sp>
        <p:nvSpPr>
          <p:cNvPr id="172" name="Freeform: Shape 171">
            <a:extLst>
              <a:ext uri="{FF2B5EF4-FFF2-40B4-BE49-F238E27FC236}">
                <a16:creationId xmlns:a16="http://schemas.microsoft.com/office/drawing/2014/main" id="{6A9C7CD7-17AA-42D8-9A28-E87F50C52D38}"/>
              </a:ext>
            </a:extLst>
          </p:cNvPr>
          <p:cNvSpPr/>
          <p:nvPr/>
        </p:nvSpPr>
        <p:spPr>
          <a:xfrm>
            <a:off x="9528598" y="3471340"/>
            <a:ext cx="341183" cy="56977"/>
          </a:xfrm>
          <a:custGeom>
            <a:avLst/>
            <a:gdLst>
              <a:gd name="connsiteX0" fmla="*/ 244272 w 244271"/>
              <a:gd name="connsiteY0" fmla="*/ 0 h 40793"/>
              <a:gd name="connsiteX1" fmla="*/ 122136 w 244271"/>
              <a:gd name="connsiteY1" fmla="*/ 40793 h 40793"/>
              <a:gd name="connsiteX2" fmla="*/ 0 w 244271"/>
              <a:gd name="connsiteY2" fmla="*/ 0 h 40793"/>
            </a:gdLst>
            <a:ahLst/>
            <a:cxnLst>
              <a:cxn ang="0">
                <a:pos x="connsiteX0" y="connsiteY0"/>
              </a:cxn>
              <a:cxn ang="0">
                <a:pos x="connsiteX1" y="connsiteY1"/>
              </a:cxn>
              <a:cxn ang="0">
                <a:pos x="connsiteX2" y="connsiteY2"/>
              </a:cxn>
            </a:cxnLst>
            <a:rect l="l" t="t" r="r" b="b"/>
            <a:pathLst>
              <a:path w="244271" h="40793">
                <a:moveTo>
                  <a:pt x="244272" y="0"/>
                </a:moveTo>
                <a:cubicBezTo>
                  <a:pt x="244272" y="22473"/>
                  <a:pt x="189555" y="40793"/>
                  <a:pt x="122136" y="40793"/>
                </a:cubicBezTo>
                <a:cubicBezTo>
                  <a:pt x="54717" y="40793"/>
                  <a:pt x="0" y="22473"/>
                  <a:pt x="0" y="0"/>
                </a:cubicBezTo>
              </a:path>
            </a:pathLst>
          </a:custGeom>
          <a:noFill/>
          <a:ln w="12201" cap="flat">
            <a:solidFill>
              <a:srgbClr val="000000"/>
            </a:solidFill>
            <a:prstDash val="solid"/>
            <a:miter/>
          </a:ln>
        </p:spPr>
        <p:txBody>
          <a:bodyPr rtlCol="0" anchor="ctr"/>
          <a:lstStyle/>
          <a:p>
            <a:endParaRPr lang="en-US" sz="4400"/>
          </a:p>
        </p:txBody>
      </p:sp>
      <p:grpSp>
        <p:nvGrpSpPr>
          <p:cNvPr id="178" name="Group 177">
            <a:extLst>
              <a:ext uri="{FF2B5EF4-FFF2-40B4-BE49-F238E27FC236}">
                <a16:creationId xmlns:a16="http://schemas.microsoft.com/office/drawing/2014/main" id="{96354A93-2447-6932-7989-EEADDA918A29}"/>
              </a:ext>
            </a:extLst>
          </p:cNvPr>
          <p:cNvGrpSpPr/>
          <p:nvPr/>
        </p:nvGrpSpPr>
        <p:grpSpPr>
          <a:xfrm>
            <a:off x="9938040" y="3926313"/>
            <a:ext cx="270901" cy="716481"/>
            <a:chOff x="10571318" y="4503702"/>
            <a:chExt cx="193952" cy="390835"/>
          </a:xfrm>
        </p:grpSpPr>
        <p:sp>
          <p:nvSpPr>
            <p:cNvPr id="145" name="Freeform: Shape 144">
              <a:extLst>
                <a:ext uri="{FF2B5EF4-FFF2-40B4-BE49-F238E27FC236}">
                  <a16:creationId xmlns:a16="http://schemas.microsoft.com/office/drawing/2014/main" id="{E0E018F6-AD50-1768-42A3-5F16C7EE18E7}"/>
                </a:ext>
              </a:extLst>
            </p:cNvPr>
            <p:cNvSpPr/>
            <p:nvPr/>
          </p:nvSpPr>
          <p:spPr>
            <a:xfrm>
              <a:off x="10571318" y="4503702"/>
              <a:ext cx="157311" cy="366407"/>
            </a:xfrm>
            <a:custGeom>
              <a:avLst/>
              <a:gdLst>
                <a:gd name="connsiteX0" fmla="*/ 0 w 157311"/>
                <a:gd name="connsiteY0" fmla="*/ 0 h 366407"/>
                <a:gd name="connsiteX1" fmla="*/ 98075 w 157311"/>
                <a:gd name="connsiteY1" fmla="*/ 0 h 366407"/>
                <a:gd name="connsiteX2" fmla="*/ 98075 w 157311"/>
                <a:gd name="connsiteY2" fmla="*/ 366408 h 366407"/>
                <a:gd name="connsiteX3" fmla="*/ 157311 w 157311"/>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157311" h="366407">
                  <a:moveTo>
                    <a:pt x="0" y="0"/>
                  </a:moveTo>
                  <a:lnTo>
                    <a:pt x="98075" y="0"/>
                  </a:lnTo>
                  <a:lnTo>
                    <a:pt x="98075" y="366408"/>
                  </a:lnTo>
                  <a:lnTo>
                    <a:pt x="157311" y="366408"/>
                  </a:lnTo>
                </a:path>
              </a:pathLst>
            </a:custGeom>
            <a:noFill/>
            <a:ln w="12201" cap="flat">
              <a:solidFill>
                <a:srgbClr val="000000"/>
              </a:solidFill>
              <a:prstDash val="solid"/>
              <a:miter/>
            </a:ln>
          </p:spPr>
          <p:txBody>
            <a:bodyPr rtlCol="0" anchor="ctr"/>
            <a:lstStyle/>
            <a:p>
              <a:endParaRPr lang="en-US" sz="4400"/>
            </a:p>
          </p:txBody>
        </p:sp>
        <p:sp>
          <p:nvSpPr>
            <p:cNvPr id="146" name="Freeform: Shape 145">
              <a:extLst>
                <a:ext uri="{FF2B5EF4-FFF2-40B4-BE49-F238E27FC236}">
                  <a16:creationId xmlns:a16="http://schemas.microsoft.com/office/drawing/2014/main" id="{D1A94CAA-DCFC-AD2B-F11F-694D43E6307A}"/>
                </a:ext>
              </a:extLst>
            </p:cNvPr>
            <p:cNvSpPr/>
            <p:nvPr/>
          </p:nvSpPr>
          <p:spPr>
            <a:xfrm>
              <a:off x="10716416" y="4845683"/>
              <a:ext cx="48854" cy="48854"/>
            </a:xfrm>
            <a:custGeom>
              <a:avLst/>
              <a:gdLst>
                <a:gd name="connsiteX0" fmla="*/ 48854 w 48854"/>
                <a:gd name="connsiteY0" fmla="*/ 24427 h 48854"/>
                <a:gd name="connsiteX1" fmla="*/ 0 w 48854"/>
                <a:gd name="connsiteY1" fmla="*/ 48854 h 48854"/>
                <a:gd name="connsiteX2" fmla="*/ 12214 w 48854"/>
                <a:gd name="connsiteY2" fmla="*/ 24427 h 48854"/>
                <a:gd name="connsiteX3" fmla="*/ 0 w 48854"/>
                <a:gd name="connsiteY3" fmla="*/ 0 h 48854"/>
              </a:gdLst>
              <a:ahLst/>
              <a:cxnLst>
                <a:cxn ang="0">
                  <a:pos x="connsiteX0" y="connsiteY0"/>
                </a:cxn>
                <a:cxn ang="0">
                  <a:pos x="connsiteX1" y="connsiteY1"/>
                </a:cxn>
                <a:cxn ang="0">
                  <a:pos x="connsiteX2" y="connsiteY2"/>
                </a:cxn>
                <a:cxn ang="0">
                  <a:pos x="connsiteX3" y="connsiteY3"/>
                </a:cxn>
              </a:cxnLst>
              <a:rect l="l" t="t" r="r" b="b"/>
              <a:pathLst>
                <a:path w="48854" h="48854">
                  <a:moveTo>
                    <a:pt x="48854" y="24427"/>
                  </a:moveTo>
                  <a:lnTo>
                    <a:pt x="0" y="48854"/>
                  </a:lnTo>
                  <a:lnTo>
                    <a:pt x="12214" y="24427"/>
                  </a:lnTo>
                  <a:lnTo>
                    <a:pt x="0" y="0"/>
                  </a:lnTo>
                  <a:close/>
                </a:path>
              </a:pathLst>
            </a:custGeom>
            <a:solidFill>
              <a:srgbClr val="000000"/>
            </a:solidFill>
            <a:ln w="12201" cap="flat">
              <a:solidFill>
                <a:srgbClr val="000000"/>
              </a:solidFill>
              <a:prstDash val="solid"/>
              <a:miter/>
            </a:ln>
          </p:spPr>
          <p:txBody>
            <a:bodyPr rtlCol="0" anchor="ctr"/>
            <a:lstStyle/>
            <a:p>
              <a:endParaRPr lang="en-US" sz="4400"/>
            </a:p>
          </p:txBody>
        </p:sp>
      </p:grpSp>
      <p:sp>
        <p:nvSpPr>
          <p:cNvPr id="147" name="Freeform: Shape 146">
            <a:extLst>
              <a:ext uri="{FF2B5EF4-FFF2-40B4-BE49-F238E27FC236}">
                <a16:creationId xmlns:a16="http://schemas.microsoft.com/office/drawing/2014/main" id="{DD4E4CAE-7CBA-805C-E0AC-E41BF70EA19E}"/>
              </a:ext>
            </a:extLst>
          </p:cNvPr>
          <p:cNvSpPr/>
          <p:nvPr/>
        </p:nvSpPr>
        <p:spPr>
          <a:xfrm>
            <a:off x="6320002" y="5963630"/>
            <a:ext cx="2634200" cy="465740"/>
          </a:xfrm>
          <a:custGeom>
            <a:avLst/>
            <a:gdLst>
              <a:gd name="connsiteX0" fmla="*/ 1844251 w 1880892"/>
              <a:gd name="connsiteY0" fmla="*/ 0 h 244271"/>
              <a:gd name="connsiteX1" fmla="*/ 1880892 w 1880892"/>
              <a:gd name="connsiteY1" fmla="*/ 36641 h 244271"/>
              <a:gd name="connsiteX2" fmla="*/ 1880892 w 1880892"/>
              <a:gd name="connsiteY2" fmla="*/ 207631 h 244271"/>
              <a:gd name="connsiteX3" fmla="*/ 1844251 w 1880892"/>
              <a:gd name="connsiteY3" fmla="*/ 244272 h 244271"/>
              <a:gd name="connsiteX4" fmla="*/ 36641 w 1880892"/>
              <a:gd name="connsiteY4" fmla="*/ 244272 h 244271"/>
              <a:gd name="connsiteX5" fmla="*/ 0 w 1880892"/>
              <a:gd name="connsiteY5" fmla="*/ 207631 h 244271"/>
              <a:gd name="connsiteX6" fmla="*/ 0 w 1880892"/>
              <a:gd name="connsiteY6" fmla="*/ 36641 h 244271"/>
              <a:gd name="connsiteX7" fmla="*/ 36641 w 1880892"/>
              <a:gd name="connsiteY7" fmla="*/ 0 h 24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892" h="244271">
                <a:moveTo>
                  <a:pt x="1844251" y="0"/>
                </a:moveTo>
                <a:cubicBezTo>
                  <a:pt x="1864488" y="0"/>
                  <a:pt x="1880892" y="16405"/>
                  <a:pt x="1880892" y="36641"/>
                </a:cubicBezTo>
                <a:lnTo>
                  <a:pt x="1880892" y="207631"/>
                </a:lnTo>
                <a:cubicBezTo>
                  <a:pt x="1880892" y="227867"/>
                  <a:pt x="1864488" y="244272"/>
                  <a:pt x="1844251" y="244272"/>
                </a:cubicBezTo>
                <a:lnTo>
                  <a:pt x="36641" y="244272"/>
                </a:lnTo>
                <a:cubicBezTo>
                  <a:pt x="16405" y="244272"/>
                  <a:pt x="0" y="227867"/>
                  <a:pt x="0" y="207631"/>
                </a:cubicBezTo>
                <a:lnTo>
                  <a:pt x="0" y="36641"/>
                </a:lnTo>
                <a:cubicBezTo>
                  <a:pt x="0" y="16405"/>
                  <a:pt x="16405" y="0"/>
                  <a:pt x="36641" y="0"/>
                </a:cubicBezTo>
                <a:close/>
              </a:path>
            </a:pathLst>
          </a:custGeom>
          <a:solidFill>
            <a:schemeClr val="accent5">
              <a:lumMod val="40000"/>
              <a:lumOff val="60000"/>
            </a:schemeClr>
          </a:solidFill>
          <a:ln w="24403" cap="flat">
            <a:solidFill>
              <a:srgbClr val="000066"/>
            </a:solidFill>
            <a:prstDash val="solid"/>
            <a:miter/>
          </a:ln>
        </p:spPr>
        <p:txBody>
          <a:bodyPr rtlCol="0" anchor="ctr"/>
          <a:lstStyle/>
          <a:p>
            <a:pPr algn="ctr"/>
            <a:r>
              <a:rPr lang="en-US" sz="2400" b="1" dirty="0">
                <a:latin typeface="Lato" panose="020F0502020204030203" pitchFamily="34" charset="0"/>
                <a:ea typeface="Lato" panose="020F0502020204030203" pitchFamily="34" charset="0"/>
                <a:cs typeface="Lato" panose="020F0502020204030203" pitchFamily="34" charset="0"/>
              </a:rPr>
              <a:t>Flash</a:t>
            </a:r>
          </a:p>
        </p:txBody>
      </p:sp>
      <p:cxnSp>
        <p:nvCxnSpPr>
          <p:cNvPr id="7" name="Straight Arrow Connector 6">
            <a:extLst>
              <a:ext uri="{FF2B5EF4-FFF2-40B4-BE49-F238E27FC236}">
                <a16:creationId xmlns:a16="http://schemas.microsoft.com/office/drawing/2014/main" id="{EFDD76CC-84A5-C468-BBA4-E52B5174FB72}"/>
              </a:ext>
            </a:extLst>
          </p:cNvPr>
          <p:cNvCxnSpPr>
            <a:cxnSpLocks/>
          </p:cNvCxnSpPr>
          <p:nvPr/>
        </p:nvCxnSpPr>
        <p:spPr>
          <a:xfrm>
            <a:off x="7567124" y="3936276"/>
            <a:ext cx="201168"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36C7BD-CB8E-D568-D259-CBBEED323FDF}"/>
              </a:ext>
            </a:extLst>
          </p:cNvPr>
          <p:cNvCxnSpPr>
            <a:cxnSpLocks/>
          </p:cNvCxnSpPr>
          <p:nvPr/>
        </p:nvCxnSpPr>
        <p:spPr>
          <a:xfrm>
            <a:off x="1569244" y="3952519"/>
            <a:ext cx="546873"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59F0E1AD-5941-1AE6-0F92-EB587548AFF3}"/>
              </a:ext>
            </a:extLst>
          </p:cNvPr>
          <p:cNvSpPr/>
          <p:nvPr/>
        </p:nvSpPr>
        <p:spPr>
          <a:xfrm>
            <a:off x="4777676" y="3576016"/>
            <a:ext cx="1336114"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Scheduling and Binding</a:t>
            </a:r>
          </a:p>
        </p:txBody>
      </p:sp>
      <p:sp>
        <p:nvSpPr>
          <p:cNvPr id="17" name="Freeform: Shape 16">
            <a:extLst>
              <a:ext uri="{FF2B5EF4-FFF2-40B4-BE49-F238E27FC236}">
                <a16:creationId xmlns:a16="http://schemas.microsoft.com/office/drawing/2014/main" id="{EC4228F7-7AF6-56AA-6C5C-C33767E938EA}"/>
              </a:ext>
            </a:extLst>
          </p:cNvPr>
          <p:cNvSpPr/>
          <p:nvPr/>
        </p:nvSpPr>
        <p:spPr>
          <a:xfrm>
            <a:off x="3589095" y="3576016"/>
            <a:ext cx="982368" cy="682368"/>
          </a:xfrm>
          <a:custGeom>
            <a:avLst/>
            <a:gdLst>
              <a:gd name="connsiteX0" fmla="*/ 0 w 854950"/>
              <a:gd name="connsiteY0" fmla="*/ 0 h 366407"/>
              <a:gd name="connsiteX1" fmla="*/ 854951 w 854950"/>
              <a:gd name="connsiteY1" fmla="*/ 0 h 366407"/>
              <a:gd name="connsiteX2" fmla="*/ 854951 w 854950"/>
              <a:gd name="connsiteY2" fmla="*/ 366408 h 366407"/>
              <a:gd name="connsiteX3" fmla="*/ 0 w 854950"/>
              <a:gd name="connsiteY3" fmla="*/ 366408 h 366407"/>
            </a:gdLst>
            <a:ahLst/>
            <a:cxnLst>
              <a:cxn ang="0">
                <a:pos x="connsiteX0" y="connsiteY0"/>
              </a:cxn>
              <a:cxn ang="0">
                <a:pos x="connsiteX1" y="connsiteY1"/>
              </a:cxn>
              <a:cxn ang="0">
                <a:pos x="connsiteX2" y="connsiteY2"/>
              </a:cxn>
              <a:cxn ang="0">
                <a:pos x="connsiteX3" y="connsiteY3"/>
              </a:cxn>
            </a:cxnLst>
            <a:rect l="l" t="t" r="r" b="b"/>
            <a:pathLst>
              <a:path w="854950" h="366407">
                <a:moveTo>
                  <a:pt x="0" y="0"/>
                </a:moveTo>
                <a:lnTo>
                  <a:pt x="854951" y="0"/>
                </a:lnTo>
                <a:lnTo>
                  <a:pt x="854951" y="366408"/>
                </a:lnTo>
                <a:lnTo>
                  <a:pt x="0" y="366408"/>
                </a:lnTo>
                <a:close/>
              </a:path>
            </a:pathLst>
          </a:custGeom>
          <a:solidFill>
            <a:schemeClr val="accent2"/>
          </a:solidFill>
          <a:ln w="12201" cap="flat">
            <a:solidFill>
              <a:srgbClr val="000000"/>
            </a:solidFill>
            <a:prstDash val="dash"/>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LLVM IR</a:t>
            </a:r>
          </a:p>
          <a:p>
            <a:pPr algn="ctr"/>
            <a:r>
              <a:rPr lang="en-US" dirty="0" err="1">
                <a:latin typeface="Lato" panose="020F0502020204030203" pitchFamily="34" charset="0"/>
                <a:ea typeface="Lato" panose="020F0502020204030203" pitchFamily="34" charset="0"/>
                <a:cs typeface="Lato" panose="020F0502020204030203" pitchFamily="34" charset="0"/>
              </a:rPr>
              <a:t>Bitcode</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2" name="Freeform: Shape 21">
            <a:extLst>
              <a:ext uri="{FF2B5EF4-FFF2-40B4-BE49-F238E27FC236}">
                <a16:creationId xmlns:a16="http://schemas.microsoft.com/office/drawing/2014/main" id="{22268B67-6DBE-D200-224E-18A9A8DBBC0F}"/>
              </a:ext>
            </a:extLst>
          </p:cNvPr>
          <p:cNvSpPr/>
          <p:nvPr/>
        </p:nvSpPr>
        <p:spPr>
          <a:xfrm>
            <a:off x="2116117" y="3576016"/>
            <a:ext cx="1266765"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Front-end</a:t>
            </a:r>
          </a:p>
          <a:p>
            <a:pPr algn="ctr"/>
            <a:r>
              <a:rPr lang="en-US" dirty="0">
                <a:latin typeface="Lato" panose="020F0502020204030203" pitchFamily="34" charset="0"/>
                <a:ea typeface="Lato" panose="020F0502020204030203" pitchFamily="34" charset="0"/>
                <a:cs typeface="Lato" panose="020F0502020204030203" pitchFamily="34" charset="0"/>
              </a:rPr>
              <a:t>Compilation</a:t>
            </a:r>
          </a:p>
        </p:txBody>
      </p:sp>
      <p:cxnSp>
        <p:nvCxnSpPr>
          <p:cNvPr id="23" name="Straight Arrow Connector 22">
            <a:extLst>
              <a:ext uri="{FF2B5EF4-FFF2-40B4-BE49-F238E27FC236}">
                <a16:creationId xmlns:a16="http://schemas.microsoft.com/office/drawing/2014/main" id="{CC9983AA-49F1-8E7A-2E0A-E56ECF34A622}"/>
              </a:ext>
            </a:extLst>
          </p:cNvPr>
          <p:cNvCxnSpPr>
            <a:cxnSpLocks/>
          </p:cNvCxnSpPr>
          <p:nvPr/>
        </p:nvCxnSpPr>
        <p:spPr>
          <a:xfrm>
            <a:off x="6120803" y="3936276"/>
            <a:ext cx="199200"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B88D06D-0B58-5CEF-E08F-4C00DCC8AAB1}"/>
              </a:ext>
            </a:extLst>
          </p:cNvPr>
          <p:cNvCxnSpPr>
            <a:cxnSpLocks/>
          </p:cNvCxnSpPr>
          <p:nvPr/>
        </p:nvCxnSpPr>
        <p:spPr>
          <a:xfrm>
            <a:off x="4576274" y="3936276"/>
            <a:ext cx="201168"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F5C333-D083-FE15-BDE2-E9081E4A84CE}"/>
              </a:ext>
            </a:extLst>
          </p:cNvPr>
          <p:cNvCxnSpPr>
            <a:cxnSpLocks/>
          </p:cNvCxnSpPr>
          <p:nvPr/>
        </p:nvCxnSpPr>
        <p:spPr>
          <a:xfrm>
            <a:off x="3389895" y="3936276"/>
            <a:ext cx="199200"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0CF8DBE3-1DC2-33E6-4403-02C618A9EBAA}"/>
              </a:ext>
            </a:extLst>
          </p:cNvPr>
          <p:cNvSpPr/>
          <p:nvPr/>
        </p:nvSpPr>
        <p:spPr>
          <a:xfrm>
            <a:off x="10231595" y="4301611"/>
            <a:ext cx="1540016" cy="465740"/>
          </a:xfrm>
          <a:custGeom>
            <a:avLst/>
            <a:gdLst>
              <a:gd name="connsiteX0" fmla="*/ 1844251 w 1880892"/>
              <a:gd name="connsiteY0" fmla="*/ 0 h 244271"/>
              <a:gd name="connsiteX1" fmla="*/ 1880892 w 1880892"/>
              <a:gd name="connsiteY1" fmla="*/ 36641 h 244271"/>
              <a:gd name="connsiteX2" fmla="*/ 1880892 w 1880892"/>
              <a:gd name="connsiteY2" fmla="*/ 207631 h 244271"/>
              <a:gd name="connsiteX3" fmla="*/ 1844251 w 1880892"/>
              <a:gd name="connsiteY3" fmla="*/ 244272 h 244271"/>
              <a:gd name="connsiteX4" fmla="*/ 36641 w 1880892"/>
              <a:gd name="connsiteY4" fmla="*/ 244272 h 244271"/>
              <a:gd name="connsiteX5" fmla="*/ 0 w 1880892"/>
              <a:gd name="connsiteY5" fmla="*/ 207631 h 244271"/>
              <a:gd name="connsiteX6" fmla="*/ 0 w 1880892"/>
              <a:gd name="connsiteY6" fmla="*/ 36641 h 244271"/>
              <a:gd name="connsiteX7" fmla="*/ 36641 w 1880892"/>
              <a:gd name="connsiteY7" fmla="*/ 0 h 24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892" h="244271">
                <a:moveTo>
                  <a:pt x="1844251" y="0"/>
                </a:moveTo>
                <a:cubicBezTo>
                  <a:pt x="1864488" y="0"/>
                  <a:pt x="1880892" y="16405"/>
                  <a:pt x="1880892" y="36641"/>
                </a:cubicBezTo>
                <a:lnTo>
                  <a:pt x="1880892" y="207631"/>
                </a:lnTo>
                <a:cubicBezTo>
                  <a:pt x="1880892" y="227867"/>
                  <a:pt x="1864488" y="244272"/>
                  <a:pt x="1844251" y="244272"/>
                </a:cubicBezTo>
                <a:lnTo>
                  <a:pt x="36641" y="244272"/>
                </a:lnTo>
                <a:cubicBezTo>
                  <a:pt x="16405" y="244272"/>
                  <a:pt x="0" y="227867"/>
                  <a:pt x="0" y="207631"/>
                </a:cubicBezTo>
                <a:lnTo>
                  <a:pt x="0" y="36641"/>
                </a:lnTo>
                <a:cubicBezTo>
                  <a:pt x="0" y="16405"/>
                  <a:pt x="16405" y="0"/>
                  <a:pt x="36641" y="0"/>
                </a:cubicBezTo>
                <a:close/>
              </a:path>
            </a:pathLst>
          </a:custGeom>
          <a:solidFill>
            <a:schemeClr val="accent5">
              <a:lumMod val="40000"/>
              <a:lumOff val="60000"/>
            </a:schemeClr>
          </a:solidFill>
          <a:ln w="24403" cap="flat">
            <a:solidFill>
              <a:srgbClr val="000066"/>
            </a:solidFill>
            <a:prstDash val="solid"/>
            <a:miter/>
          </a:ln>
        </p:spPr>
        <p:txBody>
          <a:bodyPr rtlCol="0" anchor="ctr"/>
          <a:lstStyle/>
          <a:p>
            <a:pPr algn="ctr"/>
            <a:r>
              <a:rPr lang="en-US" sz="2400" b="1" dirty="0" err="1">
                <a:latin typeface="Lato" panose="020F0502020204030203" pitchFamily="34" charset="0"/>
                <a:ea typeface="Lato" panose="020F0502020204030203" pitchFamily="34" charset="0"/>
                <a:cs typeface="Lato" panose="020F0502020204030203" pitchFamily="34" charset="0"/>
              </a:rPr>
              <a:t>FastSim</a:t>
            </a:r>
            <a:endParaRPr lang="en-US" sz="2400" b="1" dirty="0">
              <a:latin typeface="Lato" panose="020F0502020204030203" pitchFamily="34" charset="0"/>
              <a:ea typeface="Lato" panose="020F0502020204030203" pitchFamily="34" charset="0"/>
              <a:cs typeface="Lato" panose="020F0502020204030203" pitchFamily="34" charset="0"/>
            </a:endParaRPr>
          </a:p>
        </p:txBody>
      </p:sp>
      <p:sp>
        <p:nvSpPr>
          <p:cNvPr id="31" name="Freeform: Shape 30">
            <a:extLst>
              <a:ext uri="{FF2B5EF4-FFF2-40B4-BE49-F238E27FC236}">
                <a16:creationId xmlns:a16="http://schemas.microsoft.com/office/drawing/2014/main" id="{8602EA16-C1C1-69E9-BDE0-3387E389B3D4}"/>
              </a:ext>
            </a:extLst>
          </p:cNvPr>
          <p:cNvSpPr/>
          <p:nvPr/>
        </p:nvSpPr>
        <p:spPr>
          <a:xfrm>
            <a:off x="1206500" y="4191000"/>
            <a:ext cx="5105400" cy="1981200"/>
          </a:xfrm>
          <a:custGeom>
            <a:avLst/>
            <a:gdLst>
              <a:gd name="connsiteX0" fmla="*/ 0 w 5041900"/>
              <a:gd name="connsiteY0" fmla="*/ 0 h 1917700"/>
              <a:gd name="connsiteX1" fmla="*/ 0 w 5041900"/>
              <a:gd name="connsiteY1" fmla="*/ 1917700 h 1917700"/>
              <a:gd name="connsiteX2" fmla="*/ 5041900 w 5041900"/>
              <a:gd name="connsiteY2" fmla="*/ 1917700 h 1917700"/>
            </a:gdLst>
            <a:ahLst/>
            <a:cxnLst>
              <a:cxn ang="0">
                <a:pos x="connsiteX0" y="connsiteY0"/>
              </a:cxn>
              <a:cxn ang="0">
                <a:pos x="connsiteX1" y="connsiteY1"/>
              </a:cxn>
              <a:cxn ang="0">
                <a:pos x="connsiteX2" y="connsiteY2"/>
              </a:cxn>
            </a:cxnLst>
            <a:rect l="l" t="t" r="r" b="b"/>
            <a:pathLst>
              <a:path w="5041900" h="1917700">
                <a:moveTo>
                  <a:pt x="0" y="0"/>
                </a:moveTo>
                <a:lnTo>
                  <a:pt x="0" y="1917700"/>
                </a:lnTo>
                <a:lnTo>
                  <a:pt x="5041900" y="1917700"/>
                </a:lnTo>
              </a:path>
            </a:pathLst>
          </a:cu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14C4C89-D909-CAED-7329-AC0D4F4C0665}"/>
              </a:ext>
            </a:extLst>
          </p:cNvPr>
          <p:cNvCxnSpPr>
            <a:cxnSpLocks/>
          </p:cNvCxnSpPr>
          <p:nvPr/>
        </p:nvCxnSpPr>
        <p:spPr>
          <a:xfrm>
            <a:off x="6686775" y="4258384"/>
            <a:ext cx="0" cy="455461"/>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3616714-6FF5-84A8-F3AA-B10A61B7DC8B}"/>
              </a:ext>
            </a:extLst>
          </p:cNvPr>
          <p:cNvSpPr/>
          <p:nvPr/>
        </p:nvSpPr>
        <p:spPr>
          <a:xfrm>
            <a:off x="4053840" y="4259580"/>
            <a:ext cx="1120140" cy="454265"/>
          </a:xfrm>
          <a:custGeom>
            <a:avLst/>
            <a:gdLst>
              <a:gd name="connsiteX0" fmla="*/ 0 w 1120140"/>
              <a:gd name="connsiteY0" fmla="*/ 0 h 655320"/>
              <a:gd name="connsiteX1" fmla="*/ 0 w 1120140"/>
              <a:gd name="connsiteY1" fmla="*/ 373380 h 655320"/>
              <a:gd name="connsiteX2" fmla="*/ 1120140 w 1120140"/>
              <a:gd name="connsiteY2" fmla="*/ 373380 h 655320"/>
              <a:gd name="connsiteX3" fmla="*/ 1120140 w 11201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1120140" h="655320">
                <a:moveTo>
                  <a:pt x="0" y="0"/>
                </a:moveTo>
                <a:lnTo>
                  <a:pt x="0" y="373380"/>
                </a:lnTo>
                <a:lnTo>
                  <a:pt x="1120140" y="373380"/>
                </a:lnTo>
                <a:lnTo>
                  <a:pt x="1120140" y="655320"/>
                </a:lnTo>
              </a:path>
            </a:pathLst>
          </a:cu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Shape 26">
            <a:extLst>
              <a:ext uri="{FF2B5EF4-FFF2-40B4-BE49-F238E27FC236}">
                <a16:creationId xmlns:a16="http://schemas.microsoft.com/office/drawing/2014/main" id="{24874EF0-8D33-7ECE-39D8-C7788C23DA88}"/>
              </a:ext>
            </a:extLst>
          </p:cNvPr>
          <p:cNvSpPr/>
          <p:nvPr/>
        </p:nvSpPr>
        <p:spPr>
          <a:xfrm>
            <a:off x="7117080" y="4267200"/>
            <a:ext cx="952500" cy="1706880"/>
          </a:xfrm>
          <a:custGeom>
            <a:avLst/>
            <a:gdLst>
              <a:gd name="connsiteX0" fmla="*/ 0 w 952500"/>
              <a:gd name="connsiteY0" fmla="*/ 0 h 1706880"/>
              <a:gd name="connsiteX1" fmla="*/ 0 w 952500"/>
              <a:gd name="connsiteY1" fmla="*/ 411480 h 1706880"/>
              <a:gd name="connsiteX2" fmla="*/ 952500 w 952500"/>
              <a:gd name="connsiteY2" fmla="*/ 411480 h 1706880"/>
              <a:gd name="connsiteX3" fmla="*/ 952500 w 952500"/>
              <a:gd name="connsiteY3" fmla="*/ 1706880 h 1706880"/>
            </a:gdLst>
            <a:ahLst/>
            <a:cxnLst>
              <a:cxn ang="0">
                <a:pos x="connsiteX0" y="connsiteY0"/>
              </a:cxn>
              <a:cxn ang="0">
                <a:pos x="connsiteX1" y="connsiteY1"/>
              </a:cxn>
              <a:cxn ang="0">
                <a:pos x="connsiteX2" y="connsiteY2"/>
              </a:cxn>
              <a:cxn ang="0">
                <a:pos x="connsiteX3" y="connsiteY3"/>
              </a:cxn>
            </a:cxnLst>
            <a:rect l="l" t="t" r="r" b="b"/>
            <a:pathLst>
              <a:path w="952500" h="1706880">
                <a:moveTo>
                  <a:pt x="0" y="0"/>
                </a:moveTo>
                <a:lnTo>
                  <a:pt x="0" y="411480"/>
                </a:lnTo>
                <a:lnTo>
                  <a:pt x="952500" y="411480"/>
                </a:lnTo>
                <a:lnTo>
                  <a:pt x="952500" y="1706880"/>
                </a:lnTo>
              </a:path>
            </a:pathLst>
          </a:cu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Oval 4">
            <a:extLst>
              <a:ext uri="{FF2B5EF4-FFF2-40B4-BE49-F238E27FC236}">
                <a16:creationId xmlns:a16="http://schemas.microsoft.com/office/drawing/2014/main" id="{2D1AAB12-7F86-E84D-3DAC-8A8A89A02A9F}"/>
              </a:ext>
            </a:extLst>
          </p:cNvPr>
          <p:cNvSpPr/>
          <p:nvPr/>
        </p:nvSpPr>
        <p:spPr>
          <a:xfrm>
            <a:off x="840740" y="2383011"/>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0" name="Oval 9">
            <a:extLst>
              <a:ext uri="{FF2B5EF4-FFF2-40B4-BE49-F238E27FC236}">
                <a16:creationId xmlns:a16="http://schemas.microsoft.com/office/drawing/2014/main" id="{B6D39047-E00A-8EC5-EA0E-9DEE7732A0CD}"/>
              </a:ext>
            </a:extLst>
          </p:cNvPr>
          <p:cNvSpPr/>
          <p:nvPr/>
        </p:nvSpPr>
        <p:spPr>
          <a:xfrm>
            <a:off x="820350" y="2840211"/>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8" name="TextBox 7">
            <a:extLst>
              <a:ext uri="{FF2B5EF4-FFF2-40B4-BE49-F238E27FC236}">
                <a16:creationId xmlns:a16="http://schemas.microsoft.com/office/drawing/2014/main" id="{DACE056B-2599-1B79-D018-A48B45208FD9}"/>
              </a:ext>
            </a:extLst>
          </p:cNvPr>
          <p:cNvSpPr txBox="1"/>
          <p:nvPr/>
        </p:nvSpPr>
        <p:spPr>
          <a:xfrm>
            <a:off x="4777441" y="4713845"/>
            <a:ext cx="3147357" cy="1138322"/>
          </a:xfrm>
          <a:prstGeom prst="roundRect">
            <a:avLst/>
          </a:prstGeom>
          <a:solidFill>
            <a:schemeClr val="accent6">
              <a:lumMod val="60000"/>
              <a:lumOff val="40000"/>
            </a:schemeClr>
          </a:solidFill>
          <a:ln w="28575">
            <a:solidFill>
              <a:schemeClr val="accent6">
                <a:lumMod val="50000"/>
              </a:schemeClr>
            </a:solidFill>
          </a:ln>
        </p:spPr>
        <p:txBody>
          <a:bodyPr wrap="square" lIns="274320">
            <a:noAutofit/>
          </a:bodyPr>
          <a:lstStyle/>
          <a:p>
            <a:pPr algn="ctr"/>
            <a:endParaRPr lang="en-US" sz="2800" b="1" i="1" dirty="0">
              <a:latin typeface="Lato" panose="020F0502020204030203" pitchFamily="34" charset="0"/>
              <a:ea typeface="Lato" panose="020F0502020204030203" pitchFamily="34" charset="0"/>
              <a:cs typeface="Lato" panose="020F0502020204030203" pitchFamily="34" charset="0"/>
            </a:endParaRPr>
          </a:p>
        </p:txBody>
      </p:sp>
      <p:pic>
        <p:nvPicPr>
          <p:cNvPr id="12" name="Graphic 11" descr="Lightning bolt with solid fill">
            <a:extLst>
              <a:ext uri="{FF2B5EF4-FFF2-40B4-BE49-F238E27FC236}">
                <a16:creationId xmlns:a16="http://schemas.microsoft.com/office/drawing/2014/main" id="{488825AA-2CED-9C71-4B75-84520B4973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9565" y="4587972"/>
            <a:ext cx="548640" cy="548640"/>
          </a:xfrm>
          <a:prstGeom prst="rect">
            <a:avLst/>
          </a:prstGeom>
        </p:spPr>
      </p:pic>
      <p:sp>
        <p:nvSpPr>
          <p:cNvPr id="13" name="TextBox 12">
            <a:extLst>
              <a:ext uri="{FF2B5EF4-FFF2-40B4-BE49-F238E27FC236}">
                <a16:creationId xmlns:a16="http://schemas.microsoft.com/office/drawing/2014/main" id="{30BEF927-5027-5641-1F88-792CD30CA0CF}"/>
              </a:ext>
            </a:extLst>
          </p:cNvPr>
          <p:cNvSpPr txBox="1"/>
          <p:nvPr/>
        </p:nvSpPr>
        <p:spPr>
          <a:xfrm>
            <a:off x="5471025" y="4675436"/>
            <a:ext cx="1930723" cy="369332"/>
          </a:xfrm>
          <a:prstGeom prst="rect">
            <a:avLst/>
          </a:prstGeom>
          <a:noFill/>
        </p:spPr>
        <p:txBody>
          <a:bodyPr wrap="square">
            <a:spAutoFit/>
          </a:bodyPr>
          <a:lstStyle/>
          <a:p>
            <a:pPr algn="ctr"/>
            <a:r>
              <a:rPr lang="en-US" sz="1800" b="1" i="1" dirty="0" err="1">
                <a:latin typeface="Lato" panose="020F0502020204030203" pitchFamily="34" charset="0"/>
                <a:ea typeface="Lato" panose="020F0502020204030203" pitchFamily="34" charset="0"/>
                <a:cs typeface="Lato" panose="020F0502020204030203" pitchFamily="34" charset="0"/>
              </a:rPr>
              <a:t>LightningSim</a:t>
            </a:r>
            <a:endParaRPr lang="en-US" sz="1800" b="1" i="1" dirty="0">
              <a:latin typeface="Lato" panose="020F0502020204030203" pitchFamily="34" charset="0"/>
              <a:ea typeface="Lato" panose="020F0502020204030203" pitchFamily="34" charset="0"/>
              <a:cs typeface="Lato" panose="020F0502020204030203" pitchFamily="34" charset="0"/>
            </a:endParaRPr>
          </a:p>
        </p:txBody>
      </p:sp>
      <p:sp>
        <p:nvSpPr>
          <p:cNvPr id="20" name="Freeform: Shape 19">
            <a:extLst>
              <a:ext uri="{FF2B5EF4-FFF2-40B4-BE49-F238E27FC236}">
                <a16:creationId xmlns:a16="http://schemas.microsoft.com/office/drawing/2014/main" id="{1C13BECE-3B54-5B94-A7E1-292DA143032B}"/>
              </a:ext>
            </a:extLst>
          </p:cNvPr>
          <p:cNvSpPr/>
          <p:nvPr/>
        </p:nvSpPr>
        <p:spPr>
          <a:xfrm>
            <a:off x="5033192" y="5068228"/>
            <a:ext cx="1187211"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Trace generation</a:t>
            </a:r>
          </a:p>
        </p:txBody>
      </p:sp>
      <p:sp>
        <p:nvSpPr>
          <p:cNvPr id="24" name="Freeform: Shape 23">
            <a:extLst>
              <a:ext uri="{FF2B5EF4-FFF2-40B4-BE49-F238E27FC236}">
                <a16:creationId xmlns:a16="http://schemas.microsoft.com/office/drawing/2014/main" id="{CBCCF686-F9FE-16CF-5377-14B4650A4306}"/>
              </a:ext>
            </a:extLst>
          </p:cNvPr>
          <p:cNvSpPr/>
          <p:nvPr/>
        </p:nvSpPr>
        <p:spPr>
          <a:xfrm>
            <a:off x="6431977" y="5064585"/>
            <a:ext cx="1187211" cy="682368"/>
          </a:xfrm>
          <a:custGeom>
            <a:avLst/>
            <a:gdLst>
              <a:gd name="connsiteX0" fmla="*/ 659534 w 732815"/>
              <a:gd name="connsiteY0" fmla="*/ 0 h 488543"/>
              <a:gd name="connsiteX1" fmla="*/ 732815 w 732815"/>
              <a:gd name="connsiteY1" fmla="*/ 73282 h 488543"/>
              <a:gd name="connsiteX2" fmla="*/ 732815 w 732815"/>
              <a:gd name="connsiteY2" fmla="*/ 415262 h 488543"/>
              <a:gd name="connsiteX3" fmla="*/ 659534 w 732815"/>
              <a:gd name="connsiteY3" fmla="*/ 488543 h 488543"/>
              <a:gd name="connsiteX4" fmla="*/ 73282 w 732815"/>
              <a:gd name="connsiteY4" fmla="*/ 488543 h 488543"/>
              <a:gd name="connsiteX5" fmla="*/ 0 w 732815"/>
              <a:gd name="connsiteY5" fmla="*/ 415262 h 488543"/>
              <a:gd name="connsiteX6" fmla="*/ 0 w 732815"/>
              <a:gd name="connsiteY6" fmla="*/ 73282 h 488543"/>
              <a:gd name="connsiteX7" fmla="*/ 73282 w 732815"/>
              <a:gd name="connsiteY7" fmla="*/ 0 h 48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815" h="488543">
                <a:moveTo>
                  <a:pt x="659534" y="0"/>
                </a:moveTo>
                <a:cubicBezTo>
                  <a:pt x="700006" y="0"/>
                  <a:pt x="732815" y="32809"/>
                  <a:pt x="732815" y="73282"/>
                </a:cubicBezTo>
                <a:lnTo>
                  <a:pt x="732815" y="415262"/>
                </a:lnTo>
                <a:cubicBezTo>
                  <a:pt x="732815" y="455734"/>
                  <a:pt x="700006" y="488543"/>
                  <a:pt x="659534" y="488543"/>
                </a:cubicBezTo>
                <a:lnTo>
                  <a:pt x="73282" y="488543"/>
                </a:lnTo>
                <a:cubicBezTo>
                  <a:pt x="32809" y="488543"/>
                  <a:pt x="0" y="455734"/>
                  <a:pt x="0" y="415262"/>
                </a:cubicBezTo>
                <a:lnTo>
                  <a:pt x="0" y="73282"/>
                </a:lnTo>
                <a:cubicBezTo>
                  <a:pt x="0" y="32809"/>
                  <a:pt x="32809" y="0"/>
                  <a:pt x="73282" y="0"/>
                </a:cubicBezTo>
                <a:close/>
              </a:path>
            </a:pathLst>
          </a:custGeom>
          <a:solidFill>
            <a:srgbClr val="FFFFFF"/>
          </a:solidFill>
          <a:ln w="12201" cap="flat">
            <a:solidFill>
              <a:srgbClr val="000000"/>
            </a:solidFill>
            <a:prstDash val="solid"/>
            <a:miter/>
          </a:ln>
        </p:spPr>
        <p:txBody>
          <a:bodyPr wrap="square" lIns="0" rIns="0"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Trace analysis</a:t>
            </a:r>
          </a:p>
        </p:txBody>
      </p:sp>
      <p:sp>
        <p:nvSpPr>
          <p:cNvPr id="28" name="Oval 27">
            <a:extLst>
              <a:ext uri="{FF2B5EF4-FFF2-40B4-BE49-F238E27FC236}">
                <a16:creationId xmlns:a16="http://schemas.microsoft.com/office/drawing/2014/main" id="{5862FB85-43EC-F86D-8EFB-D9C6D8439CC8}"/>
              </a:ext>
            </a:extLst>
          </p:cNvPr>
          <p:cNvSpPr/>
          <p:nvPr/>
        </p:nvSpPr>
        <p:spPr>
          <a:xfrm>
            <a:off x="4847968" y="503388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29" name="Oval 28">
            <a:extLst>
              <a:ext uri="{FF2B5EF4-FFF2-40B4-BE49-F238E27FC236}">
                <a16:creationId xmlns:a16="http://schemas.microsoft.com/office/drawing/2014/main" id="{2B9B9B6D-138C-75FC-F15D-99F8F5AB0341}"/>
              </a:ext>
            </a:extLst>
          </p:cNvPr>
          <p:cNvSpPr/>
          <p:nvPr/>
        </p:nvSpPr>
        <p:spPr>
          <a:xfrm>
            <a:off x="6340480" y="5033884"/>
            <a:ext cx="365760" cy="3657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34" name="TextBox 33">
            <a:extLst>
              <a:ext uri="{FF2B5EF4-FFF2-40B4-BE49-F238E27FC236}">
                <a16:creationId xmlns:a16="http://schemas.microsoft.com/office/drawing/2014/main" id="{8B0AA0F5-6058-DCCF-8CD0-3FB02D021DEC}"/>
              </a:ext>
            </a:extLst>
          </p:cNvPr>
          <p:cNvSpPr txBox="1"/>
          <p:nvPr/>
        </p:nvSpPr>
        <p:spPr>
          <a:xfrm>
            <a:off x="1067489" y="4802455"/>
            <a:ext cx="3442653" cy="1015663"/>
          </a:xfrm>
          <a:prstGeom prst="rect">
            <a:avLst/>
          </a:prstGeom>
          <a:solidFill>
            <a:schemeClr val="accent4"/>
          </a:solidFill>
        </p:spPr>
        <p:txBody>
          <a:bodyPr wrap="square">
            <a:spAutoFit/>
          </a:bodyPr>
          <a:lstStyle/>
          <a:p>
            <a:pPr marL="0" lvl="1"/>
            <a:r>
              <a:rPr lang="en-US" sz="2000" b="1" dirty="0">
                <a:latin typeface="Corbel" panose="020B0503020204020204" pitchFamily="34" charset="0"/>
              </a:rPr>
              <a:t>Incremental simulation (e.g., stall and FIFO depth) without full simulation (as in co-sim)</a:t>
            </a:r>
          </a:p>
        </p:txBody>
      </p:sp>
    </p:spTree>
    <p:custDataLst>
      <p:tags r:id="rId1"/>
    </p:custDataLst>
    <p:extLst>
      <p:ext uri="{BB962C8B-B14F-4D97-AF65-F5344CB8AC3E}">
        <p14:creationId xmlns:p14="http://schemas.microsoft.com/office/powerpoint/2010/main" val="423637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10" grpId="0" animBg="1"/>
      <p:bldP spid="20" grpId="0" animBg="1"/>
      <p:bldP spid="24" grpId="0" animBg="1"/>
      <p:bldP spid="28" grpId="0" animBg="1"/>
      <p:bldP spid="29" grpId="0" animBg="1"/>
      <p:bldP spid="3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D9907D-569F-63A6-BF0D-27D5D72FAB7E}"/>
              </a:ext>
            </a:extLst>
          </p:cNvPr>
          <p:cNvSpPr>
            <a:spLocks noGrp="1"/>
          </p:cNvSpPr>
          <p:nvPr>
            <p:ph type="sldNum" sz="quarter" idx="12"/>
          </p:nvPr>
        </p:nvSpPr>
        <p:spPr/>
        <p:txBody>
          <a:bodyPr/>
          <a:lstStyle/>
          <a:p>
            <a:fld id="{48F63A3B-78C7-47BE-AE5E-E10140E04643}" type="slidenum">
              <a:rPr lang="en-US" smtClean="0"/>
              <a:pPr/>
              <a:t>88</a:t>
            </a:fld>
            <a:endParaRPr lang="en-US"/>
          </a:p>
        </p:txBody>
      </p:sp>
      <p:sp>
        <p:nvSpPr>
          <p:cNvPr id="4" name="Title 3">
            <a:extLst>
              <a:ext uri="{FF2B5EF4-FFF2-40B4-BE49-F238E27FC236}">
                <a16:creationId xmlns:a16="http://schemas.microsoft.com/office/drawing/2014/main" id="{A53ADEB9-4F21-0DDE-82E0-C63C993AF0B1}"/>
              </a:ext>
            </a:extLst>
          </p:cNvPr>
          <p:cNvSpPr>
            <a:spLocks noGrp="1"/>
          </p:cNvSpPr>
          <p:nvPr>
            <p:ph type="title"/>
          </p:nvPr>
        </p:nvSpPr>
        <p:spPr/>
        <p:txBody>
          <a:bodyPr>
            <a:normAutofit fontScale="90000"/>
          </a:bodyPr>
          <a:lstStyle/>
          <a:p>
            <a:r>
              <a:rPr lang="en-US" dirty="0" err="1"/>
              <a:t>LightningSim</a:t>
            </a:r>
            <a:r>
              <a:rPr lang="en-US" dirty="0"/>
              <a:t> Workflow</a:t>
            </a:r>
          </a:p>
        </p:txBody>
      </p:sp>
      <p:grpSp>
        <p:nvGrpSpPr>
          <p:cNvPr id="126" name="Trace Generation → Trace">
            <a:extLst>
              <a:ext uri="{FF2B5EF4-FFF2-40B4-BE49-F238E27FC236}">
                <a16:creationId xmlns:a16="http://schemas.microsoft.com/office/drawing/2014/main" id="{8FF8AAD6-4DB7-7F7F-265B-52A8ACE631B4}"/>
              </a:ext>
            </a:extLst>
          </p:cNvPr>
          <p:cNvGrpSpPr/>
          <p:nvPr/>
        </p:nvGrpSpPr>
        <p:grpSpPr>
          <a:xfrm>
            <a:off x="6276239" y="3402277"/>
            <a:ext cx="428835" cy="251633"/>
            <a:chOff x="6504839" y="3554677"/>
            <a:chExt cx="428835" cy="251633"/>
          </a:xfrm>
        </p:grpSpPr>
        <p:sp>
          <p:nvSpPr>
            <p:cNvPr id="27" name="Freeform: Shape 26">
              <a:extLst>
                <a:ext uri="{FF2B5EF4-FFF2-40B4-BE49-F238E27FC236}">
                  <a16:creationId xmlns:a16="http://schemas.microsoft.com/office/drawing/2014/main" id="{D5369378-6B52-F49D-B757-C59408964B58}"/>
                </a:ext>
              </a:extLst>
            </p:cNvPr>
            <p:cNvSpPr/>
            <p:nvPr/>
          </p:nvSpPr>
          <p:spPr>
            <a:xfrm>
              <a:off x="6544570" y="3554677"/>
              <a:ext cx="389104" cy="225145"/>
            </a:xfrm>
            <a:custGeom>
              <a:avLst/>
              <a:gdLst>
                <a:gd name="connsiteX0" fmla="*/ 389105 w 389104"/>
                <a:gd name="connsiteY0" fmla="*/ 0 h 225145"/>
                <a:gd name="connsiteX1" fmla="*/ 389105 w 389104"/>
                <a:gd name="connsiteY1" fmla="*/ 225146 h 225145"/>
                <a:gd name="connsiteX2" fmla="*/ 0 w 389104"/>
                <a:gd name="connsiteY2" fmla="*/ 225146 h 225145"/>
              </a:gdLst>
              <a:ahLst/>
              <a:cxnLst>
                <a:cxn ang="0">
                  <a:pos x="connsiteX0" y="connsiteY0"/>
                </a:cxn>
                <a:cxn ang="0">
                  <a:pos x="connsiteX1" y="connsiteY1"/>
                </a:cxn>
                <a:cxn ang="0">
                  <a:pos x="connsiteX2" y="connsiteY2"/>
                </a:cxn>
              </a:cxnLst>
              <a:rect l="l" t="t" r="r" b="b"/>
              <a:pathLst>
                <a:path w="389104" h="225145">
                  <a:moveTo>
                    <a:pt x="389105" y="0"/>
                  </a:moveTo>
                  <a:lnTo>
                    <a:pt x="389105" y="225146"/>
                  </a:lnTo>
                  <a:lnTo>
                    <a:pt x="0" y="225146"/>
                  </a:lnTo>
                </a:path>
              </a:pathLst>
            </a:custGeom>
            <a:noFill/>
            <a:ln w="13233" cap="flat">
              <a:solidFill>
                <a:srgbClr val="000000"/>
              </a:solidFill>
              <a:prstDash val="solid"/>
              <a:miter/>
            </a:ln>
          </p:spPr>
          <p:txBody>
            <a:bodyPr rtlCol="0" anchor="ctr"/>
            <a:lstStyle/>
            <a:p>
              <a:endParaRPr lang="en-US" sz="3200"/>
            </a:p>
          </p:txBody>
        </p:sp>
        <p:sp>
          <p:nvSpPr>
            <p:cNvPr id="28" name="Freeform: Shape 27">
              <a:extLst>
                <a:ext uri="{FF2B5EF4-FFF2-40B4-BE49-F238E27FC236}">
                  <a16:creationId xmlns:a16="http://schemas.microsoft.com/office/drawing/2014/main" id="{518EBB13-027A-E430-D571-58380CC577FE}"/>
                </a:ext>
              </a:extLst>
            </p:cNvPr>
            <p:cNvSpPr/>
            <p:nvPr/>
          </p:nvSpPr>
          <p:spPr>
            <a:xfrm>
              <a:off x="6504839" y="3753335"/>
              <a:ext cx="52975" cy="52975"/>
            </a:xfrm>
            <a:custGeom>
              <a:avLst/>
              <a:gdLst>
                <a:gd name="connsiteX0" fmla="*/ 0 w 52975"/>
                <a:gd name="connsiteY0" fmla="*/ 26488 h 52975"/>
                <a:gd name="connsiteX1" fmla="*/ 52975 w 52975"/>
                <a:gd name="connsiteY1" fmla="*/ 0 h 52975"/>
                <a:gd name="connsiteX2" fmla="*/ 39732 w 52975"/>
                <a:gd name="connsiteY2" fmla="*/ 26488 h 52975"/>
                <a:gd name="connsiteX3" fmla="*/ 52975 w 52975"/>
                <a:gd name="connsiteY3" fmla="*/ 52975 h 52975"/>
              </a:gdLst>
              <a:ahLst/>
              <a:cxnLst>
                <a:cxn ang="0">
                  <a:pos x="connsiteX0" y="connsiteY0"/>
                </a:cxn>
                <a:cxn ang="0">
                  <a:pos x="connsiteX1" y="connsiteY1"/>
                </a:cxn>
                <a:cxn ang="0">
                  <a:pos x="connsiteX2" y="connsiteY2"/>
                </a:cxn>
                <a:cxn ang="0">
                  <a:pos x="connsiteX3" y="connsiteY3"/>
                </a:cxn>
              </a:cxnLst>
              <a:rect l="l" t="t" r="r" b="b"/>
              <a:pathLst>
                <a:path w="52975" h="52975">
                  <a:moveTo>
                    <a:pt x="0" y="26488"/>
                  </a:moveTo>
                  <a:lnTo>
                    <a:pt x="52975" y="0"/>
                  </a:lnTo>
                  <a:lnTo>
                    <a:pt x="39732" y="26488"/>
                  </a:lnTo>
                  <a:lnTo>
                    <a:pt x="52975" y="52975"/>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3" name="Bitcode → Trace Analysis">
            <a:extLst>
              <a:ext uri="{FF2B5EF4-FFF2-40B4-BE49-F238E27FC236}">
                <a16:creationId xmlns:a16="http://schemas.microsoft.com/office/drawing/2014/main" id="{D0588729-E78A-519C-4BEB-FE556F4F24FA}"/>
              </a:ext>
            </a:extLst>
          </p:cNvPr>
          <p:cNvGrpSpPr/>
          <p:nvPr/>
        </p:nvGrpSpPr>
        <p:grpSpPr>
          <a:xfrm>
            <a:off x="4360910" y="2395743"/>
            <a:ext cx="361823" cy="1404644"/>
            <a:chOff x="4589510" y="2548143"/>
            <a:chExt cx="361823" cy="1404644"/>
          </a:xfrm>
        </p:grpSpPr>
        <p:sp>
          <p:nvSpPr>
            <p:cNvPr id="39" name="Freeform: Shape 38">
              <a:extLst>
                <a:ext uri="{FF2B5EF4-FFF2-40B4-BE49-F238E27FC236}">
                  <a16:creationId xmlns:a16="http://schemas.microsoft.com/office/drawing/2014/main" id="{54791D57-17A0-E851-45E1-745FFB325796}"/>
                </a:ext>
              </a:extLst>
            </p:cNvPr>
            <p:cNvSpPr/>
            <p:nvPr/>
          </p:nvSpPr>
          <p:spPr>
            <a:xfrm>
              <a:off x="4589510" y="2548143"/>
              <a:ext cx="335334" cy="1364913"/>
            </a:xfrm>
            <a:custGeom>
              <a:avLst/>
              <a:gdLst>
                <a:gd name="connsiteX0" fmla="*/ 0 w 335334"/>
                <a:gd name="connsiteY0" fmla="*/ 0 h 1364913"/>
                <a:gd name="connsiteX1" fmla="*/ 335070 w 335334"/>
                <a:gd name="connsiteY1" fmla="*/ 0 h 1364913"/>
                <a:gd name="connsiteX2" fmla="*/ 335335 w 335334"/>
                <a:gd name="connsiteY2" fmla="*/ 1364913 h 1364913"/>
              </a:gdLst>
              <a:ahLst/>
              <a:cxnLst>
                <a:cxn ang="0">
                  <a:pos x="connsiteX0" y="connsiteY0"/>
                </a:cxn>
                <a:cxn ang="0">
                  <a:pos x="connsiteX1" y="connsiteY1"/>
                </a:cxn>
                <a:cxn ang="0">
                  <a:pos x="connsiteX2" y="connsiteY2"/>
                </a:cxn>
              </a:cxnLst>
              <a:rect l="l" t="t" r="r" b="b"/>
              <a:pathLst>
                <a:path w="335334" h="1364913">
                  <a:moveTo>
                    <a:pt x="0" y="0"/>
                  </a:moveTo>
                  <a:lnTo>
                    <a:pt x="335070" y="0"/>
                  </a:lnTo>
                  <a:lnTo>
                    <a:pt x="335335" y="1364913"/>
                  </a:lnTo>
                </a:path>
              </a:pathLst>
            </a:custGeom>
            <a:noFill/>
            <a:ln w="13233" cap="flat">
              <a:solidFill>
                <a:srgbClr val="000000"/>
              </a:solidFill>
              <a:prstDash val="solid"/>
              <a:miter/>
            </a:ln>
          </p:spPr>
          <p:txBody>
            <a:bodyPr rtlCol="0" anchor="ctr"/>
            <a:lstStyle/>
            <a:p>
              <a:endParaRPr lang="en-US" sz="3200"/>
            </a:p>
          </p:txBody>
        </p:sp>
        <p:sp>
          <p:nvSpPr>
            <p:cNvPr id="40" name="Freeform: Shape 39">
              <a:extLst>
                <a:ext uri="{FF2B5EF4-FFF2-40B4-BE49-F238E27FC236}">
                  <a16:creationId xmlns:a16="http://schemas.microsoft.com/office/drawing/2014/main" id="{D9C884AB-82F9-EA57-4D64-FA60326A1246}"/>
                </a:ext>
              </a:extLst>
            </p:cNvPr>
            <p:cNvSpPr/>
            <p:nvPr/>
          </p:nvSpPr>
          <p:spPr>
            <a:xfrm>
              <a:off x="4898358" y="389981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4" name="Static Schedule → Trace Analysis">
            <a:extLst>
              <a:ext uri="{FF2B5EF4-FFF2-40B4-BE49-F238E27FC236}">
                <a16:creationId xmlns:a16="http://schemas.microsoft.com/office/drawing/2014/main" id="{A4D00C4B-037E-A492-DB49-7167A35FE7E8}"/>
              </a:ext>
            </a:extLst>
          </p:cNvPr>
          <p:cNvGrpSpPr/>
          <p:nvPr/>
        </p:nvGrpSpPr>
        <p:grpSpPr>
          <a:xfrm>
            <a:off x="3887177" y="3309570"/>
            <a:ext cx="52975" cy="501677"/>
            <a:chOff x="4115777" y="3461970"/>
            <a:chExt cx="52975" cy="501677"/>
          </a:xfrm>
        </p:grpSpPr>
        <p:sp>
          <p:nvSpPr>
            <p:cNvPr id="45" name="Freeform: Shape 44">
              <a:extLst>
                <a:ext uri="{FF2B5EF4-FFF2-40B4-BE49-F238E27FC236}">
                  <a16:creationId xmlns:a16="http://schemas.microsoft.com/office/drawing/2014/main" id="{66D7DBC9-9E8A-674B-BC77-1F6B8D6ABE00}"/>
                </a:ext>
              </a:extLst>
            </p:cNvPr>
            <p:cNvSpPr/>
            <p:nvPr/>
          </p:nvSpPr>
          <p:spPr>
            <a:xfrm>
              <a:off x="4125975" y="3461970"/>
              <a:ext cx="16290" cy="461946"/>
            </a:xfrm>
            <a:custGeom>
              <a:avLst/>
              <a:gdLst>
                <a:gd name="connsiteX0" fmla="*/ 0 w 16290"/>
                <a:gd name="connsiteY0" fmla="*/ 0 h 461946"/>
                <a:gd name="connsiteX1" fmla="*/ 15893 w 16290"/>
                <a:gd name="connsiteY1" fmla="*/ 0 h 461946"/>
                <a:gd name="connsiteX2" fmla="*/ 16290 w 16290"/>
                <a:gd name="connsiteY2" fmla="*/ 461946 h 461946"/>
              </a:gdLst>
              <a:ahLst/>
              <a:cxnLst>
                <a:cxn ang="0">
                  <a:pos x="connsiteX0" y="connsiteY0"/>
                </a:cxn>
                <a:cxn ang="0">
                  <a:pos x="connsiteX1" y="connsiteY1"/>
                </a:cxn>
                <a:cxn ang="0">
                  <a:pos x="connsiteX2" y="connsiteY2"/>
                </a:cxn>
              </a:cxnLst>
              <a:rect l="l" t="t" r="r" b="b"/>
              <a:pathLst>
                <a:path w="16290" h="461946">
                  <a:moveTo>
                    <a:pt x="0" y="0"/>
                  </a:moveTo>
                  <a:lnTo>
                    <a:pt x="15893" y="0"/>
                  </a:lnTo>
                  <a:lnTo>
                    <a:pt x="16290" y="461946"/>
                  </a:lnTo>
                </a:path>
              </a:pathLst>
            </a:custGeom>
            <a:noFill/>
            <a:ln w="13233" cap="flat">
              <a:solidFill>
                <a:srgbClr val="000000"/>
              </a:solidFill>
              <a:prstDash val="solid"/>
              <a:miter/>
            </a:ln>
          </p:spPr>
          <p:txBody>
            <a:bodyPr rtlCol="0" anchor="ctr"/>
            <a:lstStyle/>
            <a:p>
              <a:endParaRPr lang="en-US" sz="3200"/>
            </a:p>
          </p:txBody>
        </p:sp>
        <p:sp>
          <p:nvSpPr>
            <p:cNvPr id="46" name="Freeform: Shape 45">
              <a:extLst>
                <a:ext uri="{FF2B5EF4-FFF2-40B4-BE49-F238E27FC236}">
                  <a16:creationId xmlns:a16="http://schemas.microsoft.com/office/drawing/2014/main" id="{E99F2A2A-431F-E846-8CED-771AA583622B}"/>
                </a:ext>
              </a:extLst>
            </p:cNvPr>
            <p:cNvSpPr/>
            <p:nvPr/>
          </p:nvSpPr>
          <p:spPr>
            <a:xfrm>
              <a:off x="4115777" y="391067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5" name="Trace → Trace Analysis">
            <a:extLst>
              <a:ext uri="{FF2B5EF4-FFF2-40B4-BE49-F238E27FC236}">
                <a16:creationId xmlns:a16="http://schemas.microsoft.com/office/drawing/2014/main" id="{8CC62DA2-9840-9E97-9B0B-4702C474D3D0}"/>
              </a:ext>
            </a:extLst>
          </p:cNvPr>
          <p:cNvGrpSpPr/>
          <p:nvPr/>
        </p:nvGrpSpPr>
        <p:grpSpPr>
          <a:xfrm>
            <a:off x="5510081" y="3627423"/>
            <a:ext cx="347386" cy="177732"/>
            <a:chOff x="5738681" y="3779823"/>
            <a:chExt cx="347386" cy="177732"/>
          </a:xfrm>
        </p:grpSpPr>
        <p:sp>
          <p:nvSpPr>
            <p:cNvPr id="71" name="Freeform: Shape 70">
              <a:extLst>
                <a:ext uri="{FF2B5EF4-FFF2-40B4-BE49-F238E27FC236}">
                  <a16:creationId xmlns:a16="http://schemas.microsoft.com/office/drawing/2014/main" id="{B553CFE5-FD2A-5293-9906-366801FB0494}"/>
                </a:ext>
              </a:extLst>
            </p:cNvPr>
            <p:cNvSpPr/>
            <p:nvPr/>
          </p:nvSpPr>
          <p:spPr>
            <a:xfrm>
              <a:off x="5765169" y="3779823"/>
              <a:ext cx="320898" cy="138001"/>
            </a:xfrm>
            <a:custGeom>
              <a:avLst/>
              <a:gdLst>
                <a:gd name="connsiteX0" fmla="*/ 320899 w 320898"/>
                <a:gd name="connsiteY0" fmla="*/ 0 h 138001"/>
                <a:gd name="connsiteX1" fmla="*/ 397 w 320898"/>
                <a:gd name="connsiteY1" fmla="*/ 0 h 138001"/>
                <a:gd name="connsiteX2" fmla="*/ 0 w 320898"/>
                <a:gd name="connsiteY2" fmla="*/ 138001 h 138001"/>
              </a:gdLst>
              <a:ahLst/>
              <a:cxnLst>
                <a:cxn ang="0">
                  <a:pos x="connsiteX0" y="connsiteY0"/>
                </a:cxn>
                <a:cxn ang="0">
                  <a:pos x="connsiteX1" y="connsiteY1"/>
                </a:cxn>
                <a:cxn ang="0">
                  <a:pos x="connsiteX2" y="connsiteY2"/>
                </a:cxn>
              </a:cxnLst>
              <a:rect l="l" t="t" r="r" b="b"/>
              <a:pathLst>
                <a:path w="320898" h="138001">
                  <a:moveTo>
                    <a:pt x="320899" y="0"/>
                  </a:moveTo>
                  <a:lnTo>
                    <a:pt x="397" y="0"/>
                  </a:lnTo>
                  <a:lnTo>
                    <a:pt x="0" y="138001"/>
                  </a:lnTo>
                </a:path>
              </a:pathLst>
            </a:custGeom>
            <a:noFill/>
            <a:ln w="13233" cap="flat">
              <a:solidFill>
                <a:srgbClr val="000000"/>
              </a:solidFill>
              <a:prstDash val="solid"/>
              <a:miter/>
            </a:ln>
          </p:spPr>
          <p:txBody>
            <a:bodyPr rtlCol="0" anchor="ctr"/>
            <a:lstStyle/>
            <a:p>
              <a:endParaRPr lang="en-US" sz="3200"/>
            </a:p>
          </p:txBody>
        </p:sp>
        <p:sp>
          <p:nvSpPr>
            <p:cNvPr id="72" name="Freeform: Shape 71">
              <a:extLst>
                <a:ext uri="{FF2B5EF4-FFF2-40B4-BE49-F238E27FC236}">
                  <a16:creationId xmlns:a16="http://schemas.microsoft.com/office/drawing/2014/main" id="{90A48212-26D1-2A6D-17DE-57DB5B4B6F66}"/>
                </a:ext>
              </a:extLst>
            </p:cNvPr>
            <p:cNvSpPr/>
            <p:nvPr/>
          </p:nvSpPr>
          <p:spPr>
            <a:xfrm>
              <a:off x="5738681" y="3904580"/>
              <a:ext cx="52975" cy="52975"/>
            </a:xfrm>
            <a:custGeom>
              <a:avLst/>
              <a:gdLst>
                <a:gd name="connsiteX0" fmla="*/ 26355 w 52975"/>
                <a:gd name="connsiteY0" fmla="*/ 52975 h 52975"/>
                <a:gd name="connsiteX1" fmla="*/ 0 w 52975"/>
                <a:gd name="connsiteY1" fmla="*/ 0 h 52975"/>
                <a:gd name="connsiteX2" fmla="*/ 26488 w 52975"/>
                <a:gd name="connsiteY2" fmla="*/ 13244 h 52975"/>
                <a:gd name="connsiteX3" fmla="*/ 52975 w 52975"/>
                <a:gd name="connsiteY3" fmla="*/ 132 h 52975"/>
              </a:gdLst>
              <a:ahLst/>
              <a:cxnLst>
                <a:cxn ang="0">
                  <a:pos x="connsiteX0" y="connsiteY0"/>
                </a:cxn>
                <a:cxn ang="0">
                  <a:pos x="connsiteX1" y="connsiteY1"/>
                </a:cxn>
                <a:cxn ang="0">
                  <a:pos x="connsiteX2" y="connsiteY2"/>
                </a:cxn>
                <a:cxn ang="0">
                  <a:pos x="connsiteX3" y="connsiteY3"/>
                </a:cxn>
              </a:cxnLst>
              <a:rect l="l" t="t" r="r" b="b"/>
              <a:pathLst>
                <a:path w="52975" h="52975">
                  <a:moveTo>
                    <a:pt x="26355" y="52975"/>
                  </a:moveTo>
                  <a:lnTo>
                    <a:pt x="0" y="0"/>
                  </a:lnTo>
                  <a:lnTo>
                    <a:pt x="26488" y="13244"/>
                  </a:lnTo>
                  <a:lnTo>
                    <a:pt x="52975" y="132"/>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2" name="Bitcode → Trace Generation">
            <a:extLst>
              <a:ext uri="{FF2B5EF4-FFF2-40B4-BE49-F238E27FC236}">
                <a16:creationId xmlns:a16="http://schemas.microsoft.com/office/drawing/2014/main" id="{43110153-A09F-527C-F153-AA8BBCD6A2A3}"/>
              </a:ext>
            </a:extLst>
          </p:cNvPr>
          <p:cNvGrpSpPr/>
          <p:nvPr/>
        </p:nvGrpSpPr>
        <p:grpSpPr>
          <a:xfrm>
            <a:off x="4359694" y="2380910"/>
            <a:ext cx="608845" cy="26487"/>
            <a:chOff x="4588294" y="2533310"/>
            <a:chExt cx="608845" cy="26487"/>
          </a:xfrm>
        </p:grpSpPr>
        <p:sp>
          <p:nvSpPr>
            <p:cNvPr id="79" name="Freeform: Shape 78">
              <a:extLst>
                <a:ext uri="{FF2B5EF4-FFF2-40B4-BE49-F238E27FC236}">
                  <a16:creationId xmlns:a16="http://schemas.microsoft.com/office/drawing/2014/main" id="{08B6360F-2AB1-6A55-5CCB-3F4989D92309}"/>
                </a:ext>
              </a:extLst>
            </p:cNvPr>
            <p:cNvSpPr/>
            <p:nvPr/>
          </p:nvSpPr>
          <p:spPr>
            <a:xfrm>
              <a:off x="4588294" y="2546554"/>
              <a:ext cx="585216" cy="13243"/>
            </a:xfrm>
            <a:custGeom>
              <a:avLst/>
              <a:gdLst>
                <a:gd name="connsiteX0" fmla="*/ 0 w 495055"/>
                <a:gd name="connsiteY0" fmla="*/ 0 h 13243"/>
                <a:gd name="connsiteX1" fmla="*/ 495056 w 495055"/>
                <a:gd name="connsiteY1" fmla="*/ 0 h 13243"/>
              </a:gdLst>
              <a:ahLst/>
              <a:cxnLst>
                <a:cxn ang="0">
                  <a:pos x="connsiteX0" y="connsiteY0"/>
                </a:cxn>
                <a:cxn ang="0">
                  <a:pos x="connsiteX1" y="connsiteY1"/>
                </a:cxn>
              </a:cxnLst>
              <a:rect l="l" t="t" r="r" b="b"/>
              <a:pathLst>
                <a:path w="495055" h="13243">
                  <a:moveTo>
                    <a:pt x="0" y="0"/>
                  </a:moveTo>
                  <a:lnTo>
                    <a:pt x="495056" y="0"/>
                  </a:lnTo>
                </a:path>
              </a:pathLst>
            </a:custGeom>
            <a:noFill/>
            <a:ln w="13233" cap="flat">
              <a:solidFill>
                <a:srgbClr val="000000"/>
              </a:solidFill>
              <a:prstDash val="solid"/>
              <a:miter/>
            </a:ln>
          </p:spPr>
          <p:txBody>
            <a:bodyPr rtlCol="0" anchor="ctr"/>
            <a:lstStyle/>
            <a:p>
              <a:endParaRPr lang="en-US" sz="3200"/>
            </a:p>
          </p:txBody>
        </p:sp>
        <p:sp>
          <p:nvSpPr>
            <p:cNvPr id="80" name="Freeform: Shape 79">
              <a:extLst>
                <a:ext uri="{FF2B5EF4-FFF2-40B4-BE49-F238E27FC236}">
                  <a16:creationId xmlns:a16="http://schemas.microsoft.com/office/drawing/2014/main" id="{DA6203FA-BC18-60D9-9414-94D0A7B081A9}"/>
                </a:ext>
              </a:extLst>
            </p:cNvPr>
            <p:cNvSpPr/>
            <p:nvPr/>
          </p:nvSpPr>
          <p:spPr>
            <a:xfrm>
              <a:off x="5170652" y="2533310"/>
              <a:ext cx="26487" cy="26487"/>
            </a:xfrm>
            <a:custGeom>
              <a:avLst/>
              <a:gdLst>
                <a:gd name="connsiteX0" fmla="*/ 26488 w 26487"/>
                <a:gd name="connsiteY0" fmla="*/ 13244 h 26487"/>
                <a:gd name="connsiteX1" fmla="*/ 0 w 26487"/>
                <a:gd name="connsiteY1" fmla="*/ 26488 h 26487"/>
                <a:gd name="connsiteX2" fmla="*/ 6622 w 26487"/>
                <a:gd name="connsiteY2" fmla="*/ 13244 h 26487"/>
                <a:gd name="connsiteX3" fmla="*/ 0 w 26487"/>
                <a:gd name="connsiteY3" fmla="*/ 0 h 26487"/>
              </a:gdLst>
              <a:ahLst/>
              <a:cxnLst>
                <a:cxn ang="0">
                  <a:pos x="connsiteX0" y="connsiteY0"/>
                </a:cxn>
                <a:cxn ang="0">
                  <a:pos x="connsiteX1" y="connsiteY1"/>
                </a:cxn>
                <a:cxn ang="0">
                  <a:pos x="connsiteX2" y="connsiteY2"/>
                </a:cxn>
                <a:cxn ang="0">
                  <a:pos x="connsiteX3" y="connsiteY3"/>
                </a:cxn>
              </a:cxnLst>
              <a:rect l="l" t="t" r="r" b="b"/>
              <a:pathLst>
                <a:path w="26487" h="26487">
                  <a:moveTo>
                    <a:pt x="26488" y="13244"/>
                  </a:moveTo>
                  <a:lnTo>
                    <a:pt x="0" y="26488"/>
                  </a:lnTo>
                  <a:lnTo>
                    <a:pt x="6622" y="13244"/>
                  </a:lnTo>
                  <a:lnTo>
                    <a:pt x="0"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40" name="“HLS Synthesis”">
            <a:extLst>
              <a:ext uri="{FF2B5EF4-FFF2-40B4-BE49-F238E27FC236}">
                <a16:creationId xmlns:a16="http://schemas.microsoft.com/office/drawing/2014/main" id="{88BD022B-220F-C6DE-1541-DCC8CE276BF0}"/>
              </a:ext>
            </a:extLst>
          </p:cNvPr>
          <p:cNvGrpSpPr/>
          <p:nvPr/>
        </p:nvGrpSpPr>
        <p:grpSpPr>
          <a:xfrm>
            <a:off x="3216583" y="1760671"/>
            <a:ext cx="1475084" cy="1668094"/>
            <a:chOff x="3445183" y="1913071"/>
            <a:chExt cx="1475084" cy="1668094"/>
          </a:xfrm>
        </p:grpSpPr>
        <p:sp>
          <p:nvSpPr>
            <p:cNvPr id="67" name="“HLS Synthesis”">
              <a:extLst>
                <a:ext uri="{FF2B5EF4-FFF2-40B4-BE49-F238E27FC236}">
                  <a16:creationId xmlns:a16="http://schemas.microsoft.com/office/drawing/2014/main" id="{65AF5A6B-BE52-498A-59A7-96805D1970DD}"/>
                </a:ext>
              </a:extLst>
            </p:cNvPr>
            <p:cNvSpPr txBox="1"/>
            <p:nvPr/>
          </p:nvSpPr>
          <p:spPr>
            <a:xfrm>
              <a:off x="3445183" y="1913071"/>
              <a:ext cx="1475084" cy="338554"/>
            </a:xfrm>
            <a:prstGeom prst="rect">
              <a:avLst/>
            </a:prstGeom>
            <a:noFill/>
          </p:spPr>
          <p:txBody>
            <a:bodyPr wrap="none" rtlCol="0">
              <a:spAutoFit/>
            </a:bodyPr>
            <a:lstStyle/>
            <a:p>
              <a:pPr algn="l"/>
              <a:r>
                <a:rPr lang="en-US" sz="1600" b="1" spc="0" baseline="0" dirty="0">
                  <a:ln/>
                  <a:solidFill>
                    <a:srgbClr val="000000"/>
                  </a:solidFill>
                  <a:latin typeface="Lato"/>
                  <a:sym typeface="Lato"/>
                  <a:rtl val="0"/>
                </a:rPr>
                <a:t>HLS Synthesis</a:t>
              </a:r>
            </a:p>
          </p:txBody>
        </p:sp>
        <p:sp>
          <p:nvSpPr>
            <p:cNvPr id="68" name="“HLS Synthesis” Box">
              <a:extLst>
                <a:ext uri="{FF2B5EF4-FFF2-40B4-BE49-F238E27FC236}">
                  <a16:creationId xmlns:a16="http://schemas.microsoft.com/office/drawing/2014/main" id="{9710C246-A207-2B67-9865-74EC26A69FC7}"/>
                </a:ext>
              </a:extLst>
            </p:cNvPr>
            <p:cNvSpPr/>
            <p:nvPr/>
          </p:nvSpPr>
          <p:spPr>
            <a:xfrm>
              <a:off x="3530001" y="2256778"/>
              <a:ext cx="1205192" cy="1324387"/>
            </a:xfrm>
            <a:custGeom>
              <a:avLst/>
              <a:gdLst>
                <a:gd name="connsiteX0" fmla="*/ 1024413 w 1205192"/>
                <a:gd name="connsiteY0" fmla="*/ 0 h 1324387"/>
                <a:gd name="connsiteX1" fmla="*/ 1205192 w 1205192"/>
                <a:gd name="connsiteY1" fmla="*/ 180779 h 1324387"/>
                <a:gd name="connsiteX2" fmla="*/ 1205192 w 1205192"/>
                <a:gd name="connsiteY2" fmla="*/ 1143608 h 1324387"/>
                <a:gd name="connsiteX3" fmla="*/ 1024413 w 1205192"/>
                <a:gd name="connsiteY3" fmla="*/ 1324387 h 1324387"/>
                <a:gd name="connsiteX4" fmla="*/ 180779 w 1205192"/>
                <a:gd name="connsiteY4" fmla="*/ 1324387 h 1324387"/>
                <a:gd name="connsiteX5" fmla="*/ 0 w 1205192"/>
                <a:gd name="connsiteY5" fmla="*/ 1143608 h 1324387"/>
                <a:gd name="connsiteX6" fmla="*/ 0 w 1205192"/>
                <a:gd name="connsiteY6" fmla="*/ 180779 h 1324387"/>
                <a:gd name="connsiteX7" fmla="*/ 180779 w 1205192"/>
                <a:gd name="connsiteY7" fmla="*/ 0 h 132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192" h="1324387">
                  <a:moveTo>
                    <a:pt x="1024413" y="0"/>
                  </a:moveTo>
                  <a:cubicBezTo>
                    <a:pt x="1124255" y="0"/>
                    <a:pt x="1205192" y="80937"/>
                    <a:pt x="1205192" y="180779"/>
                  </a:cubicBezTo>
                  <a:lnTo>
                    <a:pt x="1205192" y="1143608"/>
                  </a:lnTo>
                  <a:cubicBezTo>
                    <a:pt x="1205192" y="1243450"/>
                    <a:pt x="1124255" y="1324387"/>
                    <a:pt x="1024413" y="1324387"/>
                  </a:cubicBezTo>
                  <a:lnTo>
                    <a:pt x="180779" y="1324387"/>
                  </a:lnTo>
                  <a:cubicBezTo>
                    <a:pt x="80937" y="1324387"/>
                    <a:pt x="0" y="1243450"/>
                    <a:pt x="0" y="1143608"/>
                  </a:cubicBezTo>
                  <a:lnTo>
                    <a:pt x="0" y="180779"/>
                  </a:lnTo>
                  <a:cubicBezTo>
                    <a:pt x="0" y="80937"/>
                    <a:pt x="80937" y="0"/>
                    <a:pt x="180779" y="0"/>
                  </a:cubicBezTo>
                  <a:close/>
                </a:path>
              </a:pathLst>
            </a:custGeom>
            <a:noFill/>
            <a:ln w="13233" cap="flat">
              <a:solidFill>
                <a:srgbClr val="000000"/>
              </a:solidFill>
              <a:custDash>
                <a:ds d="225000" sp="225000"/>
              </a:custDash>
              <a:miter/>
            </a:ln>
          </p:spPr>
          <p:txBody>
            <a:bodyPr rtlCol="0" anchor="ctr"/>
            <a:lstStyle/>
            <a:p>
              <a:endParaRPr lang="en-US" sz="3200"/>
            </a:p>
          </p:txBody>
        </p:sp>
      </p:grpSp>
      <p:sp>
        <p:nvSpPr>
          <p:cNvPr id="34" name="“LightningSim”">
            <a:extLst>
              <a:ext uri="{FF2B5EF4-FFF2-40B4-BE49-F238E27FC236}">
                <a16:creationId xmlns:a16="http://schemas.microsoft.com/office/drawing/2014/main" id="{3C250641-F175-45B3-A1BF-CCC974912BFE}"/>
              </a:ext>
            </a:extLst>
          </p:cNvPr>
          <p:cNvSpPr txBox="1"/>
          <p:nvPr/>
        </p:nvSpPr>
        <p:spPr>
          <a:xfrm>
            <a:off x="5858735" y="1747427"/>
            <a:ext cx="2393604" cy="461665"/>
          </a:xfrm>
          <a:prstGeom prst="rect">
            <a:avLst/>
          </a:prstGeom>
          <a:noFill/>
        </p:spPr>
        <p:txBody>
          <a:bodyPr wrap="none" rtlCol="0">
            <a:spAutoFit/>
          </a:bodyPr>
          <a:lstStyle/>
          <a:p>
            <a:pPr algn="l"/>
            <a:r>
              <a:rPr lang="en-US" sz="2400" b="1" spc="0" baseline="0" dirty="0" err="1">
                <a:ln/>
                <a:solidFill>
                  <a:srgbClr val="000000"/>
                </a:solidFill>
                <a:latin typeface="Lato"/>
                <a:sym typeface="Lato"/>
                <a:rtl val="0"/>
              </a:rPr>
              <a:t>LightningSim</a:t>
            </a:r>
            <a:r>
              <a:rPr lang="en-US" sz="2400" b="1" spc="0" baseline="0" dirty="0">
                <a:ln/>
                <a:solidFill>
                  <a:srgbClr val="000000"/>
                </a:solidFill>
                <a:latin typeface="Segoe UI Emoji"/>
                <a:ea typeface="Segoe UI Emoji"/>
                <a:sym typeface="Segoe UI Emoji"/>
                <a:rtl val="0"/>
              </a:rPr>
              <a:t>⚡</a:t>
            </a:r>
          </a:p>
        </p:txBody>
      </p:sp>
      <p:grpSp>
        <p:nvGrpSpPr>
          <p:cNvPr id="133" name="“(1) IR Trace Generation”">
            <a:extLst>
              <a:ext uri="{FF2B5EF4-FFF2-40B4-BE49-F238E27FC236}">
                <a16:creationId xmlns:a16="http://schemas.microsoft.com/office/drawing/2014/main" id="{A27F1097-12E5-26D8-2EB6-025EA52B2495}"/>
              </a:ext>
            </a:extLst>
          </p:cNvPr>
          <p:cNvGrpSpPr/>
          <p:nvPr/>
        </p:nvGrpSpPr>
        <p:grpSpPr>
          <a:xfrm>
            <a:off x="4996616" y="2071086"/>
            <a:ext cx="3555978" cy="1344434"/>
            <a:chOff x="5225216" y="2223486"/>
            <a:chExt cx="3555978" cy="1344434"/>
          </a:xfrm>
        </p:grpSpPr>
        <p:sp>
          <p:nvSpPr>
            <p:cNvPr id="8" name="Freeform: Shape 7">
              <a:extLst>
                <a:ext uri="{FF2B5EF4-FFF2-40B4-BE49-F238E27FC236}">
                  <a16:creationId xmlns:a16="http://schemas.microsoft.com/office/drawing/2014/main" id="{1B835F25-AFA5-AB41-CD24-1B9476421B16}"/>
                </a:ext>
              </a:extLst>
            </p:cNvPr>
            <p:cNvSpPr/>
            <p:nvPr/>
          </p:nvSpPr>
          <p:spPr>
            <a:xfrm>
              <a:off x="5225216" y="2336241"/>
              <a:ext cx="3555978" cy="1231679"/>
            </a:xfrm>
            <a:custGeom>
              <a:avLst/>
              <a:gdLst>
                <a:gd name="connsiteX0" fmla="*/ 3371227 w 3555978"/>
                <a:gd name="connsiteY0" fmla="*/ 0 h 1231679"/>
                <a:gd name="connsiteX1" fmla="*/ 3555979 w 3555978"/>
                <a:gd name="connsiteY1" fmla="*/ 184752 h 1231679"/>
                <a:gd name="connsiteX2" fmla="*/ 3555979 w 3555978"/>
                <a:gd name="connsiteY2" fmla="*/ 1046928 h 1231679"/>
                <a:gd name="connsiteX3" fmla="*/ 3371227 w 3555978"/>
                <a:gd name="connsiteY3" fmla="*/ 1231680 h 1231679"/>
                <a:gd name="connsiteX4" fmla="*/ 184752 w 3555978"/>
                <a:gd name="connsiteY4" fmla="*/ 1231680 h 1231679"/>
                <a:gd name="connsiteX5" fmla="*/ 0 w 3555978"/>
                <a:gd name="connsiteY5" fmla="*/ 1046928 h 1231679"/>
                <a:gd name="connsiteX6" fmla="*/ 0 w 3555978"/>
                <a:gd name="connsiteY6" fmla="*/ 184752 h 1231679"/>
                <a:gd name="connsiteX7" fmla="*/ 184752 w 3555978"/>
                <a:gd name="connsiteY7" fmla="*/ 0 h 123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5978" h="1231679">
                  <a:moveTo>
                    <a:pt x="3371227" y="0"/>
                  </a:moveTo>
                  <a:cubicBezTo>
                    <a:pt x="3473263" y="0"/>
                    <a:pt x="3555979" y="82716"/>
                    <a:pt x="3555979" y="184752"/>
                  </a:cubicBezTo>
                  <a:lnTo>
                    <a:pt x="3555979" y="1046928"/>
                  </a:lnTo>
                  <a:cubicBezTo>
                    <a:pt x="3555979" y="1148964"/>
                    <a:pt x="3473263" y="1231680"/>
                    <a:pt x="3371227" y="1231680"/>
                  </a:cubicBezTo>
                  <a:lnTo>
                    <a:pt x="184752" y="1231680"/>
                  </a:lnTo>
                  <a:cubicBezTo>
                    <a:pt x="82716" y="1231680"/>
                    <a:pt x="0" y="1148964"/>
                    <a:pt x="0" y="1046928"/>
                  </a:cubicBezTo>
                  <a:lnTo>
                    <a:pt x="0" y="184752"/>
                  </a:lnTo>
                  <a:cubicBezTo>
                    <a:pt x="0" y="82716"/>
                    <a:pt x="82716" y="0"/>
                    <a:pt x="184752" y="0"/>
                  </a:cubicBezTo>
                  <a:close/>
                </a:path>
              </a:pathLst>
            </a:custGeom>
            <a:solidFill>
              <a:srgbClr val="E0FFE0"/>
            </a:solidFill>
            <a:ln w="26467" cap="flat">
              <a:solidFill>
                <a:srgbClr val="003300"/>
              </a:solidFill>
              <a:prstDash val="solid"/>
              <a:miter/>
            </a:ln>
          </p:spPr>
          <p:txBody>
            <a:bodyPr rtlCol="0" anchor="ctr"/>
            <a:lstStyle/>
            <a:p>
              <a:endParaRPr lang="en-US" sz="3200"/>
            </a:p>
          </p:txBody>
        </p:sp>
        <p:sp>
          <p:nvSpPr>
            <p:cNvPr id="9" name="TextBox 8">
              <a:extLst>
                <a:ext uri="{FF2B5EF4-FFF2-40B4-BE49-F238E27FC236}">
                  <a16:creationId xmlns:a16="http://schemas.microsoft.com/office/drawing/2014/main" id="{0CEF3797-5E11-0CF7-E2F3-478AC7700E12}"/>
                </a:ext>
              </a:extLst>
            </p:cNvPr>
            <p:cNvSpPr txBox="1"/>
            <p:nvPr/>
          </p:nvSpPr>
          <p:spPr>
            <a:xfrm>
              <a:off x="6090646" y="2363362"/>
              <a:ext cx="2028119" cy="338554"/>
            </a:xfrm>
            <a:prstGeom prst="rect">
              <a:avLst/>
            </a:prstGeom>
            <a:noFill/>
          </p:spPr>
          <p:txBody>
            <a:bodyPr wrap="none" rtlCol="0">
              <a:spAutoFit/>
            </a:bodyPr>
            <a:lstStyle/>
            <a:p>
              <a:pPr algn="l"/>
              <a:r>
                <a:rPr lang="en-US" sz="1600" b="1" spc="0" baseline="0" dirty="0">
                  <a:ln/>
                  <a:solidFill>
                    <a:srgbClr val="006600"/>
                  </a:solidFill>
                  <a:latin typeface="Lato"/>
                  <a:sym typeface="Lato"/>
                  <a:rtl val="0"/>
                </a:rPr>
                <a:t>IR Trace Generation</a:t>
              </a:r>
            </a:p>
          </p:txBody>
        </p:sp>
        <p:sp>
          <p:nvSpPr>
            <p:cNvPr id="36" name="TextBox 35">
              <a:extLst>
                <a:ext uri="{FF2B5EF4-FFF2-40B4-BE49-F238E27FC236}">
                  <a16:creationId xmlns:a16="http://schemas.microsoft.com/office/drawing/2014/main" id="{94CD92F0-80A0-B4A4-BA08-97E079D68A65}"/>
                </a:ext>
              </a:extLst>
            </p:cNvPr>
            <p:cNvSpPr txBox="1"/>
            <p:nvPr/>
          </p:nvSpPr>
          <p:spPr>
            <a:xfrm>
              <a:off x="5676775" y="2223486"/>
              <a:ext cx="519694" cy="584775"/>
            </a:xfrm>
            <a:prstGeom prst="rect">
              <a:avLst/>
            </a:prstGeom>
            <a:noFill/>
          </p:spPr>
          <p:txBody>
            <a:bodyPr wrap="none" rtlCol="0">
              <a:spAutoFit/>
            </a:bodyPr>
            <a:lstStyle/>
            <a:p>
              <a:pPr algn="l"/>
              <a:r>
                <a:rPr lang="en-US" sz="3200" spc="0" baseline="0" dirty="0">
                  <a:ln/>
                  <a:solidFill>
                    <a:srgbClr val="005200"/>
                  </a:solidFill>
                  <a:latin typeface="Segoe UI Symbol"/>
                  <a:ea typeface="Segoe UI Symbol"/>
                  <a:sym typeface="Segoe UI Symbol"/>
                  <a:rtl val="0"/>
                </a:rPr>
                <a:t>❶</a:t>
              </a:r>
            </a:p>
          </p:txBody>
        </p:sp>
      </p:grpSp>
      <p:grpSp>
        <p:nvGrpSpPr>
          <p:cNvPr id="134" name="“(2) IR Trace Analysis”">
            <a:extLst>
              <a:ext uri="{FF2B5EF4-FFF2-40B4-BE49-F238E27FC236}">
                <a16:creationId xmlns:a16="http://schemas.microsoft.com/office/drawing/2014/main" id="{EE28D895-4D06-3C68-826E-91C65FD976DC}"/>
              </a:ext>
            </a:extLst>
          </p:cNvPr>
          <p:cNvGrpSpPr/>
          <p:nvPr/>
        </p:nvGrpSpPr>
        <p:grpSpPr>
          <a:xfrm>
            <a:off x="3168962" y="3713326"/>
            <a:ext cx="5396876" cy="2284749"/>
            <a:chOff x="3397562" y="3865726"/>
            <a:chExt cx="5396876" cy="2284749"/>
          </a:xfrm>
        </p:grpSpPr>
        <p:sp>
          <p:nvSpPr>
            <p:cNvPr id="12" name="Freeform: Shape 11">
              <a:extLst>
                <a:ext uri="{FF2B5EF4-FFF2-40B4-BE49-F238E27FC236}">
                  <a16:creationId xmlns:a16="http://schemas.microsoft.com/office/drawing/2014/main" id="{A1BF1EE4-377E-F3C7-895C-4C5C603BC951}"/>
                </a:ext>
              </a:extLst>
            </p:cNvPr>
            <p:cNvSpPr/>
            <p:nvPr/>
          </p:nvSpPr>
          <p:spPr>
            <a:xfrm>
              <a:off x="3397562" y="3978481"/>
              <a:ext cx="5396876" cy="2171994"/>
            </a:xfrm>
            <a:custGeom>
              <a:avLst/>
              <a:gdLst>
                <a:gd name="connsiteX0" fmla="*/ 5071078 w 5396876"/>
                <a:gd name="connsiteY0" fmla="*/ 0 h 2171994"/>
                <a:gd name="connsiteX1" fmla="*/ 5396877 w 5396876"/>
                <a:gd name="connsiteY1" fmla="*/ 325799 h 2171994"/>
                <a:gd name="connsiteX2" fmla="*/ 5396877 w 5396876"/>
                <a:gd name="connsiteY2" fmla="*/ 1846196 h 2171994"/>
                <a:gd name="connsiteX3" fmla="*/ 5071078 w 5396876"/>
                <a:gd name="connsiteY3" fmla="*/ 2171995 h 2171994"/>
                <a:gd name="connsiteX4" fmla="*/ 325799 w 5396876"/>
                <a:gd name="connsiteY4" fmla="*/ 2171995 h 2171994"/>
                <a:gd name="connsiteX5" fmla="*/ 0 w 5396876"/>
                <a:gd name="connsiteY5" fmla="*/ 1846196 h 2171994"/>
                <a:gd name="connsiteX6" fmla="*/ 0 w 5396876"/>
                <a:gd name="connsiteY6" fmla="*/ 325799 h 2171994"/>
                <a:gd name="connsiteX7" fmla="*/ 325799 w 5396876"/>
                <a:gd name="connsiteY7" fmla="*/ 0 h 21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876" h="2171994">
                  <a:moveTo>
                    <a:pt x="5071078" y="0"/>
                  </a:moveTo>
                  <a:cubicBezTo>
                    <a:pt x="5251012" y="0"/>
                    <a:pt x="5396877" y="145865"/>
                    <a:pt x="5396877" y="325799"/>
                  </a:cubicBezTo>
                  <a:lnTo>
                    <a:pt x="5396877" y="1846196"/>
                  </a:lnTo>
                  <a:cubicBezTo>
                    <a:pt x="5396877" y="2026130"/>
                    <a:pt x="5251012" y="2171995"/>
                    <a:pt x="5071078" y="2171995"/>
                  </a:cubicBezTo>
                  <a:lnTo>
                    <a:pt x="325799" y="2171995"/>
                  </a:lnTo>
                  <a:cubicBezTo>
                    <a:pt x="145865" y="2171995"/>
                    <a:pt x="0" y="2026130"/>
                    <a:pt x="0" y="1846196"/>
                  </a:cubicBezTo>
                  <a:lnTo>
                    <a:pt x="0" y="325799"/>
                  </a:lnTo>
                  <a:cubicBezTo>
                    <a:pt x="0" y="145865"/>
                    <a:pt x="145865" y="0"/>
                    <a:pt x="325799" y="0"/>
                  </a:cubicBezTo>
                  <a:close/>
                </a:path>
              </a:pathLst>
            </a:custGeom>
            <a:solidFill>
              <a:srgbClr val="FFFFCC"/>
            </a:solidFill>
            <a:ln w="26467" cap="flat">
              <a:solidFill>
                <a:srgbClr val="9C843E"/>
              </a:solidFill>
              <a:prstDash val="solid"/>
              <a:miter/>
            </a:ln>
          </p:spPr>
          <p:txBody>
            <a:bodyPr rtlCol="0" anchor="ctr"/>
            <a:lstStyle/>
            <a:p>
              <a:endParaRPr lang="en-US" sz="3200"/>
            </a:p>
          </p:txBody>
        </p:sp>
        <p:sp>
          <p:nvSpPr>
            <p:cNvPr id="13" name="TextBox 12">
              <a:extLst>
                <a:ext uri="{FF2B5EF4-FFF2-40B4-BE49-F238E27FC236}">
                  <a16:creationId xmlns:a16="http://schemas.microsoft.com/office/drawing/2014/main" id="{831E9216-0870-1371-4F95-07208F9C6E41}"/>
                </a:ext>
              </a:extLst>
            </p:cNvPr>
            <p:cNvSpPr txBox="1"/>
            <p:nvPr/>
          </p:nvSpPr>
          <p:spPr>
            <a:xfrm>
              <a:off x="5302636" y="4005602"/>
              <a:ext cx="1754006" cy="338554"/>
            </a:xfrm>
            <a:prstGeom prst="rect">
              <a:avLst/>
            </a:prstGeom>
            <a:noFill/>
          </p:spPr>
          <p:txBody>
            <a:bodyPr wrap="none" rtlCol="0">
              <a:spAutoFit/>
            </a:bodyPr>
            <a:lstStyle/>
            <a:p>
              <a:pPr algn="l"/>
              <a:r>
                <a:rPr lang="en-US" sz="1600" b="1" spc="0" baseline="0">
                  <a:ln/>
                  <a:solidFill>
                    <a:srgbClr val="AB8514"/>
                  </a:solidFill>
                  <a:latin typeface="Lato"/>
                  <a:sym typeface="Lato"/>
                  <a:rtl val="0"/>
                </a:rPr>
                <a:t>IR Trace Analysis</a:t>
              </a:r>
            </a:p>
          </p:txBody>
        </p:sp>
        <p:sp>
          <p:nvSpPr>
            <p:cNvPr id="38" name="TextBox 37">
              <a:extLst>
                <a:ext uri="{FF2B5EF4-FFF2-40B4-BE49-F238E27FC236}">
                  <a16:creationId xmlns:a16="http://schemas.microsoft.com/office/drawing/2014/main" id="{49F16106-8890-BB00-173C-36ABFEA640B3}"/>
                </a:ext>
              </a:extLst>
            </p:cNvPr>
            <p:cNvSpPr txBox="1"/>
            <p:nvPr/>
          </p:nvSpPr>
          <p:spPr>
            <a:xfrm>
              <a:off x="4882143" y="3865726"/>
              <a:ext cx="519694" cy="584775"/>
            </a:xfrm>
            <a:prstGeom prst="rect">
              <a:avLst/>
            </a:prstGeom>
            <a:noFill/>
          </p:spPr>
          <p:txBody>
            <a:bodyPr wrap="none" rtlCol="0">
              <a:spAutoFit/>
            </a:bodyPr>
            <a:lstStyle/>
            <a:p>
              <a:pPr algn="l"/>
              <a:r>
                <a:rPr lang="en-US" sz="3200" spc="0" baseline="0">
                  <a:ln/>
                  <a:solidFill>
                    <a:srgbClr val="8F6F10"/>
                  </a:solidFill>
                  <a:latin typeface="Segoe UI Symbol"/>
                  <a:ea typeface="Segoe UI Symbol"/>
                  <a:sym typeface="Segoe UI Symbol"/>
                  <a:rtl val="0"/>
                </a:rPr>
                <a:t>❷</a:t>
              </a:r>
            </a:p>
          </p:txBody>
        </p:sp>
      </p:grpSp>
      <p:grpSp>
        <p:nvGrpSpPr>
          <p:cNvPr id="129" name="“(A) Make LLVM IR executable”">
            <a:extLst>
              <a:ext uri="{FF2B5EF4-FFF2-40B4-BE49-F238E27FC236}">
                <a16:creationId xmlns:a16="http://schemas.microsoft.com/office/drawing/2014/main" id="{0D5F2298-E769-689F-15CE-F48BB55A1FE4}"/>
              </a:ext>
            </a:extLst>
          </p:cNvPr>
          <p:cNvGrpSpPr/>
          <p:nvPr/>
        </p:nvGrpSpPr>
        <p:grpSpPr>
          <a:xfrm>
            <a:off x="5129055" y="2508949"/>
            <a:ext cx="3178528" cy="276999"/>
            <a:chOff x="5357655" y="2661349"/>
            <a:chExt cx="3178528" cy="276999"/>
          </a:xfrm>
        </p:grpSpPr>
        <p:sp>
          <p:nvSpPr>
            <p:cNvPr id="10" name="Freeform: Shape 9">
              <a:extLst>
                <a:ext uri="{FF2B5EF4-FFF2-40B4-BE49-F238E27FC236}">
                  <a16:creationId xmlns:a16="http://schemas.microsoft.com/office/drawing/2014/main" id="{36FFFB6C-E284-0890-40C5-61E3D6998707}"/>
                </a:ext>
              </a:extLst>
            </p:cNvPr>
            <p:cNvSpPr/>
            <p:nvPr/>
          </p:nvSpPr>
          <p:spPr>
            <a:xfrm>
              <a:off x="5357655" y="2693826"/>
              <a:ext cx="3178528" cy="225145"/>
            </a:xfrm>
            <a:custGeom>
              <a:avLst/>
              <a:gdLst>
                <a:gd name="connsiteX0" fmla="*/ 0 w 3178528"/>
                <a:gd name="connsiteY0" fmla="*/ 0 h 225145"/>
                <a:gd name="connsiteX1" fmla="*/ 3178529 w 3178528"/>
                <a:gd name="connsiteY1" fmla="*/ 0 h 225145"/>
                <a:gd name="connsiteX2" fmla="*/ 3178529 w 3178528"/>
                <a:gd name="connsiteY2" fmla="*/ 225146 h 225145"/>
                <a:gd name="connsiteX3" fmla="*/ 0 w 3178528"/>
                <a:gd name="connsiteY3" fmla="*/ 225146 h 225145"/>
              </a:gdLst>
              <a:ahLst/>
              <a:cxnLst>
                <a:cxn ang="0">
                  <a:pos x="connsiteX0" y="connsiteY0"/>
                </a:cxn>
                <a:cxn ang="0">
                  <a:pos x="connsiteX1" y="connsiteY1"/>
                </a:cxn>
                <a:cxn ang="0">
                  <a:pos x="connsiteX2" y="connsiteY2"/>
                </a:cxn>
                <a:cxn ang="0">
                  <a:pos x="connsiteX3" y="connsiteY3"/>
                </a:cxn>
              </a:cxnLst>
              <a:rect l="l" t="t" r="r" b="b"/>
              <a:pathLst>
                <a:path w="3178528" h="225145">
                  <a:moveTo>
                    <a:pt x="0" y="0"/>
                  </a:moveTo>
                  <a:lnTo>
                    <a:pt x="3178529" y="0"/>
                  </a:lnTo>
                  <a:lnTo>
                    <a:pt x="3178529" y="225146"/>
                  </a:lnTo>
                  <a:lnTo>
                    <a:pt x="0" y="225146"/>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93" name="TextBox 92">
              <a:extLst>
                <a:ext uri="{FF2B5EF4-FFF2-40B4-BE49-F238E27FC236}">
                  <a16:creationId xmlns:a16="http://schemas.microsoft.com/office/drawing/2014/main" id="{6760128A-EA01-AABB-430E-C8EA37B7C422}"/>
                </a:ext>
              </a:extLst>
            </p:cNvPr>
            <p:cNvSpPr txBox="1"/>
            <p:nvPr/>
          </p:nvSpPr>
          <p:spPr>
            <a:xfrm>
              <a:off x="5837481" y="2661349"/>
              <a:ext cx="2218877" cy="276999"/>
            </a:xfrm>
            <a:prstGeom prst="rect">
              <a:avLst/>
            </a:prstGeom>
            <a:noFill/>
          </p:spPr>
          <p:txBody>
            <a:bodyPr wrap="none" rtlCol="0">
              <a:spAutoFit/>
            </a:bodyPr>
            <a:lstStyle/>
            <a:p>
              <a:r>
                <a:rPr lang="en-US" sz="1200" b="1" spc="0" baseline="0" dirty="0">
                  <a:ln/>
                  <a:solidFill>
                    <a:srgbClr val="006600"/>
                  </a:solidFill>
                  <a:latin typeface="Lato"/>
                  <a:sym typeface="Lato"/>
                  <a:rtl val="0"/>
                </a:rPr>
                <a:t>(A)</a:t>
              </a:r>
              <a:r>
                <a:rPr lang="en-US" sz="1200" b="1" spc="0" baseline="0" dirty="0">
                  <a:ln/>
                  <a:solidFill>
                    <a:srgbClr val="000000"/>
                  </a:solidFill>
                  <a:latin typeface="Lato"/>
                  <a:sym typeface="Lato"/>
                  <a:rtl val="0"/>
                </a:rPr>
                <a:t> Make LLVM IR executable</a:t>
              </a:r>
            </a:p>
          </p:txBody>
        </p:sp>
      </p:grpSp>
      <p:grpSp>
        <p:nvGrpSpPr>
          <p:cNvPr id="128" name="“(B) Make LLVM IR traceable”">
            <a:extLst>
              <a:ext uri="{FF2B5EF4-FFF2-40B4-BE49-F238E27FC236}">
                <a16:creationId xmlns:a16="http://schemas.microsoft.com/office/drawing/2014/main" id="{38363720-2BA1-C3CD-8679-DAF18F22B7AA}"/>
              </a:ext>
            </a:extLst>
          </p:cNvPr>
          <p:cNvGrpSpPr/>
          <p:nvPr/>
        </p:nvGrpSpPr>
        <p:grpSpPr>
          <a:xfrm>
            <a:off x="5129055" y="2866534"/>
            <a:ext cx="3178528" cy="469523"/>
            <a:chOff x="5357655" y="3018934"/>
            <a:chExt cx="3178528" cy="469523"/>
          </a:xfrm>
        </p:grpSpPr>
        <p:sp>
          <p:nvSpPr>
            <p:cNvPr id="11" name="Freeform: Shape 10">
              <a:extLst>
                <a:ext uri="{FF2B5EF4-FFF2-40B4-BE49-F238E27FC236}">
                  <a16:creationId xmlns:a16="http://schemas.microsoft.com/office/drawing/2014/main" id="{2E87D719-37F8-FD23-7AE2-0228CDAE513C}"/>
                </a:ext>
              </a:extLst>
            </p:cNvPr>
            <p:cNvSpPr/>
            <p:nvPr/>
          </p:nvSpPr>
          <p:spPr>
            <a:xfrm>
              <a:off x="5357655" y="3064654"/>
              <a:ext cx="3178528" cy="423803"/>
            </a:xfrm>
            <a:custGeom>
              <a:avLst/>
              <a:gdLst>
                <a:gd name="connsiteX0" fmla="*/ 0 w 3178528"/>
                <a:gd name="connsiteY0" fmla="*/ 0 h 423803"/>
                <a:gd name="connsiteX1" fmla="*/ 3178529 w 3178528"/>
                <a:gd name="connsiteY1" fmla="*/ 0 h 423803"/>
                <a:gd name="connsiteX2" fmla="*/ 3178529 w 3178528"/>
                <a:gd name="connsiteY2" fmla="*/ 423804 h 423803"/>
                <a:gd name="connsiteX3" fmla="*/ 0 w 3178528"/>
                <a:gd name="connsiteY3" fmla="*/ 423804 h 423803"/>
              </a:gdLst>
              <a:ahLst/>
              <a:cxnLst>
                <a:cxn ang="0">
                  <a:pos x="connsiteX0" y="connsiteY0"/>
                </a:cxn>
                <a:cxn ang="0">
                  <a:pos x="connsiteX1" y="connsiteY1"/>
                </a:cxn>
                <a:cxn ang="0">
                  <a:pos x="connsiteX2" y="connsiteY2"/>
                </a:cxn>
                <a:cxn ang="0">
                  <a:pos x="connsiteX3" y="connsiteY3"/>
                </a:cxn>
              </a:cxnLst>
              <a:rect l="l" t="t" r="r" b="b"/>
              <a:pathLst>
                <a:path w="3178528" h="423803">
                  <a:moveTo>
                    <a:pt x="0" y="0"/>
                  </a:moveTo>
                  <a:lnTo>
                    <a:pt x="3178529" y="0"/>
                  </a:lnTo>
                  <a:lnTo>
                    <a:pt x="3178529" y="423804"/>
                  </a:lnTo>
                  <a:lnTo>
                    <a:pt x="0" y="423804"/>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30" name="TextBox 29">
              <a:extLst>
                <a:ext uri="{FF2B5EF4-FFF2-40B4-BE49-F238E27FC236}">
                  <a16:creationId xmlns:a16="http://schemas.microsoft.com/office/drawing/2014/main" id="{73BAD683-1159-573B-E061-A42E89F4FC12}"/>
                </a:ext>
              </a:extLst>
            </p:cNvPr>
            <p:cNvSpPr txBox="1"/>
            <p:nvPr/>
          </p:nvSpPr>
          <p:spPr>
            <a:xfrm>
              <a:off x="5440738" y="3210970"/>
              <a:ext cx="2893741" cy="276999"/>
            </a:xfrm>
            <a:prstGeom prst="rect">
              <a:avLst/>
            </a:prstGeom>
            <a:noFill/>
          </p:spPr>
          <p:txBody>
            <a:bodyPr wrap="none" rtlCol="0">
              <a:spAutoFit/>
            </a:bodyPr>
            <a:lstStyle/>
            <a:p>
              <a:pPr marL="171450" indent="-171450">
                <a:buFont typeface="Arial" panose="020B0604020202020204" pitchFamily="34" charset="0"/>
                <a:buChar char="•"/>
              </a:pPr>
              <a:r>
                <a:rPr lang="en-US" sz="1200" spc="0" baseline="0" dirty="0">
                  <a:ln/>
                  <a:solidFill>
                    <a:srgbClr val="000000"/>
                  </a:solidFill>
                  <a:latin typeface="Lato"/>
                  <a:sym typeface="Lato"/>
                  <a:rtl val="0"/>
                </a:rPr>
                <a:t>Execute modified IR and dump a </a:t>
              </a:r>
              <a:r>
                <a:rPr lang="en-US" sz="1200" b="1" spc="0" baseline="0" dirty="0">
                  <a:ln/>
                  <a:solidFill>
                    <a:srgbClr val="000000"/>
                  </a:solidFill>
                  <a:latin typeface="Lato"/>
                  <a:sym typeface="Lato"/>
                  <a:rtl val="0"/>
                </a:rPr>
                <a:t>trace</a:t>
              </a:r>
            </a:p>
          </p:txBody>
        </p:sp>
        <p:sp>
          <p:nvSpPr>
            <p:cNvPr id="32" name="TextBox 31">
              <a:extLst>
                <a:ext uri="{FF2B5EF4-FFF2-40B4-BE49-F238E27FC236}">
                  <a16:creationId xmlns:a16="http://schemas.microsoft.com/office/drawing/2014/main" id="{20EED0B2-9879-B717-2692-EE0BBD660255}"/>
                </a:ext>
              </a:extLst>
            </p:cNvPr>
            <p:cNvSpPr txBox="1"/>
            <p:nvPr/>
          </p:nvSpPr>
          <p:spPr>
            <a:xfrm>
              <a:off x="5837481" y="3018934"/>
              <a:ext cx="2100255" cy="276999"/>
            </a:xfrm>
            <a:prstGeom prst="rect">
              <a:avLst/>
            </a:prstGeom>
            <a:noFill/>
          </p:spPr>
          <p:txBody>
            <a:bodyPr wrap="none" rtlCol="0">
              <a:spAutoFit/>
            </a:bodyPr>
            <a:lstStyle/>
            <a:p>
              <a:pPr algn="l"/>
              <a:r>
                <a:rPr lang="en-US" sz="1200" b="1" spc="0" baseline="0" dirty="0">
                  <a:ln/>
                  <a:solidFill>
                    <a:srgbClr val="006600"/>
                  </a:solidFill>
                  <a:latin typeface="Lato"/>
                  <a:sym typeface="Lato"/>
                  <a:rtl val="0"/>
                </a:rPr>
                <a:t>(B)</a:t>
              </a:r>
              <a:r>
                <a:rPr lang="en-US" sz="1200" b="1" spc="0" baseline="0" dirty="0">
                  <a:ln/>
                  <a:solidFill>
                    <a:srgbClr val="000000"/>
                  </a:solidFill>
                  <a:latin typeface="Lato"/>
                  <a:sym typeface="Lato"/>
                  <a:rtl val="0"/>
                </a:rPr>
                <a:t> Make LLVM IR traceable</a:t>
              </a:r>
            </a:p>
          </p:txBody>
        </p:sp>
      </p:grpSp>
      <p:grpSp>
        <p:nvGrpSpPr>
          <p:cNvPr id="135" name="“(C) Trace parsing”">
            <a:extLst>
              <a:ext uri="{FF2B5EF4-FFF2-40B4-BE49-F238E27FC236}">
                <a16:creationId xmlns:a16="http://schemas.microsoft.com/office/drawing/2014/main" id="{74E63D2A-053B-7486-C67E-61A28D257E8D}"/>
              </a:ext>
            </a:extLst>
          </p:cNvPr>
          <p:cNvGrpSpPr/>
          <p:nvPr/>
        </p:nvGrpSpPr>
        <p:grpSpPr>
          <a:xfrm>
            <a:off x="3322534" y="4171055"/>
            <a:ext cx="3283212" cy="276999"/>
            <a:chOff x="3551134" y="4323455"/>
            <a:chExt cx="3283212" cy="276999"/>
          </a:xfrm>
        </p:grpSpPr>
        <p:sp>
          <p:nvSpPr>
            <p:cNvPr id="14" name="Freeform: Shape 13">
              <a:extLst>
                <a:ext uri="{FF2B5EF4-FFF2-40B4-BE49-F238E27FC236}">
                  <a16:creationId xmlns:a16="http://schemas.microsoft.com/office/drawing/2014/main" id="{4C100E04-34D2-48E7-96F7-77CCF0A57674}"/>
                </a:ext>
              </a:extLst>
            </p:cNvPr>
            <p:cNvSpPr/>
            <p:nvPr/>
          </p:nvSpPr>
          <p:spPr>
            <a:xfrm>
              <a:off x="3569733" y="4349309"/>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15" name="TextBox 14">
              <a:extLst>
                <a:ext uri="{FF2B5EF4-FFF2-40B4-BE49-F238E27FC236}">
                  <a16:creationId xmlns:a16="http://schemas.microsoft.com/office/drawing/2014/main" id="{F9352D11-AC4F-E8EE-3A53-039503BF9269}"/>
                </a:ext>
              </a:extLst>
            </p:cNvPr>
            <p:cNvSpPr txBox="1"/>
            <p:nvPr/>
          </p:nvSpPr>
          <p:spPr>
            <a:xfrm>
              <a:off x="3551134" y="4323455"/>
              <a:ext cx="1337226"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(C)</a:t>
              </a:r>
              <a:r>
                <a:rPr lang="en-US" sz="1200" b="1" spc="0" baseline="0" dirty="0">
                  <a:ln/>
                  <a:solidFill>
                    <a:srgbClr val="000000"/>
                  </a:solidFill>
                  <a:latin typeface="Lato"/>
                  <a:sym typeface="Lato"/>
                  <a:rtl val="0"/>
                </a:rPr>
                <a:t> Trace parsing</a:t>
              </a:r>
            </a:p>
          </p:txBody>
        </p:sp>
      </p:grpSp>
      <p:grpSp>
        <p:nvGrpSpPr>
          <p:cNvPr id="137" name="“(D) Resolving dynamic schedule”">
            <a:extLst>
              <a:ext uri="{FF2B5EF4-FFF2-40B4-BE49-F238E27FC236}">
                <a16:creationId xmlns:a16="http://schemas.microsoft.com/office/drawing/2014/main" id="{995B330A-CA13-3B80-EC8C-4F3B7DBA044D}"/>
              </a:ext>
            </a:extLst>
          </p:cNvPr>
          <p:cNvGrpSpPr/>
          <p:nvPr/>
        </p:nvGrpSpPr>
        <p:grpSpPr>
          <a:xfrm>
            <a:off x="3322534" y="4541884"/>
            <a:ext cx="3283212" cy="674803"/>
            <a:chOff x="3551134" y="4694284"/>
            <a:chExt cx="3283212" cy="674803"/>
          </a:xfrm>
        </p:grpSpPr>
        <p:sp>
          <p:nvSpPr>
            <p:cNvPr id="16" name="Freeform: Shape 15">
              <a:extLst>
                <a:ext uri="{FF2B5EF4-FFF2-40B4-BE49-F238E27FC236}">
                  <a16:creationId xmlns:a16="http://schemas.microsoft.com/office/drawing/2014/main" id="{90DF8CB1-79DB-EF44-6994-716B5700025C}"/>
                </a:ext>
              </a:extLst>
            </p:cNvPr>
            <p:cNvSpPr/>
            <p:nvPr/>
          </p:nvSpPr>
          <p:spPr>
            <a:xfrm>
              <a:off x="3569733" y="4706894"/>
              <a:ext cx="3264613" cy="662193"/>
            </a:xfrm>
            <a:custGeom>
              <a:avLst/>
              <a:gdLst>
                <a:gd name="connsiteX0" fmla="*/ 0 w 3264613"/>
                <a:gd name="connsiteY0" fmla="*/ 0 h 662193"/>
                <a:gd name="connsiteX1" fmla="*/ 3264614 w 3264613"/>
                <a:gd name="connsiteY1" fmla="*/ 0 h 662193"/>
                <a:gd name="connsiteX2" fmla="*/ 3264614 w 3264613"/>
                <a:gd name="connsiteY2" fmla="*/ 662194 h 662193"/>
                <a:gd name="connsiteX3" fmla="*/ 0 w 3264613"/>
                <a:gd name="connsiteY3" fmla="*/ 662194 h 662193"/>
              </a:gdLst>
              <a:ahLst/>
              <a:cxnLst>
                <a:cxn ang="0">
                  <a:pos x="connsiteX0" y="connsiteY0"/>
                </a:cxn>
                <a:cxn ang="0">
                  <a:pos x="connsiteX1" y="connsiteY1"/>
                </a:cxn>
                <a:cxn ang="0">
                  <a:pos x="connsiteX2" y="connsiteY2"/>
                </a:cxn>
                <a:cxn ang="0">
                  <a:pos x="connsiteX3" y="connsiteY3"/>
                </a:cxn>
              </a:cxnLst>
              <a:rect l="l" t="t" r="r" b="b"/>
              <a:pathLst>
                <a:path w="3264613" h="662193">
                  <a:moveTo>
                    <a:pt x="0" y="0"/>
                  </a:moveTo>
                  <a:lnTo>
                    <a:pt x="3264614" y="0"/>
                  </a:lnTo>
                  <a:lnTo>
                    <a:pt x="3264614" y="662194"/>
                  </a:lnTo>
                  <a:lnTo>
                    <a:pt x="0" y="662194"/>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18" name="Graphic 5">
              <a:extLst>
                <a:ext uri="{FF2B5EF4-FFF2-40B4-BE49-F238E27FC236}">
                  <a16:creationId xmlns:a16="http://schemas.microsoft.com/office/drawing/2014/main" id="{F6766A20-1303-4FB7-40DA-1863BF9DA2BF}"/>
                </a:ext>
              </a:extLst>
            </p:cNvPr>
            <p:cNvGrpSpPr/>
            <p:nvPr/>
          </p:nvGrpSpPr>
          <p:grpSpPr>
            <a:xfrm>
              <a:off x="3569733" y="4892942"/>
              <a:ext cx="3090911" cy="462413"/>
              <a:chOff x="3149239" y="4892942"/>
              <a:chExt cx="3090911" cy="462413"/>
            </a:xfrm>
            <a:solidFill>
              <a:srgbClr val="000000"/>
            </a:solidFill>
          </p:grpSpPr>
          <p:sp>
            <p:nvSpPr>
              <p:cNvPr id="19" name="TextBox 18">
                <a:extLst>
                  <a:ext uri="{FF2B5EF4-FFF2-40B4-BE49-F238E27FC236}">
                    <a16:creationId xmlns:a16="http://schemas.microsoft.com/office/drawing/2014/main" id="{E1B92032-0E58-2199-A678-63853813A11D}"/>
                  </a:ext>
                </a:extLst>
              </p:cNvPr>
              <p:cNvSpPr txBox="1"/>
              <p:nvPr/>
            </p:nvSpPr>
            <p:spPr>
              <a:xfrm>
                <a:off x="3149239" y="4892942"/>
                <a:ext cx="3090911" cy="276999"/>
              </a:xfrm>
              <a:prstGeom prst="rect">
                <a:avLst/>
              </a:prstGeom>
              <a:noFill/>
            </p:spPr>
            <p:txBody>
              <a:bodyPr wrap="none" rtlCol="0">
                <a:spAutoFit/>
              </a:bodyPr>
              <a:lstStyle/>
              <a:p>
                <a:pPr marL="171450" indent="-171450" algn="l">
                  <a:buFont typeface="Arial" panose="020B0604020202020204" pitchFamily="34" charset="0"/>
                  <a:buChar char="•"/>
                </a:pPr>
                <a:r>
                  <a:rPr lang="en-US" sz="1200" spc="0" baseline="0" dirty="0">
                    <a:ln/>
                    <a:solidFill>
                      <a:srgbClr val="000000"/>
                    </a:solidFill>
                    <a:latin typeface="Lato"/>
                    <a:sym typeface="Lato"/>
                    <a:rtl val="0"/>
                  </a:rPr>
                  <a:t>Non-pipelined non-dataflow basic blocks</a:t>
                </a:r>
              </a:p>
            </p:txBody>
          </p:sp>
          <p:sp>
            <p:nvSpPr>
              <p:cNvPr id="20" name="TextBox 19">
                <a:extLst>
                  <a:ext uri="{FF2B5EF4-FFF2-40B4-BE49-F238E27FC236}">
                    <a16:creationId xmlns:a16="http://schemas.microsoft.com/office/drawing/2014/main" id="{5A5D5BBA-0CE3-81E9-5500-6DF09B67097C}"/>
                  </a:ext>
                </a:extLst>
              </p:cNvPr>
              <p:cNvSpPr txBox="1"/>
              <p:nvPr/>
            </p:nvSpPr>
            <p:spPr>
              <a:xfrm>
                <a:off x="3149239" y="5078356"/>
                <a:ext cx="1819729" cy="276999"/>
              </a:xfrm>
              <a:prstGeom prst="rect">
                <a:avLst/>
              </a:prstGeom>
              <a:noFill/>
            </p:spPr>
            <p:txBody>
              <a:bodyPr wrap="none" rtlCol="0">
                <a:spAutoFit/>
              </a:bodyPr>
              <a:lstStyle/>
              <a:p>
                <a:pPr marL="171450" indent="-171450" algn="l">
                  <a:buFont typeface="Arial" panose="020B0604020202020204" pitchFamily="34" charset="0"/>
                  <a:buChar char="•"/>
                </a:pPr>
                <a:r>
                  <a:rPr lang="en-US" sz="1200" spc="0" baseline="0" dirty="0">
                    <a:ln/>
                    <a:solidFill>
                      <a:srgbClr val="000000"/>
                    </a:solidFill>
                    <a:latin typeface="Lato"/>
                    <a:sym typeface="Lato"/>
                    <a:rtl val="0"/>
                  </a:rPr>
                  <a:t>Dataflow basic blocks</a:t>
                </a:r>
              </a:p>
            </p:txBody>
          </p:sp>
        </p:grpSp>
        <p:sp>
          <p:nvSpPr>
            <p:cNvPr id="22" name="TextBox 21">
              <a:extLst>
                <a:ext uri="{FF2B5EF4-FFF2-40B4-BE49-F238E27FC236}">
                  <a16:creationId xmlns:a16="http://schemas.microsoft.com/office/drawing/2014/main" id="{820F7C9C-2F29-7DAA-84D3-D32AEF2ABA75}"/>
                </a:ext>
              </a:extLst>
            </p:cNvPr>
            <p:cNvSpPr txBox="1"/>
            <p:nvPr/>
          </p:nvSpPr>
          <p:spPr>
            <a:xfrm>
              <a:off x="3551134" y="4694284"/>
              <a:ext cx="2350323"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(D)</a:t>
              </a:r>
              <a:r>
                <a:rPr lang="en-US" sz="1200" b="1" spc="0" baseline="0" dirty="0">
                  <a:ln/>
                  <a:solidFill>
                    <a:srgbClr val="000000"/>
                  </a:solidFill>
                  <a:latin typeface="Lato"/>
                  <a:sym typeface="Lato"/>
                  <a:rtl val="0"/>
                </a:rPr>
                <a:t> Resolving dynamic schedule</a:t>
              </a:r>
            </a:p>
          </p:txBody>
        </p:sp>
      </p:grpSp>
      <p:grpSp>
        <p:nvGrpSpPr>
          <p:cNvPr id="139" name="“(E) Calculating stalls”">
            <a:extLst>
              <a:ext uri="{FF2B5EF4-FFF2-40B4-BE49-F238E27FC236}">
                <a16:creationId xmlns:a16="http://schemas.microsoft.com/office/drawing/2014/main" id="{3728131C-943E-B1F3-301F-687B14C084A9}"/>
              </a:ext>
            </a:extLst>
          </p:cNvPr>
          <p:cNvGrpSpPr/>
          <p:nvPr/>
        </p:nvGrpSpPr>
        <p:grpSpPr>
          <a:xfrm>
            <a:off x="3335778" y="5296784"/>
            <a:ext cx="3269968" cy="276999"/>
            <a:chOff x="3564378" y="5449184"/>
            <a:chExt cx="3269968" cy="276999"/>
          </a:xfrm>
        </p:grpSpPr>
        <p:sp>
          <p:nvSpPr>
            <p:cNvPr id="25" name="Freeform: Shape 24">
              <a:extLst>
                <a:ext uri="{FF2B5EF4-FFF2-40B4-BE49-F238E27FC236}">
                  <a16:creationId xmlns:a16="http://schemas.microsoft.com/office/drawing/2014/main" id="{64510548-34D7-9823-8FA2-29A825A2A3F8}"/>
                </a:ext>
              </a:extLst>
            </p:cNvPr>
            <p:cNvSpPr/>
            <p:nvPr/>
          </p:nvSpPr>
          <p:spPr>
            <a:xfrm>
              <a:off x="3569733" y="5475038"/>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26" name="TextBox 25">
              <a:extLst>
                <a:ext uri="{FF2B5EF4-FFF2-40B4-BE49-F238E27FC236}">
                  <a16:creationId xmlns:a16="http://schemas.microsoft.com/office/drawing/2014/main" id="{DA846FB9-93BB-F758-0D54-FC4FC9696359}"/>
                </a:ext>
              </a:extLst>
            </p:cNvPr>
            <p:cNvSpPr txBox="1"/>
            <p:nvPr/>
          </p:nvSpPr>
          <p:spPr>
            <a:xfrm>
              <a:off x="3564378" y="5449184"/>
              <a:ext cx="1561646"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(E)</a:t>
              </a:r>
              <a:r>
                <a:rPr lang="en-US" sz="1200" b="1" spc="0" baseline="0" dirty="0">
                  <a:ln/>
                  <a:solidFill>
                    <a:srgbClr val="000000"/>
                  </a:solidFill>
                  <a:latin typeface="Lato"/>
                  <a:sym typeface="Lato"/>
                  <a:rtl val="0"/>
                </a:rPr>
                <a:t> Calculating stalls</a:t>
              </a:r>
            </a:p>
          </p:txBody>
        </p:sp>
      </p:grpSp>
      <p:grpSp>
        <p:nvGrpSpPr>
          <p:cNvPr id="138" name="“(F) Modeling AXI interfaces”">
            <a:extLst>
              <a:ext uri="{FF2B5EF4-FFF2-40B4-BE49-F238E27FC236}">
                <a16:creationId xmlns:a16="http://schemas.microsoft.com/office/drawing/2014/main" id="{007FC886-716E-F0A9-F909-F4200ACF56FA}"/>
              </a:ext>
            </a:extLst>
          </p:cNvPr>
          <p:cNvGrpSpPr/>
          <p:nvPr/>
        </p:nvGrpSpPr>
        <p:grpSpPr>
          <a:xfrm>
            <a:off x="3335778" y="5654369"/>
            <a:ext cx="3269968" cy="276999"/>
            <a:chOff x="3564378" y="5806769"/>
            <a:chExt cx="3269968" cy="276999"/>
          </a:xfrm>
        </p:grpSpPr>
        <p:sp>
          <p:nvSpPr>
            <p:cNvPr id="23" name="Freeform: Shape 22">
              <a:extLst>
                <a:ext uri="{FF2B5EF4-FFF2-40B4-BE49-F238E27FC236}">
                  <a16:creationId xmlns:a16="http://schemas.microsoft.com/office/drawing/2014/main" id="{7514D284-D8AC-23B2-0905-45786AC19AFA}"/>
                </a:ext>
              </a:extLst>
            </p:cNvPr>
            <p:cNvSpPr/>
            <p:nvPr/>
          </p:nvSpPr>
          <p:spPr>
            <a:xfrm>
              <a:off x="3569733" y="5832623"/>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24" name="TextBox 23">
              <a:extLst>
                <a:ext uri="{FF2B5EF4-FFF2-40B4-BE49-F238E27FC236}">
                  <a16:creationId xmlns:a16="http://schemas.microsoft.com/office/drawing/2014/main" id="{D06F5AA5-41EC-C140-4F27-F281398D90A0}"/>
                </a:ext>
              </a:extLst>
            </p:cNvPr>
            <p:cNvSpPr txBox="1"/>
            <p:nvPr/>
          </p:nvSpPr>
          <p:spPr>
            <a:xfrm>
              <a:off x="3564378" y="5806769"/>
              <a:ext cx="2060179"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(F)</a:t>
              </a:r>
              <a:r>
                <a:rPr lang="en-US" sz="1200" b="1" spc="0" baseline="0" dirty="0">
                  <a:ln/>
                  <a:solidFill>
                    <a:srgbClr val="000000"/>
                  </a:solidFill>
                  <a:latin typeface="Lato"/>
                  <a:sym typeface="Lato"/>
                  <a:rtl val="0"/>
                </a:rPr>
                <a:t> Modeling AXI interfaces</a:t>
              </a:r>
            </a:p>
          </p:txBody>
        </p:sp>
      </p:grpSp>
      <p:grpSp>
        <p:nvGrpSpPr>
          <p:cNvPr id="131" name="&quot;LLVM IR bitcode&quot;">
            <a:extLst>
              <a:ext uri="{FF2B5EF4-FFF2-40B4-BE49-F238E27FC236}">
                <a16:creationId xmlns:a16="http://schemas.microsoft.com/office/drawing/2014/main" id="{000719CF-0591-A778-271D-850439BA8ABC}"/>
              </a:ext>
            </a:extLst>
          </p:cNvPr>
          <p:cNvGrpSpPr/>
          <p:nvPr/>
        </p:nvGrpSpPr>
        <p:grpSpPr>
          <a:xfrm>
            <a:off x="3433840" y="2157987"/>
            <a:ext cx="927070" cy="462413"/>
            <a:chOff x="3662440" y="2310387"/>
            <a:chExt cx="927070" cy="462413"/>
          </a:xfrm>
        </p:grpSpPr>
        <p:sp>
          <p:nvSpPr>
            <p:cNvPr id="41" name="Freeform: Shape 40">
              <a:extLst>
                <a:ext uri="{FF2B5EF4-FFF2-40B4-BE49-F238E27FC236}">
                  <a16:creationId xmlns:a16="http://schemas.microsoft.com/office/drawing/2014/main" id="{DE1D0DD1-7882-AD79-3EFE-12C666A515A6}"/>
                </a:ext>
              </a:extLst>
            </p:cNvPr>
            <p:cNvSpPr/>
            <p:nvPr/>
          </p:nvSpPr>
          <p:spPr>
            <a:xfrm>
              <a:off x="3662440" y="2349485"/>
              <a:ext cx="927070" cy="397316"/>
            </a:xfrm>
            <a:custGeom>
              <a:avLst/>
              <a:gdLst>
                <a:gd name="connsiteX0" fmla="*/ 0 w 927070"/>
                <a:gd name="connsiteY0" fmla="*/ 0 h 397316"/>
                <a:gd name="connsiteX1" fmla="*/ 927071 w 927070"/>
                <a:gd name="connsiteY1" fmla="*/ 0 h 397316"/>
                <a:gd name="connsiteX2" fmla="*/ 927071 w 927070"/>
                <a:gd name="connsiteY2" fmla="*/ 397316 h 397316"/>
                <a:gd name="connsiteX3" fmla="*/ 0 w 927070"/>
                <a:gd name="connsiteY3" fmla="*/ 397316 h 397316"/>
              </a:gdLst>
              <a:ahLst/>
              <a:cxnLst>
                <a:cxn ang="0">
                  <a:pos x="connsiteX0" y="connsiteY0"/>
                </a:cxn>
                <a:cxn ang="0">
                  <a:pos x="connsiteX1" y="connsiteY1"/>
                </a:cxn>
                <a:cxn ang="0">
                  <a:pos x="connsiteX2" y="connsiteY2"/>
                </a:cxn>
                <a:cxn ang="0">
                  <a:pos x="connsiteX3" y="connsiteY3"/>
                </a:cxn>
              </a:cxnLst>
              <a:rect l="l" t="t" r="r" b="b"/>
              <a:pathLst>
                <a:path w="927070" h="397316">
                  <a:moveTo>
                    <a:pt x="0" y="0"/>
                  </a:moveTo>
                  <a:lnTo>
                    <a:pt x="927071" y="0"/>
                  </a:lnTo>
                  <a:lnTo>
                    <a:pt x="927071" y="397316"/>
                  </a:lnTo>
                  <a:lnTo>
                    <a:pt x="0" y="397316"/>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42" name="Graphic 5">
              <a:extLst>
                <a:ext uri="{FF2B5EF4-FFF2-40B4-BE49-F238E27FC236}">
                  <a16:creationId xmlns:a16="http://schemas.microsoft.com/office/drawing/2014/main" id="{0376A95B-1F3F-78C4-A6F3-B2196C66D114}"/>
                </a:ext>
              </a:extLst>
            </p:cNvPr>
            <p:cNvGrpSpPr/>
            <p:nvPr/>
          </p:nvGrpSpPr>
          <p:grpSpPr>
            <a:xfrm>
              <a:off x="3736548" y="2310387"/>
              <a:ext cx="763351" cy="462413"/>
              <a:chOff x="3316054" y="2310387"/>
              <a:chExt cx="763351" cy="462413"/>
            </a:xfrm>
            <a:solidFill>
              <a:srgbClr val="000000"/>
            </a:solidFill>
          </p:grpSpPr>
          <p:sp>
            <p:nvSpPr>
              <p:cNvPr id="43" name="TextBox 42">
                <a:extLst>
                  <a:ext uri="{FF2B5EF4-FFF2-40B4-BE49-F238E27FC236}">
                    <a16:creationId xmlns:a16="http://schemas.microsoft.com/office/drawing/2014/main" id="{1DA429E9-94CC-AF8F-CD0A-5396F59FF9B1}"/>
                  </a:ext>
                </a:extLst>
              </p:cNvPr>
              <p:cNvSpPr txBox="1"/>
              <p:nvPr/>
            </p:nvSpPr>
            <p:spPr>
              <a:xfrm>
                <a:off x="3316054" y="2310387"/>
                <a:ext cx="763351"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LLVM IR</a:t>
                </a:r>
              </a:p>
            </p:txBody>
          </p:sp>
          <p:sp>
            <p:nvSpPr>
              <p:cNvPr id="44" name="TextBox 43">
                <a:extLst>
                  <a:ext uri="{FF2B5EF4-FFF2-40B4-BE49-F238E27FC236}">
                    <a16:creationId xmlns:a16="http://schemas.microsoft.com/office/drawing/2014/main" id="{60307FF1-CE93-EDA9-2604-376607779387}"/>
                  </a:ext>
                </a:extLst>
              </p:cNvPr>
              <p:cNvSpPr txBox="1"/>
              <p:nvPr/>
            </p:nvSpPr>
            <p:spPr>
              <a:xfrm>
                <a:off x="3342542" y="2495801"/>
                <a:ext cx="692818" cy="276999"/>
              </a:xfrm>
              <a:prstGeom prst="rect">
                <a:avLst/>
              </a:prstGeom>
              <a:noFill/>
            </p:spPr>
            <p:txBody>
              <a:bodyPr wrap="none" rtlCol="0">
                <a:spAutoFit/>
              </a:bodyPr>
              <a:lstStyle/>
              <a:p>
                <a:pPr algn="l"/>
                <a:r>
                  <a:rPr lang="en-US" sz="1200" spc="0" baseline="0" dirty="0" err="1">
                    <a:ln/>
                    <a:solidFill>
                      <a:srgbClr val="000000"/>
                    </a:solidFill>
                    <a:latin typeface="Lato"/>
                    <a:sym typeface="Lato"/>
                    <a:rtl val="0"/>
                  </a:rPr>
                  <a:t>bitcode</a:t>
                </a:r>
                <a:endParaRPr lang="en-US" sz="1200" spc="0" baseline="0" dirty="0">
                  <a:ln/>
                  <a:solidFill>
                    <a:srgbClr val="000000"/>
                  </a:solidFill>
                  <a:latin typeface="Lato"/>
                  <a:sym typeface="Lato"/>
                  <a:rtl val="0"/>
                </a:endParaRPr>
              </a:p>
            </p:txBody>
          </p:sp>
        </p:grpSp>
      </p:grpSp>
      <p:grpSp>
        <p:nvGrpSpPr>
          <p:cNvPr id="130" name="&quot;Static scheduling information&quot;">
            <a:extLst>
              <a:ext uri="{FF2B5EF4-FFF2-40B4-BE49-F238E27FC236}">
                <a16:creationId xmlns:a16="http://schemas.microsoft.com/office/drawing/2014/main" id="{7DAC6752-067E-1EBE-4E97-D96F1839F976}"/>
              </a:ext>
            </a:extLst>
          </p:cNvPr>
          <p:cNvGrpSpPr/>
          <p:nvPr/>
        </p:nvGrpSpPr>
        <p:grpSpPr>
          <a:xfrm>
            <a:off x="3382131" y="2681120"/>
            <a:ext cx="981359" cy="647827"/>
            <a:chOff x="3610731" y="2833520"/>
            <a:chExt cx="981359" cy="647827"/>
          </a:xfrm>
        </p:grpSpPr>
        <p:sp>
          <p:nvSpPr>
            <p:cNvPr id="47" name="Freeform: Shape 46">
              <a:extLst>
                <a:ext uri="{FF2B5EF4-FFF2-40B4-BE49-F238E27FC236}">
                  <a16:creationId xmlns:a16="http://schemas.microsoft.com/office/drawing/2014/main" id="{6AF9A3B7-3EFB-49C2-791A-0AFA80EADB54}"/>
                </a:ext>
              </a:extLst>
            </p:cNvPr>
            <p:cNvSpPr/>
            <p:nvPr/>
          </p:nvSpPr>
          <p:spPr>
            <a:xfrm>
              <a:off x="3662440" y="2865996"/>
              <a:ext cx="927070" cy="595974"/>
            </a:xfrm>
            <a:custGeom>
              <a:avLst/>
              <a:gdLst>
                <a:gd name="connsiteX0" fmla="*/ 0 w 927070"/>
                <a:gd name="connsiteY0" fmla="*/ 0 h 595974"/>
                <a:gd name="connsiteX1" fmla="*/ 927071 w 927070"/>
                <a:gd name="connsiteY1" fmla="*/ 0 h 595974"/>
                <a:gd name="connsiteX2" fmla="*/ 927071 w 927070"/>
                <a:gd name="connsiteY2" fmla="*/ 595974 h 595974"/>
                <a:gd name="connsiteX3" fmla="*/ 0 w 927070"/>
                <a:gd name="connsiteY3" fmla="*/ 595974 h 595974"/>
              </a:gdLst>
              <a:ahLst/>
              <a:cxnLst>
                <a:cxn ang="0">
                  <a:pos x="connsiteX0" y="connsiteY0"/>
                </a:cxn>
                <a:cxn ang="0">
                  <a:pos x="connsiteX1" y="connsiteY1"/>
                </a:cxn>
                <a:cxn ang="0">
                  <a:pos x="connsiteX2" y="connsiteY2"/>
                </a:cxn>
                <a:cxn ang="0">
                  <a:pos x="connsiteX3" y="connsiteY3"/>
                </a:cxn>
              </a:cxnLst>
              <a:rect l="l" t="t" r="r" b="b"/>
              <a:pathLst>
                <a:path w="927070" h="595974">
                  <a:moveTo>
                    <a:pt x="0" y="0"/>
                  </a:moveTo>
                  <a:lnTo>
                    <a:pt x="927071" y="0"/>
                  </a:lnTo>
                  <a:lnTo>
                    <a:pt x="927071" y="595974"/>
                  </a:lnTo>
                  <a:lnTo>
                    <a:pt x="0" y="595974"/>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48" name="Graphic 5">
              <a:extLst>
                <a:ext uri="{FF2B5EF4-FFF2-40B4-BE49-F238E27FC236}">
                  <a16:creationId xmlns:a16="http://schemas.microsoft.com/office/drawing/2014/main" id="{F465CB15-A110-633B-ED3A-13D41F20582B}"/>
                </a:ext>
              </a:extLst>
            </p:cNvPr>
            <p:cNvGrpSpPr/>
            <p:nvPr/>
          </p:nvGrpSpPr>
          <p:grpSpPr>
            <a:xfrm>
              <a:off x="3610731" y="2833520"/>
              <a:ext cx="981359" cy="647827"/>
              <a:chOff x="3190237" y="2833520"/>
              <a:chExt cx="981359" cy="647827"/>
            </a:xfrm>
            <a:solidFill>
              <a:srgbClr val="000000"/>
            </a:solidFill>
          </p:grpSpPr>
          <p:sp>
            <p:nvSpPr>
              <p:cNvPr id="49" name="TextBox 48">
                <a:extLst>
                  <a:ext uri="{FF2B5EF4-FFF2-40B4-BE49-F238E27FC236}">
                    <a16:creationId xmlns:a16="http://schemas.microsoft.com/office/drawing/2014/main" id="{90D37ECB-C344-80B0-324C-C1FF723C3E0A}"/>
                  </a:ext>
                </a:extLst>
              </p:cNvPr>
              <p:cNvSpPr txBox="1"/>
              <p:nvPr/>
            </p:nvSpPr>
            <p:spPr>
              <a:xfrm>
                <a:off x="3415383" y="2833520"/>
                <a:ext cx="572593"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Static</a:t>
                </a:r>
              </a:p>
            </p:txBody>
          </p:sp>
          <p:sp>
            <p:nvSpPr>
              <p:cNvPr id="50" name="TextBox 49">
                <a:extLst>
                  <a:ext uri="{FF2B5EF4-FFF2-40B4-BE49-F238E27FC236}">
                    <a16:creationId xmlns:a16="http://schemas.microsoft.com/office/drawing/2014/main" id="{748FCEE3-0366-D19F-1577-43ECAA2544AC}"/>
                  </a:ext>
                </a:extLst>
              </p:cNvPr>
              <p:cNvSpPr txBox="1"/>
              <p:nvPr/>
            </p:nvSpPr>
            <p:spPr>
              <a:xfrm>
                <a:off x="3229969" y="3018934"/>
                <a:ext cx="904415"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scheduling</a:t>
                </a:r>
              </a:p>
            </p:txBody>
          </p:sp>
          <p:sp>
            <p:nvSpPr>
              <p:cNvPr id="51" name="TextBox 50">
                <a:extLst>
                  <a:ext uri="{FF2B5EF4-FFF2-40B4-BE49-F238E27FC236}">
                    <a16:creationId xmlns:a16="http://schemas.microsoft.com/office/drawing/2014/main" id="{593C23B7-88E6-085F-7075-8D894FF85DBD}"/>
                  </a:ext>
                </a:extLst>
              </p:cNvPr>
              <p:cNvSpPr txBox="1"/>
              <p:nvPr/>
            </p:nvSpPr>
            <p:spPr>
              <a:xfrm>
                <a:off x="3190237" y="3204348"/>
                <a:ext cx="981359"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information</a:t>
                </a:r>
              </a:p>
            </p:txBody>
          </p:sp>
        </p:grpSp>
      </p:grpSp>
      <p:grpSp>
        <p:nvGrpSpPr>
          <p:cNvPr id="118" name="“Change FIFO depth”">
            <a:extLst>
              <a:ext uri="{FF2B5EF4-FFF2-40B4-BE49-F238E27FC236}">
                <a16:creationId xmlns:a16="http://schemas.microsoft.com/office/drawing/2014/main" id="{C8F011C8-C383-9412-9D05-44C6AB68CDDE}"/>
              </a:ext>
            </a:extLst>
          </p:cNvPr>
          <p:cNvGrpSpPr/>
          <p:nvPr/>
        </p:nvGrpSpPr>
        <p:grpSpPr>
          <a:xfrm>
            <a:off x="7082526" y="4121419"/>
            <a:ext cx="1214450" cy="934752"/>
            <a:chOff x="7311126" y="4273819"/>
            <a:chExt cx="1214450" cy="934752"/>
          </a:xfrm>
        </p:grpSpPr>
        <p:sp>
          <p:nvSpPr>
            <p:cNvPr id="52" name="Freeform: Shape 51">
              <a:extLst>
                <a:ext uri="{FF2B5EF4-FFF2-40B4-BE49-F238E27FC236}">
                  <a16:creationId xmlns:a16="http://schemas.microsoft.com/office/drawing/2014/main" id="{6FB2C678-56A1-D5FD-E39D-E3638B926CE7}"/>
                </a:ext>
              </a:extLst>
            </p:cNvPr>
            <p:cNvSpPr/>
            <p:nvPr/>
          </p:nvSpPr>
          <p:spPr>
            <a:xfrm>
              <a:off x="7443564" y="4561211"/>
              <a:ext cx="2781" cy="607628"/>
            </a:xfrm>
            <a:custGeom>
              <a:avLst/>
              <a:gdLst>
                <a:gd name="connsiteX0" fmla="*/ 0 w 2781"/>
                <a:gd name="connsiteY0" fmla="*/ 0 h 607628"/>
                <a:gd name="connsiteX1" fmla="*/ 0 w 2781"/>
                <a:gd name="connsiteY1" fmla="*/ 331097 h 607628"/>
                <a:gd name="connsiteX2" fmla="*/ 2781 w 2781"/>
                <a:gd name="connsiteY2" fmla="*/ 607629 h 607628"/>
              </a:gdLst>
              <a:ahLst/>
              <a:cxnLst>
                <a:cxn ang="0">
                  <a:pos x="connsiteX0" y="connsiteY0"/>
                </a:cxn>
                <a:cxn ang="0">
                  <a:pos x="connsiteX1" y="connsiteY1"/>
                </a:cxn>
                <a:cxn ang="0">
                  <a:pos x="connsiteX2" y="connsiteY2"/>
                </a:cxn>
              </a:cxnLst>
              <a:rect l="l" t="t" r="r" b="b"/>
              <a:pathLst>
                <a:path w="2781" h="607628">
                  <a:moveTo>
                    <a:pt x="0" y="0"/>
                  </a:moveTo>
                  <a:lnTo>
                    <a:pt x="0" y="331097"/>
                  </a:lnTo>
                  <a:lnTo>
                    <a:pt x="2781" y="607629"/>
                  </a:lnTo>
                </a:path>
              </a:pathLst>
            </a:custGeom>
            <a:noFill/>
            <a:ln w="13233" cap="flat">
              <a:solidFill>
                <a:srgbClr val="000000"/>
              </a:solidFill>
              <a:prstDash val="solid"/>
              <a:miter/>
            </a:ln>
          </p:spPr>
          <p:txBody>
            <a:bodyPr rtlCol="0" anchor="ctr"/>
            <a:lstStyle/>
            <a:p>
              <a:endParaRPr lang="en-US" sz="3200"/>
            </a:p>
          </p:txBody>
        </p:sp>
        <p:sp>
          <p:nvSpPr>
            <p:cNvPr id="53" name="Freeform: Shape 52">
              <a:extLst>
                <a:ext uri="{FF2B5EF4-FFF2-40B4-BE49-F238E27FC236}">
                  <a16:creationId xmlns:a16="http://schemas.microsoft.com/office/drawing/2014/main" id="{1FAE0C88-21BC-13D9-EFC7-46856E79F65C}"/>
                </a:ext>
              </a:extLst>
            </p:cNvPr>
            <p:cNvSpPr/>
            <p:nvPr/>
          </p:nvSpPr>
          <p:spPr>
            <a:xfrm>
              <a:off x="7419726" y="5155331"/>
              <a:ext cx="52975" cy="53240"/>
            </a:xfrm>
            <a:custGeom>
              <a:avLst/>
              <a:gdLst>
                <a:gd name="connsiteX0" fmla="*/ 27017 w 52975"/>
                <a:gd name="connsiteY0" fmla="*/ 53240 h 53240"/>
                <a:gd name="connsiteX1" fmla="*/ 0 w 52975"/>
                <a:gd name="connsiteY1" fmla="*/ 530 h 53240"/>
                <a:gd name="connsiteX2" fmla="*/ 26620 w 52975"/>
                <a:gd name="connsiteY2" fmla="*/ 13509 h 53240"/>
                <a:gd name="connsiteX3" fmla="*/ 52975 w 52975"/>
                <a:gd name="connsiteY3" fmla="*/ 0 h 53240"/>
              </a:gdLst>
              <a:ahLst/>
              <a:cxnLst>
                <a:cxn ang="0">
                  <a:pos x="connsiteX0" y="connsiteY0"/>
                </a:cxn>
                <a:cxn ang="0">
                  <a:pos x="connsiteX1" y="connsiteY1"/>
                </a:cxn>
                <a:cxn ang="0">
                  <a:pos x="connsiteX2" y="connsiteY2"/>
                </a:cxn>
                <a:cxn ang="0">
                  <a:pos x="connsiteX3" y="connsiteY3"/>
                </a:cxn>
              </a:cxnLst>
              <a:rect l="l" t="t" r="r" b="b"/>
              <a:pathLst>
                <a:path w="52975" h="53240">
                  <a:moveTo>
                    <a:pt x="27017" y="53240"/>
                  </a:moveTo>
                  <a:lnTo>
                    <a:pt x="0" y="530"/>
                  </a:lnTo>
                  <a:lnTo>
                    <a:pt x="26620" y="13509"/>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sp>
          <p:nvSpPr>
            <p:cNvPr id="54" name="Freeform: Shape 53">
              <a:extLst>
                <a:ext uri="{FF2B5EF4-FFF2-40B4-BE49-F238E27FC236}">
                  <a16:creationId xmlns:a16="http://schemas.microsoft.com/office/drawing/2014/main" id="{0F0FEF6C-E892-8AAB-4BB9-576A4E3FF42E}"/>
                </a:ext>
              </a:extLst>
            </p:cNvPr>
            <p:cNvSpPr/>
            <p:nvPr/>
          </p:nvSpPr>
          <p:spPr>
            <a:xfrm>
              <a:off x="7311126" y="4273819"/>
              <a:ext cx="264877" cy="287391"/>
            </a:xfrm>
            <a:custGeom>
              <a:avLst/>
              <a:gdLst>
                <a:gd name="connsiteX0" fmla="*/ 0 w 264877"/>
                <a:gd name="connsiteY0" fmla="*/ 0 h 287391"/>
                <a:gd name="connsiteX1" fmla="*/ 264877 w 264877"/>
                <a:gd name="connsiteY1" fmla="*/ 0 h 287391"/>
                <a:gd name="connsiteX2" fmla="*/ 264877 w 264877"/>
                <a:gd name="connsiteY2" fmla="*/ 287392 h 287391"/>
                <a:gd name="connsiteX3" fmla="*/ 0 w 264877"/>
                <a:gd name="connsiteY3" fmla="*/ 287392 h 287391"/>
              </a:gdLst>
              <a:ahLst/>
              <a:cxnLst>
                <a:cxn ang="0">
                  <a:pos x="connsiteX0" y="connsiteY0"/>
                </a:cxn>
                <a:cxn ang="0">
                  <a:pos x="connsiteX1" y="connsiteY1"/>
                </a:cxn>
                <a:cxn ang="0">
                  <a:pos x="connsiteX2" y="connsiteY2"/>
                </a:cxn>
                <a:cxn ang="0">
                  <a:pos x="connsiteX3" y="connsiteY3"/>
                </a:cxn>
              </a:cxnLst>
              <a:rect l="l" t="t" r="r" b="b"/>
              <a:pathLst>
                <a:path w="264877" h="287391">
                  <a:moveTo>
                    <a:pt x="0" y="0"/>
                  </a:moveTo>
                  <a:lnTo>
                    <a:pt x="264877" y="0"/>
                  </a:lnTo>
                  <a:lnTo>
                    <a:pt x="264877" y="287392"/>
                  </a:lnTo>
                  <a:lnTo>
                    <a:pt x="0" y="287392"/>
                  </a:lnTo>
                  <a:close/>
                </a:path>
              </a:pathLst>
            </a:custGeom>
            <a:noFill/>
            <a:ln w="13233" cap="flat">
              <a:noFill/>
              <a:prstDash val="solid"/>
              <a:miter/>
            </a:ln>
          </p:spPr>
          <p:txBody>
            <a:bodyPr rtlCol="0" anchor="ctr"/>
            <a:lstStyle/>
            <a:p>
              <a:endParaRPr lang="en-US" sz="3200"/>
            </a:p>
          </p:txBody>
        </p:sp>
        <p:sp>
          <p:nvSpPr>
            <p:cNvPr id="55" name="Freeform: Shape 54">
              <a:extLst>
                <a:ext uri="{FF2B5EF4-FFF2-40B4-BE49-F238E27FC236}">
                  <a16:creationId xmlns:a16="http://schemas.microsoft.com/office/drawing/2014/main" id="{3CFCA2F7-9A6A-B42A-D768-F871EA0472D7}"/>
                </a:ext>
              </a:extLst>
            </p:cNvPr>
            <p:cNvSpPr/>
            <p:nvPr/>
          </p:nvSpPr>
          <p:spPr>
            <a:xfrm>
              <a:off x="7311126" y="4273819"/>
              <a:ext cx="264877" cy="287391"/>
            </a:xfrm>
            <a:custGeom>
              <a:avLst/>
              <a:gdLst>
                <a:gd name="connsiteX0" fmla="*/ 132439 w 264877"/>
                <a:gd name="connsiteY0" fmla="*/ 143034 h 287391"/>
                <a:gd name="connsiteX1" fmla="*/ 66749 w 264877"/>
                <a:gd name="connsiteY1" fmla="*/ 69663 h 287391"/>
                <a:gd name="connsiteX2" fmla="*/ 131247 w 264877"/>
                <a:gd name="connsiteY2" fmla="*/ 0 h 287391"/>
                <a:gd name="connsiteX3" fmla="*/ 196009 w 264877"/>
                <a:gd name="connsiteY3" fmla="*/ 71384 h 287391"/>
                <a:gd name="connsiteX4" fmla="*/ 132439 w 264877"/>
                <a:gd name="connsiteY4" fmla="*/ 143034 h 287391"/>
                <a:gd name="connsiteX5" fmla="*/ 0 w 264877"/>
                <a:gd name="connsiteY5" fmla="*/ 287392 h 287391"/>
                <a:gd name="connsiteX6" fmla="*/ 14701 w 264877"/>
                <a:gd name="connsiteY6" fmla="*/ 190447 h 287391"/>
                <a:gd name="connsiteX7" fmla="*/ 31520 w 264877"/>
                <a:gd name="connsiteY7" fmla="*/ 167403 h 287391"/>
                <a:gd name="connsiteX8" fmla="*/ 59333 w 264877"/>
                <a:gd name="connsiteY8" fmla="*/ 151245 h 287391"/>
                <a:gd name="connsiteX9" fmla="*/ 77212 w 264877"/>
                <a:gd name="connsiteY9" fmla="*/ 151245 h 287391"/>
                <a:gd name="connsiteX10" fmla="*/ 186606 w 264877"/>
                <a:gd name="connsiteY10" fmla="*/ 151377 h 287391"/>
                <a:gd name="connsiteX11" fmla="*/ 200512 w 264877"/>
                <a:gd name="connsiteY11" fmla="*/ 150053 h 287391"/>
                <a:gd name="connsiteX12" fmla="*/ 230576 w 264877"/>
                <a:gd name="connsiteY12" fmla="*/ 166608 h 287391"/>
                <a:gd name="connsiteX13" fmla="*/ 252031 w 264877"/>
                <a:gd name="connsiteY13" fmla="*/ 201704 h 287391"/>
                <a:gd name="connsiteX14" fmla="*/ 264877 w 264877"/>
                <a:gd name="connsiteY14" fmla="*/ 287392 h 28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877" h="287391">
                  <a:moveTo>
                    <a:pt x="132439" y="143034"/>
                  </a:moveTo>
                  <a:cubicBezTo>
                    <a:pt x="97740" y="143034"/>
                    <a:pt x="66749" y="114162"/>
                    <a:pt x="66749" y="69663"/>
                  </a:cubicBezTo>
                  <a:cubicBezTo>
                    <a:pt x="66749" y="35229"/>
                    <a:pt x="92972" y="0"/>
                    <a:pt x="131247" y="0"/>
                  </a:cubicBezTo>
                  <a:cubicBezTo>
                    <a:pt x="168595" y="0"/>
                    <a:pt x="196009" y="34169"/>
                    <a:pt x="196009" y="71384"/>
                  </a:cubicBezTo>
                  <a:cubicBezTo>
                    <a:pt x="196009" y="114427"/>
                    <a:pt x="163694" y="143034"/>
                    <a:pt x="132439" y="143034"/>
                  </a:cubicBezTo>
                  <a:close/>
                  <a:moveTo>
                    <a:pt x="0" y="287392"/>
                  </a:moveTo>
                  <a:cubicBezTo>
                    <a:pt x="3046" y="255607"/>
                    <a:pt x="7019" y="212299"/>
                    <a:pt x="14701" y="190447"/>
                  </a:cubicBezTo>
                  <a:cubicBezTo>
                    <a:pt x="18144" y="180514"/>
                    <a:pt x="23309" y="173362"/>
                    <a:pt x="31520" y="167403"/>
                  </a:cubicBezTo>
                  <a:cubicBezTo>
                    <a:pt x="36818" y="163429"/>
                    <a:pt x="55889" y="152967"/>
                    <a:pt x="59333" y="151245"/>
                  </a:cubicBezTo>
                  <a:cubicBezTo>
                    <a:pt x="65425" y="148066"/>
                    <a:pt x="71782" y="146477"/>
                    <a:pt x="77212" y="151245"/>
                  </a:cubicBezTo>
                  <a:cubicBezTo>
                    <a:pt x="109394" y="179719"/>
                    <a:pt x="154026" y="178792"/>
                    <a:pt x="186606" y="151377"/>
                  </a:cubicBezTo>
                  <a:cubicBezTo>
                    <a:pt x="190447" y="147404"/>
                    <a:pt x="196539" y="148464"/>
                    <a:pt x="200512" y="150053"/>
                  </a:cubicBezTo>
                  <a:cubicBezTo>
                    <a:pt x="206737" y="152437"/>
                    <a:pt x="226735" y="164224"/>
                    <a:pt x="230576" y="166608"/>
                  </a:cubicBezTo>
                  <a:cubicBezTo>
                    <a:pt x="241568" y="173892"/>
                    <a:pt x="247528" y="183560"/>
                    <a:pt x="252031" y="201704"/>
                  </a:cubicBezTo>
                  <a:cubicBezTo>
                    <a:pt x="257726" y="226205"/>
                    <a:pt x="261037" y="257461"/>
                    <a:pt x="264877" y="287392"/>
                  </a:cubicBezTo>
                  <a:close/>
                </a:path>
              </a:pathLst>
            </a:custGeom>
            <a:solidFill>
              <a:srgbClr val="505050"/>
            </a:solidFill>
            <a:ln w="13233" cap="flat">
              <a:noFill/>
              <a:prstDash val="solid"/>
              <a:miter/>
            </a:ln>
          </p:spPr>
          <p:txBody>
            <a:bodyPr rtlCol="0" anchor="ctr"/>
            <a:lstStyle/>
            <a:p>
              <a:endParaRPr lang="en-US" sz="3200"/>
            </a:p>
          </p:txBody>
        </p:sp>
        <p:sp>
          <p:nvSpPr>
            <p:cNvPr id="62" name="Freeform: Shape 61">
              <a:extLst>
                <a:ext uri="{FF2B5EF4-FFF2-40B4-BE49-F238E27FC236}">
                  <a16:creationId xmlns:a16="http://schemas.microsoft.com/office/drawing/2014/main" id="{4C37C82B-C558-6E7D-24FE-8B0A2350126D}"/>
                </a:ext>
              </a:extLst>
            </p:cNvPr>
            <p:cNvSpPr/>
            <p:nvPr/>
          </p:nvSpPr>
          <p:spPr>
            <a:xfrm>
              <a:off x="7516406" y="4577766"/>
              <a:ext cx="993290" cy="443669"/>
            </a:xfrm>
            <a:custGeom>
              <a:avLst/>
              <a:gdLst>
                <a:gd name="connsiteX0" fmla="*/ 0 w 993290"/>
                <a:gd name="connsiteY0" fmla="*/ 0 h 443669"/>
                <a:gd name="connsiteX1" fmla="*/ 993290 w 993290"/>
                <a:gd name="connsiteY1" fmla="*/ 0 h 443669"/>
                <a:gd name="connsiteX2" fmla="*/ 993290 w 993290"/>
                <a:gd name="connsiteY2" fmla="*/ 443670 h 443669"/>
                <a:gd name="connsiteX3" fmla="*/ 0 w 993290"/>
                <a:gd name="connsiteY3" fmla="*/ 443670 h 443669"/>
              </a:gdLst>
              <a:ahLst/>
              <a:cxnLst>
                <a:cxn ang="0">
                  <a:pos x="connsiteX0" y="connsiteY0"/>
                </a:cxn>
                <a:cxn ang="0">
                  <a:pos x="connsiteX1" y="connsiteY1"/>
                </a:cxn>
                <a:cxn ang="0">
                  <a:pos x="connsiteX2" y="connsiteY2"/>
                </a:cxn>
                <a:cxn ang="0">
                  <a:pos x="connsiteX3" y="connsiteY3"/>
                </a:cxn>
              </a:cxnLst>
              <a:rect l="l" t="t" r="r" b="b"/>
              <a:pathLst>
                <a:path w="993290" h="443669">
                  <a:moveTo>
                    <a:pt x="0" y="0"/>
                  </a:moveTo>
                  <a:lnTo>
                    <a:pt x="993290" y="0"/>
                  </a:lnTo>
                  <a:lnTo>
                    <a:pt x="993290" y="443670"/>
                  </a:lnTo>
                  <a:lnTo>
                    <a:pt x="0" y="443670"/>
                  </a:lnTo>
                  <a:close/>
                </a:path>
              </a:pathLst>
            </a:custGeom>
            <a:noFill/>
            <a:ln w="13233" cap="flat">
              <a:noFill/>
              <a:prstDash val="solid"/>
              <a:miter/>
            </a:ln>
          </p:spPr>
          <p:txBody>
            <a:bodyPr rtlCol="0" anchor="ctr"/>
            <a:lstStyle/>
            <a:p>
              <a:endParaRPr lang="en-US" sz="3200"/>
            </a:p>
          </p:txBody>
        </p:sp>
        <p:grpSp>
          <p:nvGrpSpPr>
            <p:cNvPr id="63" name="Graphic 5">
              <a:extLst>
                <a:ext uri="{FF2B5EF4-FFF2-40B4-BE49-F238E27FC236}">
                  <a16:creationId xmlns:a16="http://schemas.microsoft.com/office/drawing/2014/main" id="{7AD1E447-B529-B95D-AA3A-92F6A188ADE1}"/>
                </a:ext>
              </a:extLst>
            </p:cNvPr>
            <p:cNvGrpSpPr/>
            <p:nvPr/>
          </p:nvGrpSpPr>
          <p:grpSpPr>
            <a:xfrm>
              <a:off x="7444831" y="4604887"/>
              <a:ext cx="1080745" cy="519679"/>
              <a:chOff x="7024337" y="4604887"/>
              <a:chExt cx="1080745" cy="519679"/>
            </a:xfrm>
            <a:solidFill>
              <a:srgbClr val="000000"/>
            </a:solidFill>
          </p:grpSpPr>
          <p:sp>
            <p:nvSpPr>
              <p:cNvPr id="64" name="TextBox 63">
                <a:extLst>
                  <a:ext uri="{FF2B5EF4-FFF2-40B4-BE49-F238E27FC236}">
                    <a16:creationId xmlns:a16="http://schemas.microsoft.com/office/drawing/2014/main" id="{E255FE4E-A75B-B0EC-D96D-A11F044085AF}"/>
                  </a:ext>
                </a:extLst>
              </p:cNvPr>
              <p:cNvSpPr txBox="1"/>
              <p:nvPr/>
            </p:nvSpPr>
            <p:spPr>
              <a:xfrm>
                <a:off x="7024337" y="4604887"/>
                <a:ext cx="784189"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Change</a:t>
                </a:r>
              </a:p>
            </p:txBody>
          </p:sp>
          <p:sp>
            <p:nvSpPr>
              <p:cNvPr id="65" name="TextBox 64">
                <a:extLst>
                  <a:ext uri="{FF2B5EF4-FFF2-40B4-BE49-F238E27FC236}">
                    <a16:creationId xmlns:a16="http://schemas.microsoft.com/office/drawing/2014/main" id="{B5AE110A-948C-C722-2AFF-87AD25652533}"/>
                  </a:ext>
                </a:extLst>
              </p:cNvPr>
              <p:cNvSpPr txBox="1"/>
              <p:nvPr/>
            </p:nvSpPr>
            <p:spPr>
              <a:xfrm>
                <a:off x="7024337" y="4816789"/>
                <a:ext cx="1080745"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FIFO depth</a:t>
                </a:r>
              </a:p>
            </p:txBody>
          </p:sp>
        </p:grpSp>
      </p:grpSp>
      <p:grpSp>
        <p:nvGrpSpPr>
          <p:cNvPr id="119" name="“Re-compute stalls...”">
            <a:extLst>
              <a:ext uri="{FF2B5EF4-FFF2-40B4-BE49-F238E27FC236}">
                <a16:creationId xmlns:a16="http://schemas.microsoft.com/office/drawing/2014/main" id="{48952D87-245A-5CC7-8680-23D58402B75D}"/>
              </a:ext>
            </a:extLst>
          </p:cNvPr>
          <p:cNvGrpSpPr/>
          <p:nvPr/>
        </p:nvGrpSpPr>
        <p:grpSpPr>
          <a:xfrm>
            <a:off x="6599124" y="4992175"/>
            <a:ext cx="1987347" cy="943483"/>
            <a:chOff x="6827724" y="5144575"/>
            <a:chExt cx="1987347" cy="943483"/>
          </a:xfrm>
        </p:grpSpPr>
        <p:sp>
          <p:nvSpPr>
            <p:cNvPr id="56" name="Freeform: Shape 55">
              <a:extLst>
                <a:ext uri="{FF2B5EF4-FFF2-40B4-BE49-F238E27FC236}">
                  <a16:creationId xmlns:a16="http://schemas.microsoft.com/office/drawing/2014/main" id="{BB22439E-465C-93E5-FE9F-07F9F879D719}"/>
                </a:ext>
              </a:extLst>
            </p:cNvPr>
            <p:cNvSpPr/>
            <p:nvPr/>
          </p:nvSpPr>
          <p:spPr>
            <a:xfrm>
              <a:off x="7079358" y="5223405"/>
              <a:ext cx="1655483" cy="794632"/>
            </a:xfrm>
            <a:custGeom>
              <a:avLst/>
              <a:gdLst>
                <a:gd name="connsiteX0" fmla="*/ 0 w 1655483"/>
                <a:gd name="connsiteY0" fmla="*/ 0 h 794632"/>
                <a:gd name="connsiteX1" fmla="*/ 1655484 w 1655483"/>
                <a:gd name="connsiteY1" fmla="*/ 0 h 794632"/>
                <a:gd name="connsiteX2" fmla="*/ 1655484 w 1655483"/>
                <a:gd name="connsiteY2" fmla="*/ 794632 h 794632"/>
                <a:gd name="connsiteX3" fmla="*/ 0 w 1655483"/>
                <a:gd name="connsiteY3" fmla="*/ 794632 h 794632"/>
              </a:gdLst>
              <a:ahLst/>
              <a:cxnLst>
                <a:cxn ang="0">
                  <a:pos x="connsiteX0" y="connsiteY0"/>
                </a:cxn>
                <a:cxn ang="0">
                  <a:pos x="connsiteX1" y="connsiteY1"/>
                </a:cxn>
                <a:cxn ang="0">
                  <a:pos x="connsiteX2" y="connsiteY2"/>
                </a:cxn>
                <a:cxn ang="0">
                  <a:pos x="connsiteX3" y="connsiteY3"/>
                </a:cxn>
              </a:cxnLst>
              <a:rect l="l" t="t" r="r" b="b"/>
              <a:pathLst>
                <a:path w="1655483" h="794632">
                  <a:moveTo>
                    <a:pt x="0" y="0"/>
                  </a:moveTo>
                  <a:lnTo>
                    <a:pt x="1655484" y="0"/>
                  </a:lnTo>
                  <a:lnTo>
                    <a:pt x="1655484" y="794632"/>
                  </a:lnTo>
                  <a:lnTo>
                    <a:pt x="0" y="794632"/>
                  </a:lnTo>
                  <a:close/>
                </a:path>
              </a:pathLst>
            </a:custGeom>
            <a:noFill/>
            <a:ln w="13233" cap="flat">
              <a:noFill/>
              <a:prstDash val="solid"/>
              <a:miter/>
            </a:ln>
          </p:spPr>
          <p:txBody>
            <a:bodyPr rtlCol="0" anchor="ctr"/>
            <a:lstStyle/>
            <a:p>
              <a:endParaRPr lang="en-US" sz="3200"/>
            </a:p>
          </p:txBody>
        </p:sp>
        <p:grpSp>
          <p:nvGrpSpPr>
            <p:cNvPr id="57" name="Graphic 5">
              <a:extLst>
                <a:ext uri="{FF2B5EF4-FFF2-40B4-BE49-F238E27FC236}">
                  <a16:creationId xmlns:a16="http://schemas.microsoft.com/office/drawing/2014/main" id="{7215E6F2-1359-44E4-4B1F-997FB4AFA09F}"/>
                </a:ext>
              </a:extLst>
            </p:cNvPr>
            <p:cNvGrpSpPr/>
            <p:nvPr/>
          </p:nvGrpSpPr>
          <p:grpSpPr>
            <a:xfrm>
              <a:off x="7054653" y="5144575"/>
              <a:ext cx="1760418" cy="943483"/>
              <a:chOff x="6634159" y="5144575"/>
              <a:chExt cx="1760418" cy="943483"/>
            </a:xfrm>
            <a:solidFill>
              <a:srgbClr val="000000"/>
            </a:solidFill>
          </p:grpSpPr>
          <p:sp>
            <p:nvSpPr>
              <p:cNvPr id="58" name="TextBox 57">
                <a:extLst>
                  <a:ext uri="{FF2B5EF4-FFF2-40B4-BE49-F238E27FC236}">
                    <a16:creationId xmlns:a16="http://schemas.microsoft.com/office/drawing/2014/main" id="{F1E0E09A-2E08-7A9F-CDD0-1BAAFE7B355E}"/>
                  </a:ext>
                </a:extLst>
              </p:cNvPr>
              <p:cNvSpPr txBox="1"/>
              <p:nvPr/>
            </p:nvSpPr>
            <p:spPr>
              <a:xfrm>
                <a:off x="6706485" y="5144575"/>
                <a:ext cx="1592103"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Re-compute stalls</a:t>
                </a:r>
              </a:p>
            </p:txBody>
          </p:sp>
          <p:sp>
            <p:nvSpPr>
              <p:cNvPr id="59" name="TextBox 58">
                <a:extLst>
                  <a:ext uri="{FF2B5EF4-FFF2-40B4-BE49-F238E27FC236}">
                    <a16:creationId xmlns:a16="http://schemas.microsoft.com/office/drawing/2014/main" id="{405EA407-7FCA-747E-12B1-DB7604D24E11}"/>
                  </a:ext>
                </a:extLst>
              </p:cNvPr>
              <p:cNvSpPr txBox="1"/>
              <p:nvPr/>
            </p:nvSpPr>
            <p:spPr>
              <a:xfrm>
                <a:off x="6634159" y="5356477"/>
                <a:ext cx="1760418" cy="307777"/>
              </a:xfrm>
              <a:prstGeom prst="rect">
                <a:avLst/>
              </a:prstGeom>
              <a:noFill/>
            </p:spPr>
            <p:txBody>
              <a:bodyPr wrap="none" rtlCol="0">
                <a:spAutoFit/>
              </a:bodyPr>
              <a:lstStyle/>
              <a:p>
                <a:r>
                  <a:rPr lang="en-US" sz="1400" i="1" spc="0" baseline="0" dirty="0">
                    <a:ln/>
                    <a:solidFill>
                      <a:srgbClr val="000000"/>
                    </a:solidFill>
                    <a:latin typeface="Lato"/>
                    <a:sym typeface="Lato"/>
                    <a:rtl val="0"/>
                  </a:rPr>
                  <a:t>without re-simulating</a:t>
                </a:r>
              </a:p>
            </p:txBody>
          </p:sp>
          <p:sp>
            <p:nvSpPr>
              <p:cNvPr id="60" name="TextBox 59">
                <a:extLst>
                  <a:ext uri="{FF2B5EF4-FFF2-40B4-BE49-F238E27FC236}">
                    <a16:creationId xmlns:a16="http://schemas.microsoft.com/office/drawing/2014/main" id="{6330C954-4D06-2346-3A82-9BE32C1F75A9}"/>
                  </a:ext>
                </a:extLst>
              </p:cNvPr>
              <p:cNvSpPr txBox="1"/>
              <p:nvPr/>
            </p:nvSpPr>
            <p:spPr>
              <a:xfrm>
                <a:off x="6660131" y="5568379"/>
                <a:ext cx="1702710"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(unlike current HLS</a:t>
                </a:r>
              </a:p>
            </p:txBody>
          </p:sp>
          <p:sp>
            <p:nvSpPr>
              <p:cNvPr id="61" name="TextBox 60">
                <a:extLst>
                  <a:ext uri="{FF2B5EF4-FFF2-40B4-BE49-F238E27FC236}">
                    <a16:creationId xmlns:a16="http://schemas.microsoft.com/office/drawing/2014/main" id="{1AA85016-DA01-FB5D-7452-9FA459026E01}"/>
                  </a:ext>
                </a:extLst>
              </p:cNvPr>
              <p:cNvSpPr txBox="1"/>
              <p:nvPr/>
            </p:nvSpPr>
            <p:spPr>
              <a:xfrm>
                <a:off x="6666753" y="5780281"/>
                <a:ext cx="1694695"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or simulation tools)</a:t>
                </a:r>
              </a:p>
            </p:txBody>
          </p:sp>
        </p:grpSp>
        <p:sp>
          <p:nvSpPr>
            <p:cNvPr id="69" name="Freeform: Shape 68">
              <a:extLst>
                <a:ext uri="{FF2B5EF4-FFF2-40B4-BE49-F238E27FC236}">
                  <a16:creationId xmlns:a16="http://schemas.microsoft.com/office/drawing/2014/main" id="{AED2C470-C930-9D8B-C954-B600B82D6DC5}"/>
                </a:ext>
              </a:extLst>
            </p:cNvPr>
            <p:cNvSpPr/>
            <p:nvPr/>
          </p:nvSpPr>
          <p:spPr>
            <a:xfrm>
              <a:off x="6827724" y="5514770"/>
              <a:ext cx="264877" cy="178792"/>
            </a:xfrm>
            <a:custGeom>
              <a:avLst/>
              <a:gdLst>
                <a:gd name="connsiteX0" fmla="*/ 0 w 264877"/>
                <a:gd name="connsiteY0" fmla="*/ 178792 h 178792"/>
                <a:gd name="connsiteX1" fmla="*/ 264877 w 264877"/>
                <a:gd name="connsiteY1" fmla="*/ 89396 h 178792"/>
                <a:gd name="connsiteX2" fmla="*/ 84363 w 264877"/>
                <a:gd name="connsiteY2" fmla="*/ 0 h 178792"/>
              </a:gdLst>
              <a:ahLst/>
              <a:cxnLst>
                <a:cxn ang="0">
                  <a:pos x="connsiteX0" y="connsiteY0"/>
                </a:cxn>
                <a:cxn ang="0">
                  <a:pos x="connsiteX1" y="connsiteY1"/>
                </a:cxn>
                <a:cxn ang="0">
                  <a:pos x="connsiteX2" y="connsiteY2"/>
                </a:cxn>
              </a:cxnLst>
              <a:rect l="l" t="t" r="r" b="b"/>
              <a:pathLst>
                <a:path w="264877" h="178792">
                  <a:moveTo>
                    <a:pt x="0" y="178792"/>
                  </a:moveTo>
                  <a:cubicBezTo>
                    <a:pt x="176581" y="178792"/>
                    <a:pt x="264877" y="148994"/>
                    <a:pt x="264877" y="89396"/>
                  </a:cubicBezTo>
                  <a:cubicBezTo>
                    <a:pt x="264877" y="29799"/>
                    <a:pt x="204711" y="0"/>
                    <a:pt x="84363" y="0"/>
                  </a:cubicBezTo>
                </a:path>
              </a:pathLst>
            </a:custGeom>
            <a:noFill/>
            <a:ln w="13233" cap="flat">
              <a:solidFill>
                <a:srgbClr val="000000"/>
              </a:solidFill>
              <a:prstDash val="solid"/>
              <a:miter/>
            </a:ln>
          </p:spPr>
          <p:txBody>
            <a:bodyPr rtlCol="0" anchor="ctr"/>
            <a:lstStyle/>
            <a:p>
              <a:endParaRPr lang="en-US" sz="3200"/>
            </a:p>
          </p:txBody>
        </p:sp>
        <p:sp>
          <p:nvSpPr>
            <p:cNvPr id="70" name="Freeform: Shape 69">
              <a:extLst>
                <a:ext uri="{FF2B5EF4-FFF2-40B4-BE49-F238E27FC236}">
                  <a16:creationId xmlns:a16="http://schemas.microsoft.com/office/drawing/2014/main" id="{3D0A6F63-FD87-92BD-85B4-B5679AA82C8B}"/>
                </a:ext>
              </a:extLst>
            </p:cNvPr>
            <p:cNvSpPr/>
            <p:nvPr/>
          </p:nvSpPr>
          <p:spPr>
            <a:xfrm>
              <a:off x="6842558" y="5468416"/>
              <a:ext cx="92707" cy="92707"/>
            </a:xfrm>
            <a:custGeom>
              <a:avLst/>
              <a:gdLst>
                <a:gd name="connsiteX0" fmla="*/ 0 w 92707"/>
                <a:gd name="connsiteY0" fmla="*/ 46354 h 92707"/>
                <a:gd name="connsiteX1" fmla="*/ 92707 w 92707"/>
                <a:gd name="connsiteY1" fmla="*/ 0 h 92707"/>
                <a:gd name="connsiteX2" fmla="*/ 69530 w 92707"/>
                <a:gd name="connsiteY2" fmla="*/ 46354 h 92707"/>
                <a:gd name="connsiteX3" fmla="*/ 92707 w 92707"/>
                <a:gd name="connsiteY3" fmla="*/ 92707 h 92707"/>
              </a:gdLst>
              <a:ahLst/>
              <a:cxnLst>
                <a:cxn ang="0">
                  <a:pos x="connsiteX0" y="connsiteY0"/>
                </a:cxn>
                <a:cxn ang="0">
                  <a:pos x="connsiteX1" y="connsiteY1"/>
                </a:cxn>
                <a:cxn ang="0">
                  <a:pos x="connsiteX2" y="connsiteY2"/>
                </a:cxn>
                <a:cxn ang="0">
                  <a:pos x="connsiteX3" y="connsiteY3"/>
                </a:cxn>
              </a:cxnLst>
              <a:rect l="l" t="t" r="r" b="b"/>
              <a:pathLst>
                <a:path w="92707" h="92707">
                  <a:moveTo>
                    <a:pt x="0" y="46354"/>
                  </a:moveTo>
                  <a:lnTo>
                    <a:pt x="92707" y="0"/>
                  </a:lnTo>
                  <a:lnTo>
                    <a:pt x="69530" y="46354"/>
                  </a:lnTo>
                  <a:lnTo>
                    <a:pt x="92707" y="92707"/>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17" name="“Dumped Trace”">
            <a:extLst>
              <a:ext uri="{FF2B5EF4-FFF2-40B4-BE49-F238E27FC236}">
                <a16:creationId xmlns:a16="http://schemas.microsoft.com/office/drawing/2014/main" id="{55884A84-11EC-7443-C8F4-18FF8C1E8670}"/>
              </a:ext>
            </a:extLst>
          </p:cNvPr>
          <p:cNvGrpSpPr/>
          <p:nvPr/>
        </p:nvGrpSpPr>
        <p:grpSpPr>
          <a:xfrm>
            <a:off x="5857468" y="3455886"/>
            <a:ext cx="1982833" cy="303975"/>
            <a:chOff x="6086068" y="3608286"/>
            <a:chExt cx="1982833" cy="303975"/>
          </a:xfrm>
        </p:grpSpPr>
        <p:sp>
          <p:nvSpPr>
            <p:cNvPr id="73" name="Freeform: Shape 72">
              <a:extLst>
                <a:ext uri="{FF2B5EF4-FFF2-40B4-BE49-F238E27FC236}">
                  <a16:creationId xmlns:a16="http://schemas.microsoft.com/office/drawing/2014/main" id="{E0F54DA1-BF0D-4138-400A-8594DE3B1185}"/>
                </a:ext>
              </a:extLst>
            </p:cNvPr>
            <p:cNvSpPr/>
            <p:nvPr/>
          </p:nvSpPr>
          <p:spPr>
            <a:xfrm>
              <a:off x="6086068" y="3647384"/>
              <a:ext cx="403938" cy="264877"/>
            </a:xfrm>
            <a:custGeom>
              <a:avLst/>
              <a:gdLst>
                <a:gd name="connsiteX0" fmla="*/ 0 w 403938"/>
                <a:gd name="connsiteY0" fmla="*/ 52975 h 264877"/>
                <a:gd name="connsiteX1" fmla="*/ 201969 w 403938"/>
                <a:gd name="connsiteY1" fmla="*/ 0 h 264877"/>
                <a:gd name="connsiteX2" fmla="*/ 344738 w 403938"/>
                <a:gd name="connsiteY2" fmla="*/ 15495 h 264877"/>
                <a:gd name="connsiteX3" fmla="*/ 403938 w 403938"/>
                <a:gd name="connsiteY3" fmla="*/ 52975 h 264877"/>
                <a:gd name="connsiteX4" fmla="*/ 403938 w 403938"/>
                <a:gd name="connsiteY4" fmla="*/ 211902 h 264877"/>
                <a:gd name="connsiteX5" fmla="*/ 344738 w 403938"/>
                <a:gd name="connsiteY5" fmla="*/ 249382 h 264877"/>
                <a:gd name="connsiteX6" fmla="*/ 201969 w 403938"/>
                <a:gd name="connsiteY6" fmla="*/ 264877 h 264877"/>
                <a:gd name="connsiteX7" fmla="*/ 0 w 403938"/>
                <a:gd name="connsiteY7" fmla="*/ 211902 h 26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938" h="264877">
                  <a:moveTo>
                    <a:pt x="0" y="52975"/>
                  </a:moveTo>
                  <a:cubicBezTo>
                    <a:pt x="0" y="23706"/>
                    <a:pt x="90456" y="0"/>
                    <a:pt x="201969" y="0"/>
                  </a:cubicBezTo>
                  <a:cubicBezTo>
                    <a:pt x="255474" y="0"/>
                    <a:pt x="306860" y="5562"/>
                    <a:pt x="344738" y="15495"/>
                  </a:cubicBezTo>
                  <a:cubicBezTo>
                    <a:pt x="382615" y="25428"/>
                    <a:pt x="403938" y="38937"/>
                    <a:pt x="403938" y="52975"/>
                  </a:cubicBezTo>
                  <a:lnTo>
                    <a:pt x="403938" y="211902"/>
                  </a:lnTo>
                  <a:cubicBezTo>
                    <a:pt x="403938" y="225940"/>
                    <a:pt x="382615" y="239449"/>
                    <a:pt x="344738" y="249382"/>
                  </a:cubicBezTo>
                  <a:cubicBezTo>
                    <a:pt x="306860" y="259315"/>
                    <a:pt x="255474" y="264877"/>
                    <a:pt x="201969" y="264877"/>
                  </a:cubicBezTo>
                  <a:cubicBezTo>
                    <a:pt x="90456" y="264877"/>
                    <a:pt x="0" y="241171"/>
                    <a:pt x="0" y="211902"/>
                  </a:cubicBezTo>
                  <a:close/>
                </a:path>
              </a:pathLst>
            </a:custGeom>
            <a:solidFill>
              <a:srgbClr val="660000"/>
            </a:solidFill>
            <a:ln w="13233" cap="flat">
              <a:solidFill>
                <a:srgbClr val="000000"/>
              </a:solidFill>
              <a:prstDash val="solid"/>
              <a:miter/>
            </a:ln>
          </p:spPr>
          <p:txBody>
            <a:bodyPr rtlCol="0" anchor="ctr"/>
            <a:lstStyle/>
            <a:p>
              <a:endParaRPr lang="en-US" sz="3200"/>
            </a:p>
          </p:txBody>
        </p:sp>
        <p:sp>
          <p:nvSpPr>
            <p:cNvPr id="74" name="Freeform: Shape 73">
              <a:extLst>
                <a:ext uri="{FF2B5EF4-FFF2-40B4-BE49-F238E27FC236}">
                  <a16:creationId xmlns:a16="http://schemas.microsoft.com/office/drawing/2014/main" id="{CF22A4D7-F021-CE64-8D85-B9BEB683E76B}"/>
                </a:ext>
              </a:extLst>
            </p:cNvPr>
            <p:cNvSpPr/>
            <p:nvPr/>
          </p:nvSpPr>
          <p:spPr>
            <a:xfrm>
              <a:off x="6086068" y="3700360"/>
              <a:ext cx="403938" cy="52975"/>
            </a:xfrm>
            <a:custGeom>
              <a:avLst/>
              <a:gdLst>
                <a:gd name="connsiteX0" fmla="*/ 403938 w 403938"/>
                <a:gd name="connsiteY0" fmla="*/ 0 h 52975"/>
                <a:gd name="connsiteX1" fmla="*/ 344738 w 403938"/>
                <a:gd name="connsiteY1" fmla="*/ 37480 h 52975"/>
                <a:gd name="connsiteX2" fmla="*/ 201969 w 403938"/>
                <a:gd name="connsiteY2" fmla="*/ 52975 h 52975"/>
                <a:gd name="connsiteX3" fmla="*/ 0 w 403938"/>
                <a:gd name="connsiteY3" fmla="*/ 0 h 52975"/>
              </a:gdLst>
              <a:ahLst/>
              <a:cxnLst>
                <a:cxn ang="0">
                  <a:pos x="connsiteX0" y="connsiteY0"/>
                </a:cxn>
                <a:cxn ang="0">
                  <a:pos x="connsiteX1" y="connsiteY1"/>
                </a:cxn>
                <a:cxn ang="0">
                  <a:pos x="connsiteX2" y="connsiteY2"/>
                </a:cxn>
                <a:cxn ang="0">
                  <a:pos x="connsiteX3" y="connsiteY3"/>
                </a:cxn>
              </a:cxnLst>
              <a:rect l="l" t="t" r="r" b="b"/>
              <a:pathLst>
                <a:path w="403938" h="52975">
                  <a:moveTo>
                    <a:pt x="403938" y="0"/>
                  </a:moveTo>
                  <a:cubicBezTo>
                    <a:pt x="403938" y="14038"/>
                    <a:pt x="382615" y="27547"/>
                    <a:pt x="344738" y="37480"/>
                  </a:cubicBezTo>
                  <a:cubicBezTo>
                    <a:pt x="306860" y="47413"/>
                    <a:pt x="255474" y="52975"/>
                    <a:pt x="201969" y="52975"/>
                  </a:cubicBezTo>
                  <a:cubicBezTo>
                    <a:pt x="90456" y="52975"/>
                    <a:pt x="0" y="29269"/>
                    <a:pt x="0" y="0"/>
                  </a:cubicBezTo>
                </a:path>
              </a:pathLst>
            </a:custGeom>
            <a:noFill/>
            <a:ln w="13233" cap="flat">
              <a:solidFill>
                <a:srgbClr val="000000"/>
              </a:solidFill>
              <a:prstDash val="solid"/>
              <a:miter/>
            </a:ln>
          </p:spPr>
          <p:txBody>
            <a:bodyPr rtlCol="0" anchor="ctr"/>
            <a:lstStyle/>
            <a:p>
              <a:endParaRPr lang="en-US" sz="3200"/>
            </a:p>
          </p:txBody>
        </p:sp>
        <p:sp>
          <p:nvSpPr>
            <p:cNvPr id="78" name="TextBox 77">
              <a:extLst>
                <a:ext uri="{FF2B5EF4-FFF2-40B4-BE49-F238E27FC236}">
                  <a16:creationId xmlns:a16="http://schemas.microsoft.com/office/drawing/2014/main" id="{5D950078-C1CA-47DB-9D5C-20B376317EB2}"/>
                </a:ext>
              </a:extLst>
            </p:cNvPr>
            <p:cNvSpPr txBox="1"/>
            <p:nvPr/>
          </p:nvSpPr>
          <p:spPr>
            <a:xfrm>
              <a:off x="6944875" y="3608286"/>
              <a:ext cx="1124026" cy="276999"/>
            </a:xfrm>
            <a:prstGeom prst="rect">
              <a:avLst/>
            </a:prstGeom>
            <a:noFill/>
          </p:spPr>
          <p:txBody>
            <a:bodyPr wrap="none" rtlCol="0">
              <a:spAutoFit/>
            </a:bodyPr>
            <a:lstStyle/>
            <a:p>
              <a:pPr algn="l"/>
              <a:r>
                <a:rPr lang="en-US" sz="1200" b="1" i="1" spc="0" baseline="0" dirty="0">
                  <a:ln/>
                  <a:solidFill>
                    <a:srgbClr val="660000"/>
                  </a:solidFill>
                  <a:latin typeface="Lato"/>
                  <a:sym typeface="Lato"/>
                  <a:rtl val="0"/>
                </a:rPr>
                <a:t>Dumped Trace</a:t>
              </a:r>
            </a:p>
          </p:txBody>
        </p:sp>
      </p:grpSp>
      <p:grpSp>
        <p:nvGrpSpPr>
          <p:cNvPr id="116" name="“Decoupled two stages”">
            <a:extLst>
              <a:ext uri="{FF2B5EF4-FFF2-40B4-BE49-F238E27FC236}">
                <a16:creationId xmlns:a16="http://schemas.microsoft.com/office/drawing/2014/main" id="{ED2441FF-E83F-6283-E153-2C8F1BB57D82}"/>
              </a:ext>
            </a:extLst>
          </p:cNvPr>
          <p:cNvGrpSpPr/>
          <p:nvPr/>
        </p:nvGrpSpPr>
        <p:grpSpPr>
          <a:xfrm>
            <a:off x="8433400" y="2797827"/>
            <a:ext cx="1206913" cy="2125640"/>
            <a:chOff x="8662000" y="2950227"/>
            <a:chExt cx="1206913" cy="2125640"/>
          </a:xfrm>
        </p:grpSpPr>
        <p:sp>
          <p:nvSpPr>
            <p:cNvPr id="81" name="Freeform: Shape 80">
              <a:extLst>
                <a:ext uri="{FF2B5EF4-FFF2-40B4-BE49-F238E27FC236}">
                  <a16:creationId xmlns:a16="http://schemas.microsoft.com/office/drawing/2014/main" id="{C24BF2A5-589C-4247-67C5-257EE1F74709}"/>
                </a:ext>
              </a:extLst>
            </p:cNvPr>
            <p:cNvSpPr/>
            <p:nvPr/>
          </p:nvSpPr>
          <p:spPr>
            <a:xfrm>
              <a:off x="8781195" y="2950227"/>
              <a:ext cx="860851" cy="13243"/>
            </a:xfrm>
            <a:custGeom>
              <a:avLst/>
              <a:gdLst>
                <a:gd name="connsiteX0" fmla="*/ 0 w 860851"/>
                <a:gd name="connsiteY0" fmla="*/ 0 h 13243"/>
                <a:gd name="connsiteX1" fmla="*/ 860852 w 860851"/>
                <a:gd name="connsiteY1" fmla="*/ 0 h 13243"/>
              </a:gdLst>
              <a:ahLst/>
              <a:cxnLst>
                <a:cxn ang="0">
                  <a:pos x="connsiteX0" y="connsiteY0"/>
                </a:cxn>
                <a:cxn ang="0">
                  <a:pos x="connsiteX1" y="connsiteY1"/>
                </a:cxn>
              </a:cxnLst>
              <a:rect l="l" t="t" r="r" b="b"/>
              <a:pathLst>
                <a:path w="860851" h="13243">
                  <a:moveTo>
                    <a:pt x="0" y="0"/>
                  </a:moveTo>
                  <a:lnTo>
                    <a:pt x="860852" y="0"/>
                  </a:lnTo>
                </a:path>
              </a:pathLst>
            </a:custGeom>
            <a:noFill/>
            <a:ln w="26467" cap="flat">
              <a:solidFill>
                <a:srgbClr val="003300"/>
              </a:solidFill>
              <a:custDash>
                <a:ds d="450000" sp="450000"/>
              </a:custDash>
              <a:miter/>
            </a:ln>
          </p:spPr>
          <p:txBody>
            <a:bodyPr rtlCol="0" anchor="ctr"/>
            <a:lstStyle/>
            <a:p>
              <a:endParaRPr lang="en-US" sz="3200"/>
            </a:p>
          </p:txBody>
        </p:sp>
        <p:sp>
          <p:nvSpPr>
            <p:cNvPr id="82" name="Freeform: Shape 81">
              <a:extLst>
                <a:ext uri="{FF2B5EF4-FFF2-40B4-BE49-F238E27FC236}">
                  <a16:creationId xmlns:a16="http://schemas.microsoft.com/office/drawing/2014/main" id="{F139361E-EBE1-9C0E-6178-E5FBD2EFC613}"/>
                </a:ext>
              </a:extLst>
            </p:cNvPr>
            <p:cNvSpPr/>
            <p:nvPr/>
          </p:nvSpPr>
          <p:spPr>
            <a:xfrm>
              <a:off x="8794439" y="5062624"/>
              <a:ext cx="860851" cy="13243"/>
            </a:xfrm>
            <a:custGeom>
              <a:avLst/>
              <a:gdLst>
                <a:gd name="connsiteX0" fmla="*/ 0 w 860851"/>
                <a:gd name="connsiteY0" fmla="*/ 0 h 13243"/>
                <a:gd name="connsiteX1" fmla="*/ 860852 w 860851"/>
                <a:gd name="connsiteY1" fmla="*/ 0 h 13243"/>
              </a:gdLst>
              <a:ahLst/>
              <a:cxnLst>
                <a:cxn ang="0">
                  <a:pos x="connsiteX0" y="connsiteY0"/>
                </a:cxn>
                <a:cxn ang="0">
                  <a:pos x="connsiteX1" y="connsiteY1"/>
                </a:cxn>
              </a:cxnLst>
              <a:rect l="l" t="t" r="r" b="b"/>
              <a:pathLst>
                <a:path w="860851" h="13243">
                  <a:moveTo>
                    <a:pt x="0" y="0"/>
                  </a:moveTo>
                  <a:lnTo>
                    <a:pt x="860852" y="0"/>
                  </a:lnTo>
                </a:path>
              </a:pathLst>
            </a:custGeom>
            <a:noFill/>
            <a:ln w="26467" cap="flat">
              <a:solidFill>
                <a:srgbClr val="9C843E"/>
              </a:solidFill>
              <a:custDash>
                <a:ds d="450000" sp="450000"/>
              </a:custDash>
              <a:miter/>
            </a:ln>
          </p:spPr>
          <p:txBody>
            <a:bodyPr rtlCol="0" anchor="ctr"/>
            <a:lstStyle/>
            <a:p>
              <a:endParaRPr lang="en-US" sz="3200"/>
            </a:p>
          </p:txBody>
        </p:sp>
        <p:sp>
          <p:nvSpPr>
            <p:cNvPr id="83" name="Freeform: Shape 82">
              <a:extLst>
                <a:ext uri="{FF2B5EF4-FFF2-40B4-BE49-F238E27FC236}">
                  <a16:creationId xmlns:a16="http://schemas.microsoft.com/office/drawing/2014/main" id="{87C13B28-B5DC-1071-D3A0-FF4F1908DC13}"/>
                </a:ext>
              </a:extLst>
            </p:cNvPr>
            <p:cNvSpPr/>
            <p:nvPr/>
          </p:nvSpPr>
          <p:spPr>
            <a:xfrm>
              <a:off x="9256120" y="3013268"/>
              <a:ext cx="1854" cy="1970158"/>
            </a:xfrm>
            <a:custGeom>
              <a:avLst/>
              <a:gdLst>
                <a:gd name="connsiteX0" fmla="*/ 1854 w 1854"/>
                <a:gd name="connsiteY0" fmla="*/ 1970158 h 1970158"/>
                <a:gd name="connsiteX1" fmla="*/ 0 w 1854"/>
                <a:gd name="connsiteY1" fmla="*/ 0 h 1970158"/>
              </a:gdLst>
              <a:ahLst/>
              <a:cxnLst>
                <a:cxn ang="0">
                  <a:pos x="connsiteX0" y="connsiteY0"/>
                </a:cxn>
                <a:cxn ang="0">
                  <a:pos x="connsiteX1" y="connsiteY1"/>
                </a:cxn>
              </a:cxnLst>
              <a:rect l="l" t="t" r="r" b="b"/>
              <a:pathLst>
                <a:path w="1854" h="1970158">
                  <a:moveTo>
                    <a:pt x="1854" y="1970158"/>
                  </a:moveTo>
                  <a:lnTo>
                    <a:pt x="0" y="0"/>
                  </a:lnTo>
                </a:path>
              </a:pathLst>
            </a:custGeom>
            <a:noFill/>
            <a:ln w="13233" cap="flat">
              <a:solidFill>
                <a:srgbClr val="000000"/>
              </a:solidFill>
              <a:custDash>
                <a:ds d="225000" sp="225000"/>
              </a:custDash>
              <a:miter/>
            </a:ln>
          </p:spPr>
          <p:txBody>
            <a:bodyPr rtlCol="0" anchor="ctr"/>
            <a:lstStyle/>
            <a:p>
              <a:endParaRPr lang="en-US" sz="3200"/>
            </a:p>
          </p:txBody>
        </p:sp>
        <p:sp>
          <p:nvSpPr>
            <p:cNvPr id="84" name="Freeform: Shape 83">
              <a:extLst>
                <a:ext uri="{FF2B5EF4-FFF2-40B4-BE49-F238E27FC236}">
                  <a16:creationId xmlns:a16="http://schemas.microsoft.com/office/drawing/2014/main" id="{CC17ABD8-5585-CF76-134B-CF560FEB1473}"/>
                </a:ext>
              </a:extLst>
            </p:cNvPr>
            <p:cNvSpPr/>
            <p:nvPr/>
          </p:nvSpPr>
          <p:spPr>
            <a:xfrm>
              <a:off x="9231487" y="497018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sp>
          <p:nvSpPr>
            <p:cNvPr id="85" name="Freeform: Shape 84">
              <a:extLst>
                <a:ext uri="{FF2B5EF4-FFF2-40B4-BE49-F238E27FC236}">
                  <a16:creationId xmlns:a16="http://schemas.microsoft.com/office/drawing/2014/main" id="{8ACA0824-909E-0707-A6B1-6B1EEA90243D}"/>
                </a:ext>
              </a:extLst>
            </p:cNvPr>
            <p:cNvSpPr/>
            <p:nvPr/>
          </p:nvSpPr>
          <p:spPr>
            <a:xfrm>
              <a:off x="9229632" y="2973536"/>
              <a:ext cx="52975" cy="52975"/>
            </a:xfrm>
            <a:custGeom>
              <a:avLst/>
              <a:gdLst>
                <a:gd name="connsiteX0" fmla="*/ 26488 w 52975"/>
                <a:gd name="connsiteY0" fmla="*/ 0 h 52975"/>
                <a:gd name="connsiteX1" fmla="*/ 52975 w 52975"/>
                <a:gd name="connsiteY1" fmla="*/ 52975 h 52975"/>
                <a:gd name="connsiteX2" fmla="*/ 26488 w 52975"/>
                <a:gd name="connsiteY2" fmla="*/ 39732 h 52975"/>
                <a:gd name="connsiteX3" fmla="*/ 0 w 52975"/>
                <a:gd name="connsiteY3" fmla="*/ 52975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0"/>
                  </a:moveTo>
                  <a:lnTo>
                    <a:pt x="52975" y="52975"/>
                  </a:lnTo>
                  <a:lnTo>
                    <a:pt x="26488" y="39732"/>
                  </a:lnTo>
                  <a:lnTo>
                    <a:pt x="0" y="52975"/>
                  </a:lnTo>
                  <a:close/>
                </a:path>
              </a:pathLst>
            </a:custGeom>
            <a:solidFill>
              <a:srgbClr val="000000"/>
            </a:solidFill>
            <a:ln w="13233" cap="flat">
              <a:solidFill>
                <a:srgbClr val="000000"/>
              </a:solidFill>
              <a:prstDash val="solid"/>
              <a:miter/>
            </a:ln>
          </p:spPr>
          <p:txBody>
            <a:bodyPr rtlCol="0" anchor="ctr"/>
            <a:lstStyle/>
            <a:p>
              <a:endParaRPr lang="en-US" sz="3200"/>
            </a:p>
          </p:txBody>
        </p:sp>
        <p:sp>
          <p:nvSpPr>
            <p:cNvPr id="86" name="Freeform: Shape 85">
              <a:extLst>
                <a:ext uri="{FF2B5EF4-FFF2-40B4-BE49-F238E27FC236}">
                  <a16:creationId xmlns:a16="http://schemas.microsoft.com/office/drawing/2014/main" id="{5F7C8819-E819-EB91-E9CF-77C1C2FD8F73}"/>
                </a:ext>
              </a:extLst>
            </p:cNvPr>
            <p:cNvSpPr/>
            <p:nvPr/>
          </p:nvSpPr>
          <p:spPr>
            <a:xfrm>
              <a:off x="8662000" y="3444753"/>
              <a:ext cx="1191948" cy="639678"/>
            </a:xfrm>
            <a:custGeom>
              <a:avLst/>
              <a:gdLst>
                <a:gd name="connsiteX0" fmla="*/ 0 w 1191948"/>
                <a:gd name="connsiteY0" fmla="*/ 0 h 639678"/>
                <a:gd name="connsiteX1" fmla="*/ 1191948 w 1191948"/>
                <a:gd name="connsiteY1" fmla="*/ 0 h 639678"/>
                <a:gd name="connsiteX2" fmla="*/ 1191948 w 1191948"/>
                <a:gd name="connsiteY2" fmla="*/ 639679 h 639678"/>
                <a:gd name="connsiteX3" fmla="*/ 0 w 1191948"/>
                <a:gd name="connsiteY3" fmla="*/ 639679 h 639678"/>
              </a:gdLst>
              <a:ahLst/>
              <a:cxnLst>
                <a:cxn ang="0">
                  <a:pos x="connsiteX0" y="connsiteY0"/>
                </a:cxn>
                <a:cxn ang="0">
                  <a:pos x="connsiteX1" y="connsiteY1"/>
                </a:cxn>
                <a:cxn ang="0">
                  <a:pos x="connsiteX2" y="connsiteY2"/>
                </a:cxn>
                <a:cxn ang="0">
                  <a:pos x="connsiteX3" y="connsiteY3"/>
                </a:cxn>
              </a:cxnLst>
              <a:rect l="l" t="t" r="r" b="b"/>
              <a:pathLst>
                <a:path w="1191948" h="639678">
                  <a:moveTo>
                    <a:pt x="0" y="0"/>
                  </a:moveTo>
                  <a:lnTo>
                    <a:pt x="1191948" y="0"/>
                  </a:lnTo>
                  <a:lnTo>
                    <a:pt x="1191948" y="639679"/>
                  </a:lnTo>
                  <a:lnTo>
                    <a:pt x="0" y="639679"/>
                  </a:lnTo>
                  <a:close/>
                </a:path>
              </a:pathLst>
            </a:custGeom>
            <a:noFill/>
            <a:ln w="13233" cap="flat">
              <a:noFill/>
              <a:prstDash val="solid"/>
              <a:miter/>
            </a:ln>
          </p:spPr>
          <p:txBody>
            <a:bodyPr rtlCol="0" anchor="ctr"/>
            <a:lstStyle/>
            <a:p>
              <a:endParaRPr lang="en-US" sz="3200"/>
            </a:p>
          </p:txBody>
        </p:sp>
        <p:grpSp>
          <p:nvGrpSpPr>
            <p:cNvPr id="87" name="Graphic 5">
              <a:extLst>
                <a:ext uri="{FF2B5EF4-FFF2-40B4-BE49-F238E27FC236}">
                  <a16:creationId xmlns:a16="http://schemas.microsoft.com/office/drawing/2014/main" id="{7CD274F9-B2CE-C7F1-4AF7-105A200F6E66}"/>
                </a:ext>
              </a:extLst>
            </p:cNvPr>
            <p:cNvGrpSpPr/>
            <p:nvPr/>
          </p:nvGrpSpPr>
          <p:grpSpPr>
            <a:xfrm>
              <a:off x="8709621" y="3301691"/>
              <a:ext cx="1159292" cy="788845"/>
              <a:chOff x="8289127" y="3301691"/>
              <a:chExt cx="1159292" cy="788845"/>
            </a:xfrm>
          </p:grpSpPr>
          <p:sp>
            <p:nvSpPr>
              <p:cNvPr id="88" name="Freeform: Shape 87">
                <a:extLst>
                  <a:ext uri="{FF2B5EF4-FFF2-40B4-BE49-F238E27FC236}">
                    <a16:creationId xmlns:a16="http://schemas.microsoft.com/office/drawing/2014/main" id="{6E77E247-4DAF-5C34-146D-031CEBF77846}"/>
                  </a:ext>
                </a:extLst>
              </p:cNvPr>
              <p:cNvSpPr/>
              <p:nvPr/>
            </p:nvSpPr>
            <p:spPr>
              <a:xfrm>
                <a:off x="8400433" y="3356019"/>
                <a:ext cx="900583" cy="675437"/>
              </a:xfrm>
              <a:custGeom>
                <a:avLst/>
                <a:gdLst>
                  <a:gd name="connsiteX0" fmla="*/ 0 w 900583"/>
                  <a:gd name="connsiteY0" fmla="*/ 0 h 675437"/>
                  <a:gd name="connsiteX1" fmla="*/ 900583 w 900583"/>
                  <a:gd name="connsiteY1" fmla="*/ 0 h 675437"/>
                  <a:gd name="connsiteX2" fmla="*/ 900583 w 900583"/>
                  <a:gd name="connsiteY2" fmla="*/ 675437 h 675437"/>
                  <a:gd name="connsiteX3" fmla="*/ 0 w 900583"/>
                  <a:gd name="connsiteY3" fmla="*/ 675437 h 675437"/>
                </a:gdLst>
                <a:ahLst/>
                <a:cxnLst>
                  <a:cxn ang="0">
                    <a:pos x="connsiteX0" y="connsiteY0"/>
                  </a:cxn>
                  <a:cxn ang="0">
                    <a:pos x="connsiteX1" y="connsiteY1"/>
                  </a:cxn>
                  <a:cxn ang="0">
                    <a:pos x="connsiteX2" y="connsiteY2"/>
                  </a:cxn>
                  <a:cxn ang="0">
                    <a:pos x="connsiteX3" y="connsiteY3"/>
                  </a:cxn>
                </a:cxnLst>
                <a:rect l="l" t="t" r="r" b="b"/>
                <a:pathLst>
                  <a:path w="900583" h="675437">
                    <a:moveTo>
                      <a:pt x="0" y="0"/>
                    </a:moveTo>
                    <a:lnTo>
                      <a:pt x="900583" y="0"/>
                    </a:lnTo>
                    <a:lnTo>
                      <a:pt x="900583" y="675437"/>
                    </a:lnTo>
                    <a:lnTo>
                      <a:pt x="0" y="675437"/>
                    </a:lnTo>
                    <a:close/>
                  </a:path>
                </a:pathLst>
              </a:custGeom>
              <a:solidFill>
                <a:srgbClr val="FFFFFF"/>
              </a:solidFill>
              <a:ln w="0" cap="flat">
                <a:noFill/>
                <a:prstDash val="solid"/>
                <a:miter/>
              </a:ln>
            </p:spPr>
            <p:txBody>
              <a:bodyPr rtlCol="0" anchor="ctr"/>
              <a:lstStyle/>
              <a:p>
                <a:endParaRPr lang="en-US" sz="3200"/>
              </a:p>
            </p:txBody>
          </p:sp>
          <p:sp>
            <p:nvSpPr>
              <p:cNvPr id="89" name="TextBox 88">
                <a:extLst>
                  <a:ext uri="{FF2B5EF4-FFF2-40B4-BE49-F238E27FC236}">
                    <a16:creationId xmlns:a16="http://schemas.microsoft.com/office/drawing/2014/main" id="{9B5D9509-20BD-C031-0080-B14B8FED0A60}"/>
                  </a:ext>
                </a:extLst>
              </p:cNvPr>
              <p:cNvSpPr txBox="1"/>
              <p:nvPr/>
            </p:nvSpPr>
            <p:spPr>
              <a:xfrm>
                <a:off x="8289127" y="3301691"/>
                <a:ext cx="1159292" cy="338554"/>
              </a:xfrm>
              <a:prstGeom prst="rect">
                <a:avLst/>
              </a:prstGeom>
              <a:noFill/>
            </p:spPr>
            <p:txBody>
              <a:bodyPr wrap="none" rtlCol="0">
                <a:spAutoFit/>
              </a:bodyPr>
              <a:lstStyle/>
              <a:p>
                <a:pPr algn="l"/>
                <a:r>
                  <a:rPr lang="en-US" sz="1600" spc="0" baseline="0">
                    <a:ln/>
                    <a:solidFill>
                      <a:srgbClr val="000000"/>
                    </a:solidFill>
                    <a:latin typeface="Lato"/>
                    <a:sym typeface="Lato"/>
                    <a:rtl val="0"/>
                  </a:rPr>
                  <a:t>Decoupled</a:t>
                </a:r>
              </a:p>
            </p:txBody>
          </p:sp>
          <p:sp>
            <p:nvSpPr>
              <p:cNvPr id="90" name="TextBox 89">
                <a:extLst>
                  <a:ext uri="{FF2B5EF4-FFF2-40B4-BE49-F238E27FC236}">
                    <a16:creationId xmlns:a16="http://schemas.microsoft.com/office/drawing/2014/main" id="{E56C9C5F-FCFA-D5FA-7C1A-1672234224C7}"/>
                  </a:ext>
                </a:extLst>
              </p:cNvPr>
              <p:cNvSpPr txBox="1"/>
              <p:nvPr/>
            </p:nvSpPr>
            <p:spPr>
              <a:xfrm>
                <a:off x="8580492" y="3526836"/>
                <a:ext cx="532518" cy="338554"/>
              </a:xfrm>
              <a:prstGeom prst="rect">
                <a:avLst/>
              </a:prstGeom>
              <a:noFill/>
            </p:spPr>
            <p:txBody>
              <a:bodyPr wrap="none" rtlCol="0">
                <a:spAutoFit/>
              </a:bodyPr>
              <a:lstStyle/>
              <a:p>
                <a:pPr algn="l"/>
                <a:r>
                  <a:rPr lang="en-US" sz="1600" spc="0" baseline="0">
                    <a:ln/>
                    <a:solidFill>
                      <a:srgbClr val="000000"/>
                    </a:solidFill>
                    <a:latin typeface="Lato"/>
                    <a:sym typeface="Lato"/>
                    <a:rtl val="0"/>
                  </a:rPr>
                  <a:t>two</a:t>
                </a:r>
              </a:p>
            </p:txBody>
          </p:sp>
          <p:sp>
            <p:nvSpPr>
              <p:cNvPr id="91" name="TextBox 90">
                <a:extLst>
                  <a:ext uri="{FF2B5EF4-FFF2-40B4-BE49-F238E27FC236}">
                    <a16:creationId xmlns:a16="http://schemas.microsoft.com/office/drawing/2014/main" id="{B5BC4FA1-491C-89FC-AD71-1EC7BDA95D58}"/>
                  </a:ext>
                </a:extLst>
              </p:cNvPr>
              <p:cNvSpPr txBox="1"/>
              <p:nvPr/>
            </p:nvSpPr>
            <p:spPr>
              <a:xfrm>
                <a:off x="8487785" y="3751982"/>
                <a:ext cx="756938" cy="338554"/>
              </a:xfrm>
              <a:prstGeom prst="rect">
                <a:avLst/>
              </a:prstGeom>
              <a:noFill/>
            </p:spPr>
            <p:txBody>
              <a:bodyPr wrap="none" rtlCol="0">
                <a:spAutoFit/>
              </a:bodyPr>
              <a:lstStyle/>
              <a:p>
                <a:pPr algn="l"/>
                <a:r>
                  <a:rPr lang="en-US" sz="1600" spc="0" baseline="0">
                    <a:ln/>
                    <a:solidFill>
                      <a:srgbClr val="000000"/>
                    </a:solidFill>
                    <a:latin typeface="Lato"/>
                    <a:sym typeface="Lato"/>
                    <a:rtl val="0"/>
                  </a:rPr>
                  <a:t>stages</a:t>
                </a:r>
              </a:p>
            </p:txBody>
          </p:sp>
        </p:grpSp>
      </p:grpSp>
    </p:spTree>
    <p:custDataLst>
      <p:tags r:id="rId1"/>
    </p:custDataLst>
    <p:extLst>
      <p:ext uri="{BB962C8B-B14F-4D97-AF65-F5344CB8AC3E}">
        <p14:creationId xmlns:p14="http://schemas.microsoft.com/office/powerpoint/2010/main" val="25925787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D9907D-569F-63A6-BF0D-27D5D72FAB7E}"/>
              </a:ext>
            </a:extLst>
          </p:cNvPr>
          <p:cNvSpPr>
            <a:spLocks noGrp="1"/>
          </p:cNvSpPr>
          <p:nvPr>
            <p:ph type="sldNum" sz="quarter" idx="12"/>
          </p:nvPr>
        </p:nvSpPr>
        <p:spPr/>
        <p:txBody>
          <a:bodyPr/>
          <a:lstStyle/>
          <a:p>
            <a:fld id="{48F63A3B-78C7-47BE-AE5E-E10140E04643}" type="slidenum">
              <a:rPr lang="en-US" smtClean="0"/>
              <a:pPr/>
              <a:t>89</a:t>
            </a:fld>
            <a:endParaRPr lang="en-US"/>
          </a:p>
        </p:txBody>
      </p:sp>
      <p:sp>
        <p:nvSpPr>
          <p:cNvPr id="4" name="Title 3">
            <a:extLst>
              <a:ext uri="{FF2B5EF4-FFF2-40B4-BE49-F238E27FC236}">
                <a16:creationId xmlns:a16="http://schemas.microsoft.com/office/drawing/2014/main" id="{A53ADEB9-4F21-0DDE-82E0-C63C993AF0B1}"/>
              </a:ext>
            </a:extLst>
          </p:cNvPr>
          <p:cNvSpPr>
            <a:spLocks noGrp="1"/>
          </p:cNvSpPr>
          <p:nvPr>
            <p:ph type="title"/>
          </p:nvPr>
        </p:nvSpPr>
        <p:spPr/>
        <p:txBody>
          <a:bodyPr>
            <a:normAutofit fontScale="90000"/>
          </a:bodyPr>
          <a:lstStyle/>
          <a:p>
            <a:r>
              <a:rPr lang="en-US" dirty="0" err="1"/>
              <a:t>LightningSim</a:t>
            </a:r>
            <a:r>
              <a:rPr lang="en-US" dirty="0"/>
              <a:t> Workflow</a:t>
            </a:r>
          </a:p>
        </p:txBody>
      </p:sp>
      <p:grpSp>
        <p:nvGrpSpPr>
          <p:cNvPr id="126" name="Trace Generation → Trace">
            <a:extLst>
              <a:ext uri="{FF2B5EF4-FFF2-40B4-BE49-F238E27FC236}">
                <a16:creationId xmlns:a16="http://schemas.microsoft.com/office/drawing/2014/main" id="{8FF8AAD6-4DB7-7F7F-265B-52A8ACE631B4}"/>
              </a:ext>
            </a:extLst>
          </p:cNvPr>
          <p:cNvGrpSpPr/>
          <p:nvPr/>
        </p:nvGrpSpPr>
        <p:grpSpPr>
          <a:xfrm>
            <a:off x="6276239" y="3402277"/>
            <a:ext cx="428835" cy="251633"/>
            <a:chOff x="6504839" y="3554677"/>
            <a:chExt cx="428835" cy="251633"/>
          </a:xfrm>
        </p:grpSpPr>
        <p:sp>
          <p:nvSpPr>
            <p:cNvPr id="27" name="Freeform: Shape 26">
              <a:extLst>
                <a:ext uri="{FF2B5EF4-FFF2-40B4-BE49-F238E27FC236}">
                  <a16:creationId xmlns:a16="http://schemas.microsoft.com/office/drawing/2014/main" id="{D5369378-6B52-F49D-B757-C59408964B58}"/>
                </a:ext>
              </a:extLst>
            </p:cNvPr>
            <p:cNvSpPr/>
            <p:nvPr/>
          </p:nvSpPr>
          <p:spPr>
            <a:xfrm>
              <a:off x="6544570" y="3554677"/>
              <a:ext cx="389104" cy="225145"/>
            </a:xfrm>
            <a:custGeom>
              <a:avLst/>
              <a:gdLst>
                <a:gd name="connsiteX0" fmla="*/ 389105 w 389104"/>
                <a:gd name="connsiteY0" fmla="*/ 0 h 225145"/>
                <a:gd name="connsiteX1" fmla="*/ 389105 w 389104"/>
                <a:gd name="connsiteY1" fmla="*/ 225146 h 225145"/>
                <a:gd name="connsiteX2" fmla="*/ 0 w 389104"/>
                <a:gd name="connsiteY2" fmla="*/ 225146 h 225145"/>
              </a:gdLst>
              <a:ahLst/>
              <a:cxnLst>
                <a:cxn ang="0">
                  <a:pos x="connsiteX0" y="connsiteY0"/>
                </a:cxn>
                <a:cxn ang="0">
                  <a:pos x="connsiteX1" y="connsiteY1"/>
                </a:cxn>
                <a:cxn ang="0">
                  <a:pos x="connsiteX2" y="connsiteY2"/>
                </a:cxn>
              </a:cxnLst>
              <a:rect l="l" t="t" r="r" b="b"/>
              <a:pathLst>
                <a:path w="389104" h="225145">
                  <a:moveTo>
                    <a:pt x="389105" y="0"/>
                  </a:moveTo>
                  <a:lnTo>
                    <a:pt x="389105" y="225146"/>
                  </a:lnTo>
                  <a:lnTo>
                    <a:pt x="0" y="225146"/>
                  </a:lnTo>
                </a:path>
              </a:pathLst>
            </a:custGeom>
            <a:noFill/>
            <a:ln w="13233" cap="flat">
              <a:solidFill>
                <a:srgbClr val="000000"/>
              </a:solidFill>
              <a:prstDash val="solid"/>
              <a:miter/>
            </a:ln>
          </p:spPr>
          <p:txBody>
            <a:bodyPr rtlCol="0" anchor="ctr"/>
            <a:lstStyle/>
            <a:p>
              <a:endParaRPr lang="en-US" sz="3200"/>
            </a:p>
          </p:txBody>
        </p:sp>
        <p:sp>
          <p:nvSpPr>
            <p:cNvPr id="28" name="Freeform: Shape 27">
              <a:extLst>
                <a:ext uri="{FF2B5EF4-FFF2-40B4-BE49-F238E27FC236}">
                  <a16:creationId xmlns:a16="http://schemas.microsoft.com/office/drawing/2014/main" id="{518EBB13-027A-E430-D571-58380CC577FE}"/>
                </a:ext>
              </a:extLst>
            </p:cNvPr>
            <p:cNvSpPr/>
            <p:nvPr/>
          </p:nvSpPr>
          <p:spPr>
            <a:xfrm>
              <a:off x="6504839" y="3753335"/>
              <a:ext cx="52975" cy="52975"/>
            </a:xfrm>
            <a:custGeom>
              <a:avLst/>
              <a:gdLst>
                <a:gd name="connsiteX0" fmla="*/ 0 w 52975"/>
                <a:gd name="connsiteY0" fmla="*/ 26488 h 52975"/>
                <a:gd name="connsiteX1" fmla="*/ 52975 w 52975"/>
                <a:gd name="connsiteY1" fmla="*/ 0 h 52975"/>
                <a:gd name="connsiteX2" fmla="*/ 39732 w 52975"/>
                <a:gd name="connsiteY2" fmla="*/ 26488 h 52975"/>
                <a:gd name="connsiteX3" fmla="*/ 52975 w 52975"/>
                <a:gd name="connsiteY3" fmla="*/ 52975 h 52975"/>
              </a:gdLst>
              <a:ahLst/>
              <a:cxnLst>
                <a:cxn ang="0">
                  <a:pos x="connsiteX0" y="connsiteY0"/>
                </a:cxn>
                <a:cxn ang="0">
                  <a:pos x="connsiteX1" y="connsiteY1"/>
                </a:cxn>
                <a:cxn ang="0">
                  <a:pos x="connsiteX2" y="connsiteY2"/>
                </a:cxn>
                <a:cxn ang="0">
                  <a:pos x="connsiteX3" y="connsiteY3"/>
                </a:cxn>
              </a:cxnLst>
              <a:rect l="l" t="t" r="r" b="b"/>
              <a:pathLst>
                <a:path w="52975" h="52975">
                  <a:moveTo>
                    <a:pt x="0" y="26488"/>
                  </a:moveTo>
                  <a:lnTo>
                    <a:pt x="52975" y="0"/>
                  </a:lnTo>
                  <a:lnTo>
                    <a:pt x="39732" y="26488"/>
                  </a:lnTo>
                  <a:lnTo>
                    <a:pt x="52975" y="52975"/>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3" name="Bitcode → Trace Analysis">
            <a:extLst>
              <a:ext uri="{FF2B5EF4-FFF2-40B4-BE49-F238E27FC236}">
                <a16:creationId xmlns:a16="http://schemas.microsoft.com/office/drawing/2014/main" id="{D0588729-E78A-519C-4BEB-FE556F4F24FA}"/>
              </a:ext>
            </a:extLst>
          </p:cNvPr>
          <p:cNvGrpSpPr/>
          <p:nvPr/>
        </p:nvGrpSpPr>
        <p:grpSpPr>
          <a:xfrm>
            <a:off x="4360910" y="2395743"/>
            <a:ext cx="361823" cy="1404644"/>
            <a:chOff x="4589510" y="2548143"/>
            <a:chExt cx="361823" cy="1404644"/>
          </a:xfrm>
        </p:grpSpPr>
        <p:sp>
          <p:nvSpPr>
            <p:cNvPr id="39" name="Freeform: Shape 38">
              <a:extLst>
                <a:ext uri="{FF2B5EF4-FFF2-40B4-BE49-F238E27FC236}">
                  <a16:creationId xmlns:a16="http://schemas.microsoft.com/office/drawing/2014/main" id="{54791D57-17A0-E851-45E1-745FFB325796}"/>
                </a:ext>
              </a:extLst>
            </p:cNvPr>
            <p:cNvSpPr/>
            <p:nvPr/>
          </p:nvSpPr>
          <p:spPr>
            <a:xfrm>
              <a:off x="4589510" y="2548143"/>
              <a:ext cx="335334" cy="1364913"/>
            </a:xfrm>
            <a:custGeom>
              <a:avLst/>
              <a:gdLst>
                <a:gd name="connsiteX0" fmla="*/ 0 w 335334"/>
                <a:gd name="connsiteY0" fmla="*/ 0 h 1364913"/>
                <a:gd name="connsiteX1" fmla="*/ 335070 w 335334"/>
                <a:gd name="connsiteY1" fmla="*/ 0 h 1364913"/>
                <a:gd name="connsiteX2" fmla="*/ 335335 w 335334"/>
                <a:gd name="connsiteY2" fmla="*/ 1364913 h 1364913"/>
              </a:gdLst>
              <a:ahLst/>
              <a:cxnLst>
                <a:cxn ang="0">
                  <a:pos x="connsiteX0" y="connsiteY0"/>
                </a:cxn>
                <a:cxn ang="0">
                  <a:pos x="connsiteX1" y="connsiteY1"/>
                </a:cxn>
                <a:cxn ang="0">
                  <a:pos x="connsiteX2" y="connsiteY2"/>
                </a:cxn>
              </a:cxnLst>
              <a:rect l="l" t="t" r="r" b="b"/>
              <a:pathLst>
                <a:path w="335334" h="1364913">
                  <a:moveTo>
                    <a:pt x="0" y="0"/>
                  </a:moveTo>
                  <a:lnTo>
                    <a:pt x="335070" y="0"/>
                  </a:lnTo>
                  <a:lnTo>
                    <a:pt x="335335" y="1364913"/>
                  </a:lnTo>
                </a:path>
              </a:pathLst>
            </a:custGeom>
            <a:noFill/>
            <a:ln w="13233" cap="flat">
              <a:solidFill>
                <a:srgbClr val="000000"/>
              </a:solidFill>
              <a:prstDash val="solid"/>
              <a:miter/>
            </a:ln>
          </p:spPr>
          <p:txBody>
            <a:bodyPr rtlCol="0" anchor="ctr"/>
            <a:lstStyle/>
            <a:p>
              <a:endParaRPr lang="en-US" sz="3200"/>
            </a:p>
          </p:txBody>
        </p:sp>
        <p:sp>
          <p:nvSpPr>
            <p:cNvPr id="40" name="Freeform: Shape 39">
              <a:extLst>
                <a:ext uri="{FF2B5EF4-FFF2-40B4-BE49-F238E27FC236}">
                  <a16:creationId xmlns:a16="http://schemas.microsoft.com/office/drawing/2014/main" id="{D9C884AB-82F9-EA57-4D64-FA60326A1246}"/>
                </a:ext>
              </a:extLst>
            </p:cNvPr>
            <p:cNvSpPr/>
            <p:nvPr/>
          </p:nvSpPr>
          <p:spPr>
            <a:xfrm>
              <a:off x="4898358" y="389981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4" name="Static Schedule → Trace Analysis">
            <a:extLst>
              <a:ext uri="{FF2B5EF4-FFF2-40B4-BE49-F238E27FC236}">
                <a16:creationId xmlns:a16="http://schemas.microsoft.com/office/drawing/2014/main" id="{A4D00C4B-037E-A492-DB49-7167A35FE7E8}"/>
              </a:ext>
            </a:extLst>
          </p:cNvPr>
          <p:cNvGrpSpPr/>
          <p:nvPr/>
        </p:nvGrpSpPr>
        <p:grpSpPr>
          <a:xfrm>
            <a:off x="3887177" y="3309570"/>
            <a:ext cx="52975" cy="501677"/>
            <a:chOff x="4115777" y="3461970"/>
            <a:chExt cx="52975" cy="501677"/>
          </a:xfrm>
        </p:grpSpPr>
        <p:sp>
          <p:nvSpPr>
            <p:cNvPr id="45" name="Freeform: Shape 44">
              <a:extLst>
                <a:ext uri="{FF2B5EF4-FFF2-40B4-BE49-F238E27FC236}">
                  <a16:creationId xmlns:a16="http://schemas.microsoft.com/office/drawing/2014/main" id="{66D7DBC9-9E8A-674B-BC77-1F6B8D6ABE00}"/>
                </a:ext>
              </a:extLst>
            </p:cNvPr>
            <p:cNvSpPr/>
            <p:nvPr/>
          </p:nvSpPr>
          <p:spPr>
            <a:xfrm>
              <a:off x="4125975" y="3461970"/>
              <a:ext cx="16290" cy="461946"/>
            </a:xfrm>
            <a:custGeom>
              <a:avLst/>
              <a:gdLst>
                <a:gd name="connsiteX0" fmla="*/ 0 w 16290"/>
                <a:gd name="connsiteY0" fmla="*/ 0 h 461946"/>
                <a:gd name="connsiteX1" fmla="*/ 15893 w 16290"/>
                <a:gd name="connsiteY1" fmla="*/ 0 h 461946"/>
                <a:gd name="connsiteX2" fmla="*/ 16290 w 16290"/>
                <a:gd name="connsiteY2" fmla="*/ 461946 h 461946"/>
              </a:gdLst>
              <a:ahLst/>
              <a:cxnLst>
                <a:cxn ang="0">
                  <a:pos x="connsiteX0" y="connsiteY0"/>
                </a:cxn>
                <a:cxn ang="0">
                  <a:pos x="connsiteX1" y="connsiteY1"/>
                </a:cxn>
                <a:cxn ang="0">
                  <a:pos x="connsiteX2" y="connsiteY2"/>
                </a:cxn>
              </a:cxnLst>
              <a:rect l="l" t="t" r="r" b="b"/>
              <a:pathLst>
                <a:path w="16290" h="461946">
                  <a:moveTo>
                    <a:pt x="0" y="0"/>
                  </a:moveTo>
                  <a:lnTo>
                    <a:pt x="15893" y="0"/>
                  </a:lnTo>
                  <a:lnTo>
                    <a:pt x="16290" y="461946"/>
                  </a:lnTo>
                </a:path>
              </a:pathLst>
            </a:custGeom>
            <a:noFill/>
            <a:ln w="13233" cap="flat">
              <a:solidFill>
                <a:srgbClr val="000000"/>
              </a:solidFill>
              <a:prstDash val="solid"/>
              <a:miter/>
            </a:ln>
          </p:spPr>
          <p:txBody>
            <a:bodyPr rtlCol="0" anchor="ctr"/>
            <a:lstStyle/>
            <a:p>
              <a:endParaRPr lang="en-US" sz="3200"/>
            </a:p>
          </p:txBody>
        </p:sp>
        <p:sp>
          <p:nvSpPr>
            <p:cNvPr id="46" name="Freeform: Shape 45">
              <a:extLst>
                <a:ext uri="{FF2B5EF4-FFF2-40B4-BE49-F238E27FC236}">
                  <a16:creationId xmlns:a16="http://schemas.microsoft.com/office/drawing/2014/main" id="{E99F2A2A-431F-E846-8CED-771AA583622B}"/>
                </a:ext>
              </a:extLst>
            </p:cNvPr>
            <p:cNvSpPr/>
            <p:nvPr/>
          </p:nvSpPr>
          <p:spPr>
            <a:xfrm>
              <a:off x="4115777" y="391067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5" name="Trace → Trace Analysis">
            <a:extLst>
              <a:ext uri="{FF2B5EF4-FFF2-40B4-BE49-F238E27FC236}">
                <a16:creationId xmlns:a16="http://schemas.microsoft.com/office/drawing/2014/main" id="{8CC62DA2-9840-9E97-9B0B-4702C474D3D0}"/>
              </a:ext>
            </a:extLst>
          </p:cNvPr>
          <p:cNvGrpSpPr/>
          <p:nvPr/>
        </p:nvGrpSpPr>
        <p:grpSpPr>
          <a:xfrm>
            <a:off x="5510081" y="3627423"/>
            <a:ext cx="347386" cy="177732"/>
            <a:chOff x="5738681" y="3779823"/>
            <a:chExt cx="347386" cy="177732"/>
          </a:xfrm>
        </p:grpSpPr>
        <p:sp>
          <p:nvSpPr>
            <p:cNvPr id="71" name="Freeform: Shape 70">
              <a:extLst>
                <a:ext uri="{FF2B5EF4-FFF2-40B4-BE49-F238E27FC236}">
                  <a16:creationId xmlns:a16="http://schemas.microsoft.com/office/drawing/2014/main" id="{B553CFE5-FD2A-5293-9906-366801FB0494}"/>
                </a:ext>
              </a:extLst>
            </p:cNvPr>
            <p:cNvSpPr/>
            <p:nvPr/>
          </p:nvSpPr>
          <p:spPr>
            <a:xfrm>
              <a:off x="5765169" y="3779823"/>
              <a:ext cx="320898" cy="138001"/>
            </a:xfrm>
            <a:custGeom>
              <a:avLst/>
              <a:gdLst>
                <a:gd name="connsiteX0" fmla="*/ 320899 w 320898"/>
                <a:gd name="connsiteY0" fmla="*/ 0 h 138001"/>
                <a:gd name="connsiteX1" fmla="*/ 397 w 320898"/>
                <a:gd name="connsiteY1" fmla="*/ 0 h 138001"/>
                <a:gd name="connsiteX2" fmla="*/ 0 w 320898"/>
                <a:gd name="connsiteY2" fmla="*/ 138001 h 138001"/>
              </a:gdLst>
              <a:ahLst/>
              <a:cxnLst>
                <a:cxn ang="0">
                  <a:pos x="connsiteX0" y="connsiteY0"/>
                </a:cxn>
                <a:cxn ang="0">
                  <a:pos x="connsiteX1" y="connsiteY1"/>
                </a:cxn>
                <a:cxn ang="0">
                  <a:pos x="connsiteX2" y="connsiteY2"/>
                </a:cxn>
              </a:cxnLst>
              <a:rect l="l" t="t" r="r" b="b"/>
              <a:pathLst>
                <a:path w="320898" h="138001">
                  <a:moveTo>
                    <a:pt x="320899" y="0"/>
                  </a:moveTo>
                  <a:lnTo>
                    <a:pt x="397" y="0"/>
                  </a:lnTo>
                  <a:lnTo>
                    <a:pt x="0" y="138001"/>
                  </a:lnTo>
                </a:path>
              </a:pathLst>
            </a:custGeom>
            <a:noFill/>
            <a:ln w="13233" cap="flat">
              <a:solidFill>
                <a:srgbClr val="000000"/>
              </a:solidFill>
              <a:prstDash val="solid"/>
              <a:miter/>
            </a:ln>
          </p:spPr>
          <p:txBody>
            <a:bodyPr rtlCol="0" anchor="ctr"/>
            <a:lstStyle/>
            <a:p>
              <a:endParaRPr lang="en-US" sz="3200"/>
            </a:p>
          </p:txBody>
        </p:sp>
        <p:sp>
          <p:nvSpPr>
            <p:cNvPr id="72" name="Freeform: Shape 71">
              <a:extLst>
                <a:ext uri="{FF2B5EF4-FFF2-40B4-BE49-F238E27FC236}">
                  <a16:creationId xmlns:a16="http://schemas.microsoft.com/office/drawing/2014/main" id="{90A48212-26D1-2A6D-17DE-57DB5B4B6F66}"/>
                </a:ext>
              </a:extLst>
            </p:cNvPr>
            <p:cNvSpPr/>
            <p:nvPr/>
          </p:nvSpPr>
          <p:spPr>
            <a:xfrm>
              <a:off x="5738681" y="3904580"/>
              <a:ext cx="52975" cy="52975"/>
            </a:xfrm>
            <a:custGeom>
              <a:avLst/>
              <a:gdLst>
                <a:gd name="connsiteX0" fmla="*/ 26355 w 52975"/>
                <a:gd name="connsiteY0" fmla="*/ 52975 h 52975"/>
                <a:gd name="connsiteX1" fmla="*/ 0 w 52975"/>
                <a:gd name="connsiteY1" fmla="*/ 0 h 52975"/>
                <a:gd name="connsiteX2" fmla="*/ 26488 w 52975"/>
                <a:gd name="connsiteY2" fmla="*/ 13244 h 52975"/>
                <a:gd name="connsiteX3" fmla="*/ 52975 w 52975"/>
                <a:gd name="connsiteY3" fmla="*/ 132 h 52975"/>
              </a:gdLst>
              <a:ahLst/>
              <a:cxnLst>
                <a:cxn ang="0">
                  <a:pos x="connsiteX0" y="connsiteY0"/>
                </a:cxn>
                <a:cxn ang="0">
                  <a:pos x="connsiteX1" y="connsiteY1"/>
                </a:cxn>
                <a:cxn ang="0">
                  <a:pos x="connsiteX2" y="connsiteY2"/>
                </a:cxn>
                <a:cxn ang="0">
                  <a:pos x="connsiteX3" y="connsiteY3"/>
                </a:cxn>
              </a:cxnLst>
              <a:rect l="l" t="t" r="r" b="b"/>
              <a:pathLst>
                <a:path w="52975" h="52975">
                  <a:moveTo>
                    <a:pt x="26355" y="52975"/>
                  </a:moveTo>
                  <a:lnTo>
                    <a:pt x="0" y="0"/>
                  </a:lnTo>
                  <a:lnTo>
                    <a:pt x="26488" y="13244"/>
                  </a:lnTo>
                  <a:lnTo>
                    <a:pt x="52975" y="132"/>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2" name="Bitcode → Trace Generation">
            <a:extLst>
              <a:ext uri="{FF2B5EF4-FFF2-40B4-BE49-F238E27FC236}">
                <a16:creationId xmlns:a16="http://schemas.microsoft.com/office/drawing/2014/main" id="{43110153-A09F-527C-F153-AA8BBCD6A2A3}"/>
              </a:ext>
            </a:extLst>
          </p:cNvPr>
          <p:cNvGrpSpPr/>
          <p:nvPr/>
        </p:nvGrpSpPr>
        <p:grpSpPr>
          <a:xfrm>
            <a:off x="4359694" y="2380910"/>
            <a:ext cx="608845" cy="26487"/>
            <a:chOff x="4588294" y="2533310"/>
            <a:chExt cx="608845" cy="26487"/>
          </a:xfrm>
        </p:grpSpPr>
        <p:sp>
          <p:nvSpPr>
            <p:cNvPr id="79" name="Freeform: Shape 78">
              <a:extLst>
                <a:ext uri="{FF2B5EF4-FFF2-40B4-BE49-F238E27FC236}">
                  <a16:creationId xmlns:a16="http://schemas.microsoft.com/office/drawing/2014/main" id="{08B6360F-2AB1-6A55-5CCB-3F4989D92309}"/>
                </a:ext>
              </a:extLst>
            </p:cNvPr>
            <p:cNvSpPr/>
            <p:nvPr/>
          </p:nvSpPr>
          <p:spPr>
            <a:xfrm>
              <a:off x="4588294" y="2546554"/>
              <a:ext cx="585216" cy="13243"/>
            </a:xfrm>
            <a:custGeom>
              <a:avLst/>
              <a:gdLst>
                <a:gd name="connsiteX0" fmla="*/ 0 w 495055"/>
                <a:gd name="connsiteY0" fmla="*/ 0 h 13243"/>
                <a:gd name="connsiteX1" fmla="*/ 495056 w 495055"/>
                <a:gd name="connsiteY1" fmla="*/ 0 h 13243"/>
              </a:gdLst>
              <a:ahLst/>
              <a:cxnLst>
                <a:cxn ang="0">
                  <a:pos x="connsiteX0" y="connsiteY0"/>
                </a:cxn>
                <a:cxn ang="0">
                  <a:pos x="connsiteX1" y="connsiteY1"/>
                </a:cxn>
              </a:cxnLst>
              <a:rect l="l" t="t" r="r" b="b"/>
              <a:pathLst>
                <a:path w="495055" h="13243">
                  <a:moveTo>
                    <a:pt x="0" y="0"/>
                  </a:moveTo>
                  <a:lnTo>
                    <a:pt x="495056" y="0"/>
                  </a:lnTo>
                </a:path>
              </a:pathLst>
            </a:custGeom>
            <a:noFill/>
            <a:ln w="13233" cap="flat">
              <a:solidFill>
                <a:srgbClr val="000000"/>
              </a:solidFill>
              <a:prstDash val="solid"/>
              <a:miter/>
            </a:ln>
          </p:spPr>
          <p:txBody>
            <a:bodyPr rtlCol="0" anchor="ctr"/>
            <a:lstStyle/>
            <a:p>
              <a:endParaRPr lang="en-US" sz="3200"/>
            </a:p>
          </p:txBody>
        </p:sp>
        <p:sp>
          <p:nvSpPr>
            <p:cNvPr id="80" name="Freeform: Shape 79">
              <a:extLst>
                <a:ext uri="{FF2B5EF4-FFF2-40B4-BE49-F238E27FC236}">
                  <a16:creationId xmlns:a16="http://schemas.microsoft.com/office/drawing/2014/main" id="{DA6203FA-BC18-60D9-9414-94D0A7B081A9}"/>
                </a:ext>
              </a:extLst>
            </p:cNvPr>
            <p:cNvSpPr/>
            <p:nvPr/>
          </p:nvSpPr>
          <p:spPr>
            <a:xfrm>
              <a:off x="5170652" y="2533310"/>
              <a:ext cx="26487" cy="26487"/>
            </a:xfrm>
            <a:custGeom>
              <a:avLst/>
              <a:gdLst>
                <a:gd name="connsiteX0" fmla="*/ 26488 w 26487"/>
                <a:gd name="connsiteY0" fmla="*/ 13244 h 26487"/>
                <a:gd name="connsiteX1" fmla="*/ 0 w 26487"/>
                <a:gd name="connsiteY1" fmla="*/ 26488 h 26487"/>
                <a:gd name="connsiteX2" fmla="*/ 6622 w 26487"/>
                <a:gd name="connsiteY2" fmla="*/ 13244 h 26487"/>
                <a:gd name="connsiteX3" fmla="*/ 0 w 26487"/>
                <a:gd name="connsiteY3" fmla="*/ 0 h 26487"/>
              </a:gdLst>
              <a:ahLst/>
              <a:cxnLst>
                <a:cxn ang="0">
                  <a:pos x="connsiteX0" y="connsiteY0"/>
                </a:cxn>
                <a:cxn ang="0">
                  <a:pos x="connsiteX1" y="connsiteY1"/>
                </a:cxn>
                <a:cxn ang="0">
                  <a:pos x="connsiteX2" y="connsiteY2"/>
                </a:cxn>
                <a:cxn ang="0">
                  <a:pos x="connsiteX3" y="connsiteY3"/>
                </a:cxn>
              </a:cxnLst>
              <a:rect l="l" t="t" r="r" b="b"/>
              <a:pathLst>
                <a:path w="26487" h="26487">
                  <a:moveTo>
                    <a:pt x="26488" y="13244"/>
                  </a:moveTo>
                  <a:lnTo>
                    <a:pt x="0" y="26488"/>
                  </a:lnTo>
                  <a:lnTo>
                    <a:pt x="6622" y="13244"/>
                  </a:lnTo>
                  <a:lnTo>
                    <a:pt x="0"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40" name="“HLS Synthesis”">
            <a:extLst>
              <a:ext uri="{FF2B5EF4-FFF2-40B4-BE49-F238E27FC236}">
                <a16:creationId xmlns:a16="http://schemas.microsoft.com/office/drawing/2014/main" id="{88BD022B-220F-C6DE-1541-DCC8CE276BF0}"/>
              </a:ext>
            </a:extLst>
          </p:cNvPr>
          <p:cNvGrpSpPr/>
          <p:nvPr/>
        </p:nvGrpSpPr>
        <p:grpSpPr>
          <a:xfrm>
            <a:off x="3216583" y="1760671"/>
            <a:ext cx="1475084" cy="1668094"/>
            <a:chOff x="3445183" y="1913071"/>
            <a:chExt cx="1475084" cy="1668094"/>
          </a:xfrm>
        </p:grpSpPr>
        <p:sp>
          <p:nvSpPr>
            <p:cNvPr id="67" name="“HLS Synthesis”">
              <a:extLst>
                <a:ext uri="{FF2B5EF4-FFF2-40B4-BE49-F238E27FC236}">
                  <a16:creationId xmlns:a16="http://schemas.microsoft.com/office/drawing/2014/main" id="{65AF5A6B-BE52-498A-59A7-96805D1970DD}"/>
                </a:ext>
              </a:extLst>
            </p:cNvPr>
            <p:cNvSpPr txBox="1"/>
            <p:nvPr/>
          </p:nvSpPr>
          <p:spPr>
            <a:xfrm>
              <a:off x="3445183" y="1913071"/>
              <a:ext cx="1475084" cy="338554"/>
            </a:xfrm>
            <a:prstGeom prst="rect">
              <a:avLst/>
            </a:prstGeom>
            <a:noFill/>
          </p:spPr>
          <p:txBody>
            <a:bodyPr wrap="none" rtlCol="0">
              <a:spAutoFit/>
            </a:bodyPr>
            <a:lstStyle/>
            <a:p>
              <a:pPr algn="l"/>
              <a:r>
                <a:rPr lang="en-US" sz="1600" b="1" spc="0" baseline="0" dirty="0">
                  <a:ln/>
                  <a:solidFill>
                    <a:srgbClr val="000000"/>
                  </a:solidFill>
                  <a:latin typeface="Lato"/>
                  <a:sym typeface="Lato"/>
                  <a:rtl val="0"/>
                </a:rPr>
                <a:t>HLS Synthesis</a:t>
              </a:r>
            </a:p>
          </p:txBody>
        </p:sp>
        <p:sp>
          <p:nvSpPr>
            <p:cNvPr id="68" name="“HLS Synthesis” Box">
              <a:extLst>
                <a:ext uri="{FF2B5EF4-FFF2-40B4-BE49-F238E27FC236}">
                  <a16:creationId xmlns:a16="http://schemas.microsoft.com/office/drawing/2014/main" id="{9710C246-A207-2B67-9865-74EC26A69FC7}"/>
                </a:ext>
              </a:extLst>
            </p:cNvPr>
            <p:cNvSpPr/>
            <p:nvPr/>
          </p:nvSpPr>
          <p:spPr>
            <a:xfrm>
              <a:off x="3530001" y="2256778"/>
              <a:ext cx="1205192" cy="1324387"/>
            </a:xfrm>
            <a:custGeom>
              <a:avLst/>
              <a:gdLst>
                <a:gd name="connsiteX0" fmla="*/ 1024413 w 1205192"/>
                <a:gd name="connsiteY0" fmla="*/ 0 h 1324387"/>
                <a:gd name="connsiteX1" fmla="*/ 1205192 w 1205192"/>
                <a:gd name="connsiteY1" fmla="*/ 180779 h 1324387"/>
                <a:gd name="connsiteX2" fmla="*/ 1205192 w 1205192"/>
                <a:gd name="connsiteY2" fmla="*/ 1143608 h 1324387"/>
                <a:gd name="connsiteX3" fmla="*/ 1024413 w 1205192"/>
                <a:gd name="connsiteY3" fmla="*/ 1324387 h 1324387"/>
                <a:gd name="connsiteX4" fmla="*/ 180779 w 1205192"/>
                <a:gd name="connsiteY4" fmla="*/ 1324387 h 1324387"/>
                <a:gd name="connsiteX5" fmla="*/ 0 w 1205192"/>
                <a:gd name="connsiteY5" fmla="*/ 1143608 h 1324387"/>
                <a:gd name="connsiteX6" fmla="*/ 0 w 1205192"/>
                <a:gd name="connsiteY6" fmla="*/ 180779 h 1324387"/>
                <a:gd name="connsiteX7" fmla="*/ 180779 w 1205192"/>
                <a:gd name="connsiteY7" fmla="*/ 0 h 132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192" h="1324387">
                  <a:moveTo>
                    <a:pt x="1024413" y="0"/>
                  </a:moveTo>
                  <a:cubicBezTo>
                    <a:pt x="1124255" y="0"/>
                    <a:pt x="1205192" y="80937"/>
                    <a:pt x="1205192" y="180779"/>
                  </a:cubicBezTo>
                  <a:lnTo>
                    <a:pt x="1205192" y="1143608"/>
                  </a:lnTo>
                  <a:cubicBezTo>
                    <a:pt x="1205192" y="1243450"/>
                    <a:pt x="1124255" y="1324387"/>
                    <a:pt x="1024413" y="1324387"/>
                  </a:cubicBezTo>
                  <a:lnTo>
                    <a:pt x="180779" y="1324387"/>
                  </a:lnTo>
                  <a:cubicBezTo>
                    <a:pt x="80937" y="1324387"/>
                    <a:pt x="0" y="1243450"/>
                    <a:pt x="0" y="1143608"/>
                  </a:cubicBezTo>
                  <a:lnTo>
                    <a:pt x="0" y="180779"/>
                  </a:lnTo>
                  <a:cubicBezTo>
                    <a:pt x="0" y="80937"/>
                    <a:pt x="80937" y="0"/>
                    <a:pt x="180779" y="0"/>
                  </a:cubicBezTo>
                  <a:close/>
                </a:path>
              </a:pathLst>
            </a:custGeom>
            <a:noFill/>
            <a:ln w="13233" cap="flat">
              <a:solidFill>
                <a:srgbClr val="000000"/>
              </a:solidFill>
              <a:custDash>
                <a:ds d="225000" sp="225000"/>
              </a:custDash>
              <a:miter/>
            </a:ln>
          </p:spPr>
          <p:txBody>
            <a:bodyPr rtlCol="0" anchor="ctr"/>
            <a:lstStyle/>
            <a:p>
              <a:endParaRPr lang="en-US" sz="3200"/>
            </a:p>
          </p:txBody>
        </p:sp>
      </p:grpSp>
      <p:sp>
        <p:nvSpPr>
          <p:cNvPr id="34" name="“LightningSim”">
            <a:extLst>
              <a:ext uri="{FF2B5EF4-FFF2-40B4-BE49-F238E27FC236}">
                <a16:creationId xmlns:a16="http://schemas.microsoft.com/office/drawing/2014/main" id="{3C250641-F175-45B3-A1BF-CCC974912BFE}"/>
              </a:ext>
            </a:extLst>
          </p:cNvPr>
          <p:cNvSpPr txBox="1"/>
          <p:nvPr/>
        </p:nvSpPr>
        <p:spPr>
          <a:xfrm>
            <a:off x="5858735" y="1747427"/>
            <a:ext cx="2393604" cy="461665"/>
          </a:xfrm>
          <a:prstGeom prst="rect">
            <a:avLst/>
          </a:prstGeom>
          <a:noFill/>
        </p:spPr>
        <p:txBody>
          <a:bodyPr wrap="none" rtlCol="0">
            <a:spAutoFit/>
          </a:bodyPr>
          <a:lstStyle/>
          <a:p>
            <a:pPr algn="l"/>
            <a:r>
              <a:rPr lang="en-US" sz="2400" b="1" spc="0" baseline="0" dirty="0" err="1">
                <a:ln/>
                <a:solidFill>
                  <a:srgbClr val="000000"/>
                </a:solidFill>
                <a:latin typeface="Lato"/>
                <a:sym typeface="Lato"/>
                <a:rtl val="0"/>
              </a:rPr>
              <a:t>LightningSim</a:t>
            </a:r>
            <a:r>
              <a:rPr lang="en-US" sz="2400" b="1" spc="0" baseline="0" dirty="0">
                <a:ln/>
                <a:solidFill>
                  <a:srgbClr val="000000"/>
                </a:solidFill>
                <a:latin typeface="Segoe UI Emoji"/>
                <a:ea typeface="Segoe UI Emoji"/>
                <a:sym typeface="Segoe UI Emoji"/>
                <a:rtl val="0"/>
              </a:rPr>
              <a:t>⚡</a:t>
            </a:r>
          </a:p>
        </p:txBody>
      </p:sp>
      <p:grpSp>
        <p:nvGrpSpPr>
          <p:cNvPr id="133" name="“(1) IR Trace Generation”">
            <a:extLst>
              <a:ext uri="{FF2B5EF4-FFF2-40B4-BE49-F238E27FC236}">
                <a16:creationId xmlns:a16="http://schemas.microsoft.com/office/drawing/2014/main" id="{A27F1097-12E5-26D8-2EB6-025EA52B2495}"/>
              </a:ext>
            </a:extLst>
          </p:cNvPr>
          <p:cNvGrpSpPr/>
          <p:nvPr/>
        </p:nvGrpSpPr>
        <p:grpSpPr>
          <a:xfrm>
            <a:off x="4996616" y="2071086"/>
            <a:ext cx="3555978" cy="1344434"/>
            <a:chOff x="5225216" y="2223486"/>
            <a:chExt cx="3555978" cy="1344434"/>
          </a:xfrm>
        </p:grpSpPr>
        <p:sp>
          <p:nvSpPr>
            <p:cNvPr id="8" name="Freeform: Shape 7">
              <a:extLst>
                <a:ext uri="{FF2B5EF4-FFF2-40B4-BE49-F238E27FC236}">
                  <a16:creationId xmlns:a16="http://schemas.microsoft.com/office/drawing/2014/main" id="{1B835F25-AFA5-AB41-CD24-1B9476421B16}"/>
                </a:ext>
              </a:extLst>
            </p:cNvPr>
            <p:cNvSpPr/>
            <p:nvPr/>
          </p:nvSpPr>
          <p:spPr>
            <a:xfrm>
              <a:off x="5225216" y="2336241"/>
              <a:ext cx="3555978" cy="1231679"/>
            </a:xfrm>
            <a:custGeom>
              <a:avLst/>
              <a:gdLst>
                <a:gd name="connsiteX0" fmla="*/ 3371227 w 3555978"/>
                <a:gd name="connsiteY0" fmla="*/ 0 h 1231679"/>
                <a:gd name="connsiteX1" fmla="*/ 3555979 w 3555978"/>
                <a:gd name="connsiteY1" fmla="*/ 184752 h 1231679"/>
                <a:gd name="connsiteX2" fmla="*/ 3555979 w 3555978"/>
                <a:gd name="connsiteY2" fmla="*/ 1046928 h 1231679"/>
                <a:gd name="connsiteX3" fmla="*/ 3371227 w 3555978"/>
                <a:gd name="connsiteY3" fmla="*/ 1231680 h 1231679"/>
                <a:gd name="connsiteX4" fmla="*/ 184752 w 3555978"/>
                <a:gd name="connsiteY4" fmla="*/ 1231680 h 1231679"/>
                <a:gd name="connsiteX5" fmla="*/ 0 w 3555978"/>
                <a:gd name="connsiteY5" fmla="*/ 1046928 h 1231679"/>
                <a:gd name="connsiteX6" fmla="*/ 0 w 3555978"/>
                <a:gd name="connsiteY6" fmla="*/ 184752 h 1231679"/>
                <a:gd name="connsiteX7" fmla="*/ 184752 w 3555978"/>
                <a:gd name="connsiteY7" fmla="*/ 0 h 123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5978" h="1231679">
                  <a:moveTo>
                    <a:pt x="3371227" y="0"/>
                  </a:moveTo>
                  <a:cubicBezTo>
                    <a:pt x="3473263" y="0"/>
                    <a:pt x="3555979" y="82716"/>
                    <a:pt x="3555979" y="184752"/>
                  </a:cubicBezTo>
                  <a:lnTo>
                    <a:pt x="3555979" y="1046928"/>
                  </a:lnTo>
                  <a:cubicBezTo>
                    <a:pt x="3555979" y="1148964"/>
                    <a:pt x="3473263" y="1231680"/>
                    <a:pt x="3371227" y="1231680"/>
                  </a:cubicBezTo>
                  <a:lnTo>
                    <a:pt x="184752" y="1231680"/>
                  </a:lnTo>
                  <a:cubicBezTo>
                    <a:pt x="82716" y="1231680"/>
                    <a:pt x="0" y="1148964"/>
                    <a:pt x="0" y="1046928"/>
                  </a:cubicBezTo>
                  <a:lnTo>
                    <a:pt x="0" y="184752"/>
                  </a:lnTo>
                  <a:cubicBezTo>
                    <a:pt x="0" y="82716"/>
                    <a:pt x="82716" y="0"/>
                    <a:pt x="184752" y="0"/>
                  </a:cubicBezTo>
                  <a:close/>
                </a:path>
              </a:pathLst>
            </a:custGeom>
            <a:solidFill>
              <a:srgbClr val="E0FFE0"/>
            </a:solidFill>
            <a:ln w="26467" cap="flat">
              <a:solidFill>
                <a:srgbClr val="003300"/>
              </a:solidFill>
              <a:prstDash val="solid"/>
              <a:miter/>
            </a:ln>
          </p:spPr>
          <p:txBody>
            <a:bodyPr rtlCol="0" anchor="ctr"/>
            <a:lstStyle/>
            <a:p>
              <a:endParaRPr lang="en-US" sz="3200"/>
            </a:p>
          </p:txBody>
        </p:sp>
        <p:sp>
          <p:nvSpPr>
            <p:cNvPr id="9" name="TextBox 8">
              <a:extLst>
                <a:ext uri="{FF2B5EF4-FFF2-40B4-BE49-F238E27FC236}">
                  <a16:creationId xmlns:a16="http://schemas.microsoft.com/office/drawing/2014/main" id="{0CEF3797-5E11-0CF7-E2F3-478AC7700E12}"/>
                </a:ext>
              </a:extLst>
            </p:cNvPr>
            <p:cNvSpPr txBox="1"/>
            <p:nvPr/>
          </p:nvSpPr>
          <p:spPr>
            <a:xfrm>
              <a:off x="6090646" y="2363362"/>
              <a:ext cx="2028119" cy="338554"/>
            </a:xfrm>
            <a:prstGeom prst="rect">
              <a:avLst/>
            </a:prstGeom>
            <a:noFill/>
          </p:spPr>
          <p:txBody>
            <a:bodyPr wrap="none" rtlCol="0">
              <a:spAutoFit/>
            </a:bodyPr>
            <a:lstStyle/>
            <a:p>
              <a:pPr algn="l"/>
              <a:r>
                <a:rPr lang="en-US" sz="1600" b="1" spc="0" baseline="0" dirty="0">
                  <a:ln/>
                  <a:solidFill>
                    <a:srgbClr val="006600"/>
                  </a:solidFill>
                  <a:latin typeface="Lato"/>
                  <a:sym typeface="Lato"/>
                  <a:rtl val="0"/>
                </a:rPr>
                <a:t>IR Trace Generation</a:t>
              </a:r>
            </a:p>
          </p:txBody>
        </p:sp>
        <p:sp>
          <p:nvSpPr>
            <p:cNvPr id="36" name="TextBox 35">
              <a:extLst>
                <a:ext uri="{FF2B5EF4-FFF2-40B4-BE49-F238E27FC236}">
                  <a16:creationId xmlns:a16="http://schemas.microsoft.com/office/drawing/2014/main" id="{94CD92F0-80A0-B4A4-BA08-97E079D68A65}"/>
                </a:ext>
              </a:extLst>
            </p:cNvPr>
            <p:cNvSpPr txBox="1"/>
            <p:nvPr/>
          </p:nvSpPr>
          <p:spPr>
            <a:xfrm>
              <a:off x="5676775" y="2223486"/>
              <a:ext cx="519694" cy="584775"/>
            </a:xfrm>
            <a:prstGeom prst="rect">
              <a:avLst/>
            </a:prstGeom>
            <a:noFill/>
          </p:spPr>
          <p:txBody>
            <a:bodyPr wrap="none" rtlCol="0">
              <a:spAutoFit/>
            </a:bodyPr>
            <a:lstStyle/>
            <a:p>
              <a:pPr algn="l"/>
              <a:r>
                <a:rPr lang="en-US" sz="3200" spc="0" baseline="0" dirty="0">
                  <a:ln/>
                  <a:solidFill>
                    <a:srgbClr val="005200"/>
                  </a:solidFill>
                  <a:latin typeface="Segoe UI Symbol"/>
                  <a:ea typeface="Segoe UI Symbol"/>
                  <a:sym typeface="Segoe UI Symbol"/>
                  <a:rtl val="0"/>
                </a:rPr>
                <a:t>❶</a:t>
              </a:r>
            </a:p>
          </p:txBody>
        </p:sp>
      </p:grpSp>
      <p:grpSp>
        <p:nvGrpSpPr>
          <p:cNvPr id="134" name="“(2) IR Trace Analysis”">
            <a:extLst>
              <a:ext uri="{FF2B5EF4-FFF2-40B4-BE49-F238E27FC236}">
                <a16:creationId xmlns:a16="http://schemas.microsoft.com/office/drawing/2014/main" id="{EE28D895-4D06-3C68-826E-91C65FD976DC}"/>
              </a:ext>
            </a:extLst>
          </p:cNvPr>
          <p:cNvGrpSpPr/>
          <p:nvPr/>
        </p:nvGrpSpPr>
        <p:grpSpPr>
          <a:xfrm>
            <a:off x="3168962" y="3713326"/>
            <a:ext cx="5396876" cy="2284749"/>
            <a:chOff x="3397562" y="3865726"/>
            <a:chExt cx="5396876" cy="2284749"/>
          </a:xfrm>
        </p:grpSpPr>
        <p:sp>
          <p:nvSpPr>
            <p:cNvPr id="12" name="Freeform: Shape 11">
              <a:extLst>
                <a:ext uri="{FF2B5EF4-FFF2-40B4-BE49-F238E27FC236}">
                  <a16:creationId xmlns:a16="http://schemas.microsoft.com/office/drawing/2014/main" id="{A1BF1EE4-377E-F3C7-895C-4C5C603BC951}"/>
                </a:ext>
              </a:extLst>
            </p:cNvPr>
            <p:cNvSpPr/>
            <p:nvPr/>
          </p:nvSpPr>
          <p:spPr>
            <a:xfrm>
              <a:off x="3397562" y="3978481"/>
              <a:ext cx="5396876" cy="2171994"/>
            </a:xfrm>
            <a:custGeom>
              <a:avLst/>
              <a:gdLst>
                <a:gd name="connsiteX0" fmla="*/ 5071078 w 5396876"/>
                <a:gd name="connsiteY0" fmla="*/ 0 h 2171994"/>
                <a:gd name="connsiteX1" fmla="*/ 5396877 w 5396876"/>
                <a:gd name="connsiteY1" fmla="*/ 325799 h 2171994"/>
                <a:gd name="connsiteX2" fmla="*/ 5396877 w 5396876"/>
                <a:gd name="connsiteY2" fmla="*/ 1846196 h 2171994"/>
                <a:gd name="connsiteX3" fmla="*/ 5071078 w 5396876"/>
                <a:gd name="connsiteY3" fmla="*/ 2171995 h 2171994"/>
                <a:gd name="connsiteX4" fmla="*/ 325799 w 5396876"/>
                <a:gd name="connsiteY4" fmla="*/ 2171995 h 2171994"/>
                <a:gd name="connsiteX5" fmla="*/ 0 w 5396876"/>
                <a:gd name="connsiteY5" fmla="*/ 1846196 h 2171994"/>
                <a:gd name="connsiteX6" fmla="*/ 0 w 5396876"/>
                <a:gd name="connsiteY6" fmla="*/ 325799 h 2171994"/>
                <a:gd name="connsiteX7" fmla="*/ 325799 w 5396876"/>
                <a:gd name="connsiteY7" fmla="*/ 0 h 21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876" h="2171994">
                  <a:moveTo>
                    <a:pt x="5071078" y="0"/>
                  </a:moveTo>
                  <a:cubicBezTo>
                    <a:pt x="5251012" y="0"/>
                    <a:pt x="5396877" y="145865"/>
                    <a:pt x="5396877" y="325799"/>
                  </a:cubicBezTo>
                  <a:lnTo>
                    <a:pt x="5396877" y="1846196"/>
                  </a:lnTo>
                  <a:cubicBezTo>
                    <a:pt x="5396877" y="2026130"/>
                    <a:pt x="5251012" y="2171995"/>
                    <a:pt x="5071078" y="2171995"/>
                  </a:cubicBezTo>
                  <a:lnTo>
                    <a:pt x="325799" y="2171995"/>
                  </a:lnTo>
                  <a:cubicBezTo>
                    <a:pt x="145865" y="2171995"/>
                    <a:pt x="0" y="2026130"/>
                    <a:pt x="0" y="1846196"/>
                  </a:cubicBezTo>
                  <a:lnTo>
                    <a:pt x="0" y="325799"/>
                  </a:lnTo>
                  <a:cubicBezTo>
                    <a:pt x="0" y="145865"/>
                    <a:pt x="145865" y="0"/>
                    <a:pt x="325799" y="0"/>
                  </a:cubicBezTo>
                  <a:close/>
                </a:path>
              </a:pathLst>
            </a:custGeom>
            <a:solidFill>
              <a:srgbClr val="FFFFCC"/>
            </a:solidFill>
            <a:ln w="26467" cap="flat">
              <a:solidFill>
                <a:srgbClr val="9C843E"/>
              </a:solidFill>
              <a:prstDash val="solid"/>
              <a:miter/>
            </a:ln>
          </p:spPr>
          <p:txBody>
            <a:bodyPr rtlCol="0" anchor="ctr"/>
            <a:lstStyle/>
            <a:p>
              <a:endParaRPr lang="en-US" sz="3200"/>
            </a:p>
          </p:txBody>
        </p:sp>
        <p:sp>
          <p:nvSpPr>
            <p:cNvPr id="13" name="TextBox 12">
              <a:extLst>
                <a:ext uri="{FF2B5EF4-FFF2-40B4-BE49-F238E27FC236}">
                  <a16:creationId xmlns:a16="http://schemas.microsoft.com/office/drawing/2014/main" id="{831E9216-0870-1371-4F95-07208F9C6E41}"/>
                </a:ext>
              </a:extLst>
            </p:cNvPr>
            <p:cNvSpPr txBox="1"/>
            <p:nvPr/>
          </p:nvSpPr>
          <p:spPr>
            <a:xfrm>
              <a:off x="5302636" y="4005602"/>
              <a:ext cx="1754006" cy="338554"/>
            </a:xfrm>
            <a:prstGeom prst="rect">
              <a:avLst/>
            </a:prstGeom>
            <a:noFill/>
          </p:spPr>
          <p:txBody>
            <a:bodyPr wrap="none" rtlCol="0">
              <a:spAutoFit/>
            </a:bodyPr>
            <a:lstStyle/>
            <a:p>
              <a:pPr algn="l"/>
              <a:r>
                <a:rPr lang="en-US" sz="1600" b="1" spc="0" baseline="0">
                  <a:ln/>
                  <a:solidFill>
                    <a:srgbClr val="AB8514"/>
                  </a:solidFill>
                  <a:latin typeface="Lato"/>
                  <a:sym typeface="Lato"/>
                  <a:rtl val="0"/>
                </a:rPr>
                <a:t>IR Trace Analysis</a:t>
              </a:r>
            </a:p>
          </p:txBody>
        </p:sp>
        <p:sp>
          <p:nvSpPr>
            <p:cNvPr id="38" name="TextBox 37">
              <a:extLst>
                <a:ext uri="{FF2B5EF4-FFF2-40B4-BE49-F238E27FC236}">
                  <a16:creationId xmlns:a16="http://schemas.microsoft.com/office/drawing/2014/main" id="{49F16106-8890-BB00-173C-36ABFEA640B3}"/>
                </a:ext>
              </a:extLst>
            </p:cNvPr>
            <p:cNvSpPr txBox="1"/>
            <p:nvPr/>
          </p:nvSpPr>
          <p:spPr>
            <a:xfrm>
              <a:off x="4882143" y="3865726"/>
              <a:ext cx="519694" cy="584775"/>
            </a:xfrm>
            <a:prstGeom prst="rect">
              <a:avLst/>
            </a:prstGeom>
            <a:noFill/>
          </p:spPr>
          <p:txBody>
            <a:bodyPr wrap="none" rtlCol="0">
              <a:spAutoFit/>
            </a:bodyPr>
            <a:lstStyle/>
            <a:p>
              <a:pPr algn="l"/>
              <a:r>
                <a:rPr lang="en-US" sz="3200" spc="0" baseline="0">
                  <a:ln/>
                  <a:solidFill>
                    <a:srgbClr val="8F6F10"/>
                  </a:solidFill>
                  <a:latin typeface="Segoe UI Symbol"/>
                  <a:ea typeface="Segoe UI Symbol"/>
                  <a:sym typeface="Segoe UI Symbol"/>
                  <a:rtl val="0"/>
                </a:rPr>
                <a:t>❷</a:t>
              </a:r>
            </a:p>
          </p:txBody>
        </p:sp>
      </p:grpSp>
      <p:grpSp>
        <p:nvGrpSpPr>
          <p:cNvPr id="129" name="“(A) Make LLVM IR executable”">
            <a:extLst>
              <a:ext uri="{FF2B5EF4-FFF2-40B4-BE49-F238E27FC236}">
                <a16:creationId xmlns:a16="http://schemas.microsoft.com/office/drawing/2014/main" id="{0D5F2298-E769-689F-15CE-F48BB55A1FE4}"/>
              </a:ext>
            </a:extLst>
          </p:cNvPr>
          <p:cNvGrpSpPr/>
          <p:nvPr/>
        </p:nvGrpSpPr>
        <p:grpSpPr>
          <a:xfrm>
            <a:off x="5129055" y="2508949"/>
            <a:ext cx="3178528" cy="276999"/>
            <a:chOff x="5357655" y="2661349"/>
            <a:chExt cx="3178528" cy="276999"/>
          </a:xfrm>
        </p:grpSpPr>
        <p:sp>
          <p:nvSpPr>
            <p:cNvPr id="10" name="Freeform: Shape 9">
              <a:extLst>
                <a:ext uri="{FF2B5EF4-FFF2-40B4-BE49-F238E27FC236}">
                  <a16:creationId xmlns:a16="http://schemas.microsoft.com/office/drawing/2014/main" id="{36FFFB6C-E284-0890-40C5-61E3D6998707}"/>
                </a:ext>
              </a:extLst>
            </p:cNvPr>
            <p:cNvSpPr/>
            <p:nvPr/>
          </p:nvSpPr>
          <p:spPr>
            <a:xfrm>
              <a:off x="5357655" y="2693826"/>
              <a:ext cx="3178528" cy="225145"/>
            </a:xfrm>
            <a:custGeom>
              <a:avLst/>
              <a:gdLst>
                <a:gd name="connsiteX0" fmla="*/ 0 w 3178528"/>
                <a:gd name="connsiteY0" fmla="*/ 0 h 225145"/>
                <a:gd name="connsiteX1" fmla="*/ 3178529 w 3178528"/>
                <a:gd name="connsiteY1" fmla="*/ 0 h 225145"/>
                <a:gd name="connsiteX2" fmla="*/ 3178529 w 3178528"/>
                <a:gd name="connsiteY2" fmla="*/ 225146 h 225145"/>
                <a:gd name="connsiteX3" fmla="*/ 0 w 3178528"/>
                <a:gd name="connsiteY3" fmla="*/ 225146 h 225145"/>
              </a:gdLst>
              <a:ahLst/>
              <a:cxnLst>
                <a:cxn ang="0">
                  <a:pos x="connsiteX0" y="connsiteY0"/>
                </a:cxn>
                <a:cxn ang="0">
                  <a:pos x="connsiteX1" y="connsiteY1"/>
                </a:cxn>
                <a:cxn ang="0">
                  <a:pos x="connsiteX2" y="connsiteY2"/>
                </a:cxn>
                <a:cxn ang="0">
                  <a:pos x="connsiteX3" y="connsiteY3"/>
                </a:cxn>
              </a:cxnLst>
              <a:rect l="l" t="t" r="r" b="b"/>
              <a:pathLst>
                <a:path w="3178528" h="225145">
                  <a:moveTo>
                    <a:pt x="0" y="0"/>
                  </a:moveTo>
                  <a:lnTo>
                    <a:pt x="3178529" y="0"/>
                  </a:lnTo>
                  <a:lnTo>
                    <a:pt x="3178529" y="225146"/>
                  </a:lnTo>
                  <a:lnTo>
                    <a:pt x="0" y="225146"/>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93" name="TextBox 92">
              <a:extLst>
                <a:ext uri="{FF2B5EF4-FFF2-40B4-BE49-F238E27FC236}">
                  <a16:creationId xmlns:a16="http://schemas.microsoft.com/office/drawing/2014/main" id="{6760128A-EA01-AABB-430E-C8EA37B7C422}"/>
                </a:ext>
              </a:extLst>
            </p:cNvPr>
            <p:cNvSpPr txBox="1"/>
            <p:nvPr/>
          </p:nvSpPr>
          <p:spPr>
            <a:xfrm>
              <a:off x="5837481" y="2661349"/>
              <a:ext cx="2218877" cy="276999"/>
            </a:xfrm>
            <a:prstGeom prst="rect">
              <a:avLst/>
            </a:prstGeom>
            <a:noFill/>
          </p:spPr>
          <p:txBody>
            <a:bodyPr wrap="none" rtlCol="0">
              <a:spAutoFit/>
            </a:bodyPr>
            <a:lstStyle/>
            <a:p>
              <a:r>
                <a:rPr lang="en-US" sz="1200" b="1" spc="0" baseline="0" dirty="0">
                  <a:ln/>
                  <a:solidFill>
                    <a:srgbClr val="006600"/>
                  </a:solidFill>
                  <a:latin typeface="Lato"/>
                  <a:sym typeface="Lato"/>
                  <a:rtl val="0"/>
                </a:rPr>
                <a:t>(A)</a:t>
              </a:r>
              <a:r>
                <a:rPr lang="en-US" sz="1200" b="1" spc="0" baseline="0" dirty="0">
                  <a:ln/>
                  <a:solidFill>
                    <a:srgbClr val="000000"/>
                  </a:solidFill>
                  <a:latin typeface="Lato"/>
                  <a:sym typeface="Lato"/>
                  <a:rtl val="0"/>
                </a:rPr>
                <a:t> Make LLVM IR executable</a:t>
              </a:r>
            </a:p>
          </p:txBody>
        </p:sp>
      </p:grpSp>
      <p:grpSp>
        <p:nvGrpSpPr>
          <p:cNvPr id="128" name="“(B) Make LLVM IR traceable”">
            <a:extLst>
              <a:ext uri="{FF2B5EF4-FFF2-40B4-BE49-F238E27FC236}">
                <a16:creationId xmlns:a16="http://schemas.microsoft.com/office/drawing/2014/main" id="{38363720-2BA1-C3CD-8679-DAF18F22B7AA}"/>
              </a:ext>
            </a:extLst>
          </p:cNvPr>
          <p:cNvGrpSpPr/>
          <p:nvPr/>
        </p:nvGrpSpPr>
        <p:grpSpPr>
          <a:xfrm>
            <a:off x="5129055" y="2866534"/>
            <a:ext cx="3178528" cy="469523"/>
            <a:chOff x="5357655" y="3018934"/>
            <a:chExt cx="3178528" cy="469523"/>
          </a:xfrm>
        </p:grpSpPr>
        <p:sp>
          <p:nvSpPr>
            <p:cNvPr id="11" name="Freeform: Shape 10">
              <a:extLst>
                <a:ext uri="{FF2B5EF4-FFF2-40B4-BE49-F238E27FC236}">
                  <a16:creationId xmlns:a16="http://schemas.microsoft.com/office/drawing/2014/main" id="{2E87D719-37F8-FD23-7AE2-0228CDAE513C}"/>
                </a:ext>
              </a:extLst>
            </p:cNvPr>
            <p:cNvSpPr/>
            <p:nvPr/>
          </p:nvSpPr>
          <p:spPr>
            <a:xfrm>
              <a:off x="5357655" y="3064654"/>
              <a:ext cx="3178528" cy="423803"/>
            </a:xfrm>
            <a:custGeom>
              <a:avLst/>
              <a:gdLst>
                <a:gd name="connsiteX0" fmla="*/ 0 w 3178528"/>
                <a:gd name="connsiteY0" fmla="*/ 0 h 423803"/>
                <a:gd name="connsiteX1" fmla="*/ 3178529 w 3178528"/>
                <a:gd name="connsiteY1" fmla="*/ 0 h 423803"/>
                <a:gd name="connsiteX2" fmla="*/ 3178529 w 3178528"/>
                <a:gd name="connsiteY2" fmla="*/ 423804 h 423803"/>
                <a:gd name="connsiteX3" fmla="*/ 0 w 3178528"/>
                <a:gd name="connsiteY3" fmla="*/ 423804 h 423803"/>
              </a:gdLst>
              <a:ahLst/>
              <a:cxnLst>
                <a:cxn ang="0">
                  <a:pos x="connsiteX0" y="connsiteY0"/>
                </a:cxn>
                <a:cxn ang="0">
                  <a:pos x="connsiteX1" y="connsiteY1"/>
                </a:cxn>
                <a:cxn ang="0">
                  <a:pos x="connsiteX2" y="connsiteY2"/>
                </a:cxn>
                <a:cxn ang="0">
                  <a:pos x="connsiteX3" y="connsiteY3"/>
                </a:cxn>
              </a:cxnLst>
              <a:rect l="l" t="t" r="r" b="b"/>
              <a:pathLst>
                <a:path w="3178528" h="423803">
                  <a:moveTo>
                    <a:pt x="0" y="0"/>
                  </a:moveTo>
                  <a:lnTo>
                    <a:pt x="3178529" y="0"/>
                  </a:lnTo>
                  <a:lnTo>
                    <a:pt x="3178529" y="423804"/>
                  </a:lnTo>
                  <a:lnTo>
                    <a:pt x="0" y="423804"/>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30" name="TextBox 29">
              <a:extLst>
                <a:ext uri="{FF2B5EF4-FFF2-40B4-BE49-F238E27FC236}">
                  <a16:creationId xmlns:a16="http://schemas.microsoft.com/office/drawing/2014/main" id="{73BAD683-1159-573B-E061-A42E89F4FC12}"/>
                </a:ext>
              </a:extLst>
            </p:cNvPr>
            <p:cNvSpPr txBox="1"/>
            <p:nvPr/>
          </p:nvSpPr>
          <p:spPr>
            <a:xfrm>
              <a:off x="5440738" y="3210970"/>
              <a:ext cx="2893741" cy="276999"/>
            </a:xfrm>
            <a:prstGeom prst="rect">
              <a:avLst/>
            </a:prstGeom>
            <a:noFill/>
          </p:spPr>
          <p:txBody>
            <a:bodyPr wrap="none" rtlCol="0">
              <a:spAutoFit/>
            </a:bodyPr>
            <a:lstStyle/>
            <a:p>
              <a:pPr marL="171450" indent="-171450">
                <a:buFont typeface="Arial" panose="020B0604020202020204" pitchFamily="34" charset="0"/>
                <a:buChar char="•"/>
              </a:pPr>
              <a:r>
                <a:rPr lang="en-US" sz="1200" spc="0" baseline="0" dirty="0">
                  <a:ln/>
                  <a:solidFill>
                    <a:srgbClr val="000000"/>
                  </a:solidFill>
                  <a:latin typeface="Lato"/>
                  <a:sym typeface="Lato"/>
                  <a:rtl val="0"/>
                </a:rPr>
                <a:t>Execute modified IR and dump a </a:t>
              </a:r>
              <a:r>
                <a:rPr lang="en-US" sz="1200" b="1" spc="0" baseline="0" dirty="0">
                  <a:ln/>
                  <a:solidFill>
                    <a:srgbClr val="000000"/>
                  </a:solidFill>
                  <a:latin typeface="Lato"/>
                  <a:sym typeface="Lato"/>
                  <a:rtl val="0"/>
                </a:rPr>
                <a:t>trace</a:t>
              </a:r>
            </a:p>
          </p:txBody>
        </p:sp>
        <p:sp>
          <p:nvSpPr>
            <p:cNvPr id="32" name="TextBox 31">
              <a:extLst>
                <a:ext uri="{FF2B5EF4-FFF2-40B4-BE49-F238E27FC236}">
                  <a16:creationId xmlns:a16="http://schemas.microsoft.com/office/drawing/2014/main" id="{20EED0B2-9879-B717-2692-EE0BBD660255}"/>
                </a:ext>
              </a:extLst>
            </p:cNvPr>
            <p:cNvSpPr txBox="1"/>
            <p:nvPr/>
          </p:nvSpPr>
          <p:spPr>
            <a:xfrm>
              <a:off x="5837481" y="3018934"/>
              <a:ext cx="2100255" cy="276999"/>
            </a:xfrm>
            <a:prstGeom prst="rect">
              <a:avLst/>
            </a:prstGeom>
            <a:noFill/>
          </p:spPr>
          <p:txBody>
            <a:bodyPr wrap="none" rtlCol="0">
              <a:spAutoFit/>
            </a:bodyPr>
            <a:lstStyle/>
            <a:p>
              <a:pPr algn="l"/>
              <a:r>
                <a:rPr lang="en-US" sz="1200" b="1" spc="0" baseline="0" dirty="0">
                  <a:ln/>
                  <a:solidFill>
                    <a:srgbClr val="006600"/>
                  </a:solidFill>
                  <a:latin typeface="Lato"/>
                  <a:sym typeface="Lato"/>
                  <a:rtl val="0"/>
                </a:rPr>
                <a:t>(B)</a:t>
              </a:r>
              <a:r>
                <a:rPr lang="en-US" sz="1200" b="1" spc="0" baseline="0" dirty="0">
                  <a:ln/>
                  <a:solidFill>
                    <a:srgbClr val="000000"/>
                  </a:solidFill>
                  <a:latin typeface="Lato"/>
                  <a:sym typeface="Lato"/>
                  <a:rtl val="0"/>
                </a:rPr>
                <a:t> Make LLVM IR traceable</a:t>
              </a:r>
            </a:p>
          </p:txBody>
        </p:sp>
      </p:grpSp>
      <p:grpSp>
        <p:nvGrpSpPr>
          <p:cNvPr id="135" name="“(C) Trace parsing”">
            <a:extLst>
              <a:ext uri="{FF2B5EF4-FFF2-40B4-BE49-F238E27FC236}">
                <a16:creationId xmlns:a16="http://schemas.microsoft.com/office/drawing/2014/main" id="{74E63D2A-053B-7486-C67E-61A28D257E8D}"/>
              </a:ext>
            </a:extLst>
          </p:cNvPr>
          <p:cNvGrpSpPr/>
          <p:nvPr/>
        </p:nvGrpSpPr>
        <p:grpSpPr>
          <a:xfrm>
            <a:off x="3322534" y="4171055"/>
            <a:ext cx="3283212" cy="276999"/>
            <a:chOff x="3551134" y="4323455"/>
            <a:chExt cx="3283212" cy="276999"/>
          </a:xfrm>
        </p:grpSpPr>
        <p:sp>
          <p:nvSpPr>
            <p:cNvPr id="14" name="Freeform: Shape 13">
              <a:extLst>
                <a:ext uri="{FF2B5EF4-FFF2-40B4-BE49-F238E27FC236}">
                  <a16:creationId xmlns:a16="http://schemas.microsoft.com/office/drawing/2014/main" id="{4C100E04-34D2-48E7-96F7-77CCF0A57674}"/>
                </a:ext>
              </a:extLst>
            </p:cNvPr>
            <p:cNvSpPr/>
            <p:nvPr/>
          </p:nvSpPr>
          <p:spPr>
            <a:xfrm>
              <a:off x="3569733" y="4349309"/>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15" name="TextBox 14">
              <a:extLst>
                <a:ext uri="{FF2B5EF4-FFF2-40B4-BE49-F238E27FC236}">
                  <a16:creationId xmlns:a16="http://schemas.microsoft.com/office/drawing/2014/main" id="{F9352D11-AC4F-E8EE-3A53-039503BF9269}"/>
                </a:ext>
              </a:extLst>
            </p:cNvPr>
            <p:cNvSpPr txBox="1"/>
            <p:nvPr/>
          </p:nvSpPr>
          <p:spPr>
            <a:xfrm>
              <a:off x="3551134" y="4323455"/>
              <a:ext cx="1337226"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(C)</a:t>
              </a:r>
              <a:r>
                <a:rPr lang="en-US" sz="1200" b="1" spc="0" baseline="0" dirty="0">
                  <a:ln/>
                  <a:solidFill>
                    <a:srgbClr val="000000"/>
                  </a:solidFill>
                  <a:latin typeface="Lato"/>
                  <a:sym typeface="Lato"/>
                  <a:rtl val="0"/>
                </a:rPr>
                <a:t> Trace parsing</a:t>
              </a:r>
            </a:p>
          </p:txBody>
        </p:sp>
      </p:grpSp>
      <p:grpSp>
        <p:nvGrpSpPr>
          <p:cNvPr id="137" name="“(D) Resolving dynamic schedule”">
            <a:extLst>
              <a:ext uri="{FF2B5EF4-FFF2-40B4-BE49-F238E27FC236}">
                <a16:creationId xmlns:a16="http://schemas.microsoft.com/office/drawing/2014/main" id="{995B330A-CA13-3B80-EC8C-4F3B7DBA044D}"/>
              </a:ext>
            </a:extLst>
          </p:cNvPr>
          <p:cNvGrpSpPr/>
          <p:nvPr/>
        </p:nvGrpSpPr>
        <p:grpSpPr>
          <a:xfrm>
            <a:off x="3322534" y="4541884"/>
            <a:ext cx="3283212" cy="674803"/>
            <a:chOff x="3551134" y="4694284"/>
            <a:chExt cx="3283212" cy="674803"/>
          </a:xfrm>
        </p:grpSpPr>
        <p:sp>
          <p:nvSpPr>
            <p:cNvPr id="16" name="Freeform: Shape 15">
              <a:extLst>
                <a:ext uri="{FF2B5EF4-FFF2-40B4-BE49-F238E27FC236}">
                  <a16:creationId xmlns:a16="http://schemas.microsoft.com/office/drawing/2014/main" id="{90DF8CB1-79DB-EF44-6994-716B5700025C}"/>
                </a:ext>
              </a:extLst>
            </p:cNvPr>
            <p:cNvSpPr/>
            <p:nvPr/>
          </p:nvSpPr>
          <p:spPr>
            <a:xfrm>
              <a:off x="3569733" y="4706894"/>
              <a:ext cx="3264613" cy="662193"/>
            </a:xfrm>
            <a:custGeom>
              <a:avLst/>
              <a:gdLst>
                <a:gd name="connsiteX0" fmla="*/ 0 w 3264613"/>
                <a:gd name="connsiteY0" fmla="*/ 0 h 662193"/>
                <a:gd name="connsiteX1" fmla="*/ 3264614 w 3264613"/>
                <a:gd name="connsiteY1" fmla="*/ 0 h 662193"/>
                <a:gd name="connsiteX2" fmla="*/ 3264614 w 3264613"/>
                <a:gd name="connsiteY2" fmla="*/ 662194 h 662193"/>
                <a:gd name="connsiteX3" fmla="*/ 0 w 3264613"/>
                <a:gd name="connsiteY3" fmla="*/ 662194 h 662193"/>
              </a:gdLst>
              <a:ahLst/>
              <a:cxnLst>
                <a:cxn ang="0">
                  <a:pos x="connsiteX0" y="connsiteY0"/>
                </a:cxn>
                <a:cxn ang="0">
                  <a:pos x="connsiteX1" y="connsiteY1"/>
                </a:cxn>
                <a:cxn ang="0">
                  <a:pos x="connsiteX2" y="connsiteY2"/>
                </a:cxn>
                <a:cxn ang="0">
                  <a:pos x="connsiteX3" y="connsiteY3"/>
                </a:cxn>
              </a:cxnLst>
              <a:rect l="l" t="t" r="r" b="b"/>
              <a:pathLst>
                <a:path w="3264613" h="662193">
                  <a:moveTo>
                    <a:pt x="0" y="0"/>
                  </a:moveTo>
                  <a:lnTo>
                    <a:pt x="3264614" y="0"/>
                  </a:lnTo>
                  <a:lnTo>
                    <a:pt x="3264614" y="662194"/>
                  </a:lnTo>
                  <a:lnTo>
                    <a:pt x="0" y="662194"/>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18" name="Graphic 5">
              <a:extLst>
                <a:ext uri="{FF2B5EF4-FFF2-40B4-BE49-F238E27FC236}">
                  <a16:creationId xmlns:a16="http://schemas.microsoft.com/office/drawing/2014/main" id="{F6766A20-1303-4FB7-40DA-1863BF9DA2BF}"/>
                </a:ext>
              </a:extLst>
            </p:cNvPr>
            <p:cNvGrpSpPr/>
            <p:nvPr/>
          </p:nvGrpSpPr>
          <p:grpSpPr>
            <a:xfrm>
              <a:off x="3569733" y="4892942"/>
              <a:ext cx="3090911" cy="462413"/>
              <a:chOff x="3149239" y="4892942"/>
              <a:chExt cx="3090911" cy="462413"/>
            </a:xfrm>
            <a:solidFill>
              <a:srgbClr val="000000"/>
            </a:solidFill>
          </p:grpSpPr>
          <p:sp>
            <p:nvSpPr>
              <p:cNvPr id="19" name="TextBox 18">
                <a:extLst>
                  <a:ext uri="{FF2B5EF4-FFF2-40B4-BE49-F238E27FC236}">
                    <a16:creationId xmlns:a16="http://schemas.microsoft.com/office/drawing/2014/main" id="{E1B92032-0E58-2199-A678-63853813A11D}"/>
                  </a:ext>
                </a:extLst>
              </p:cNvPr>
              <p:cNvSpPr txBox="1"/>
              <p:nvPr/>
            </p:nvSpPr>
            <p:spPr>
              <a:xfrm>
                <a:off x="3149239" y="4892942"/>
                <a:ext cx="3090911" cy="276999"/>
              </a:xfrm>
              <a:prstGeom prst="rect">
                <a:avLst/>
              </a:prstGeom>
              <a:noFill/>
            </p:spPr>
            <p:txBody>
              <a:bodyPr wrap="none" rtlCol="0">
                <a:spAutoFit/>
              </a:bodyPr>
              <a:lstStyle/>
              <a:p>
                <a:pPr marL="171450" indent="-171450" algn="l">
                  <a:buFont typeface="Arial" panose="020B0604020202020204" pitchFamily="34" charset="0"/>
                  <a:buChar char="•"/>
                </a:pPr>
                <a:r>
                  <a:rPr lang="en-US" sz="1200" spc="0" baseline="0" dirty="0">
                    <a:ln/>
                    <a:solidFill>
                      <a:srgbClr val="000000"/>
                    </a:solidFill>
                    <a:latin typeface="Lato"/>
                    <a:sym typeface="Lato"/>
                    <a:rtl val="0"/>
                  </a:rPr>
                  <a:t>Non-pipelined non-dataflow basic blocks</a:t>
                </a:r>
              </a:p>
            </p:txBody>
          </p:sp>
          <p:sp>
            <p:nvSpPr>
              <p:cNvPr id="20" name="TextBox 19">
                <a:extLst>
                  <a:ext uri="{FF2B5EF4-FFF2-40B4-BE49-F238E27FC236}">
                    <a16:creationId xmlns:a16="http://schemas.microsoft.com/office/drawing/2014/main" id="{5A5D5BBA-0CE3-81E9-5500-6DF09B67097C}"/>
                  </a:ext>
                </a:extLst>
              </p:cNvPr>
              <p:cNvSpPr txBox="1"/>
              <p:nvPr/>
            </p:nvSpPr>
            <p:spPr>
              <a:xfrm>
                <a:off x="3149239" y="5078356"/>
                <a:ext cx="1819729" cy="276999"/>
              </a:xfrm>
              <a:prstGeom prst="rect">
                <a:avLst/>
              </a:prstGeom>
              <a:noFill/>
            </p:spPr>
            <p:txBody>
              <a:bodyPr wrap="none" rtlCol="0">
                <a:spAutoFit/>
              </a:bodyPr>
              <a:lstStyle/>
              <a:p>
                <a:pPr marL="171450" indent="-171450" algn="l">
                  <a:buFont typeface="Arial" panose="020B0604020202020204" pitchFamily="34" charset="0"/>
                  <a:buChar char="•"/>
                </a:pPr>
                <a:r>
                  <a:rPr lang="en-US" sz="1200" spc="0" baseline="0" dirty="0">
                    <a:ln/>
                    <a:solidFill>
                      <a:srgbClr val="000000"/>
                    </a:solidFill>
                    <a:latin typeface="Lato"/>
                    <a:sym typeface="Lato"/>
                    <a:rtl val="0"/>
                  </a:rPr>
                  <a:t>Dataflow basic blocks</a:t>
                </a:r>
              </a:p>
            </p:txBody>
          </p:sp>
        </p:grpSp>
        <p:sp>
          <p:nvSpPr>
            <p:cNvPr id="22" name="TextBox 21">
              <a:extLst>
                <a:ext uri="{FF2B5EF4-FFF2-40B4-BE49-F238E27FC236}">
                  <a16:creationId xmlns:a16="http://schemas.microsoft.com/office/drawing/2014/main" id="{820F7C9C-2F29-7DAA-84D3-D32AEF2ABA75}"/>
                </a:ext>
              </a:extLst>
            </p:cNvPr>
            <p:cNvSpPr txBox="1"/>
            <p:nvPr/>
          </p:nvSpPr>
          <p:spPr>
            <a:xfrm>
              <a:off x="3551134" y="4694284"/>
              <a:ext cx="2350323"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(D)</a:t>
              </a:r>
              <a:r>
                <a:rPr lang="en-US" sz="1200" b="1" spc="0" baseline="0" dirty="0">
                  <a:ln/>
                  <a:solidFill>
                    <a:srgbClr val="000000"/>
                  </a:solidFill>
                  <a:latin typeface="Lato"/>
                  <a:sym typeface="Lato"/>
                  <a:rtl val="0"/>
                </a:rPr>
                <a:t> Resolving dynamic schedule</a:t>
              </a:r>
            </a:p>
          </p:txBody>
        </p:sp>
      </p:grpSp>
      <p:grpSp>
        <p:nvGrpSpPr>
          <p:cNvPr id="139" name="“(E) Calculating stalls”">
            <a:extLst>
              <a:ext uri="{FF2B5EF4-FFF2-40B4-BE49-F238E27FC236}">
                <a16:creationId xmlns:a16="http://schemas.microsoft.com/office/drawing/2014/main" id="{3728131C-943E-B1F3-301F-687B14C084A9}"/>
              </a:ext>
            </a:extLst>
          </p:cNvPr>
          <p:cNvGrpSpPr/>
          <p:nvPr/>
        </p:nvGrpSpPr>
        <p:grpSpPr>
          <a:xfrm>
            <a:off x="3335778" y="5296784"/>
            <a:ext cx="3269968" cy="276999"/>
            <a:chOff x="3564378" y="5449184"/>
            <a:chExt cx="3269968" cy="276999"/>
          </a:xfrm>
        </p:grpSpPr>
        <p:sp>
          <p:nvSpPr>
            <p:cNvPr id="25" name="Freeform: Shape 24">
              <a:extLst>
                <a:ext uri="{FF2B5EF4-FFF2-40B4-BE49-F238E27FC236}">
                  <a16:creationId xmlns:a16="http://schemas.microsoft.com/office/drawing/2014/main" id="{64510548-34D7-9823-8FA2-29A825A2A3F8}"/>
                </a:ext>
              </a:extLst>
            </p:cNvPr>
            <p:cNvSpPr/>
            <p:nvPr/>
          </p:nvSpPr>
          <p:spPr>
            <a:xfrm>
              <a:off x="3569733" y="5475038"/>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26" name="TextBox 25">
              <a:extLst>
                <a:ext uri="{FF2B5EF4-FFF2-40B4-BE49-F238E27FC236}">
                  <a16:creationId xmlns:a16="http://schemas.microsoft.com/office/drawing/2014/main" id="{DA846FB9-93BB-F758-0D54-FC4FC9696359}"/>
                </a:ext>
              </a:extLst>
            </p:cNvPr>
            <p:cNvSpPr txBox="1"/>
            <p:nvPr/>
          </p:nvSpPr>
          <p:spPr>
            <a:xfrm>
              <a:off x="3564378" y="5449184"/>
              <a:ext cx="1561646"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(E)</a:t>
              </a:r>
              <a:r>
                <a:rPr lang="en-US" sz="1200" b="1" spc="0" baseline="0" dirty="0">
                  <a:ln/>
                  <a:solidFill>
                    <a:srgbClr val="000000"/>
                  </a:solidFill>
                  <a:latin typeface="Lato"/>
                  <a:sym typeface="Lato"/>
                  <a:rtl val="0"/>
                </a:rPr>
                <a:t> Calculating stalls</a:t>
              </a:r>
            </a:p>
          </p:txBody>
        </p:sp>
      </p:grpSp>
      <p:grpSp>
        <p:nvGrpSpPr>
          <p:cNvPr id="138" name="“(F) Modeling AXI interfaces”">
            <a:extLst>
              <a:ext uri="{FF2B5EF4-FFF2-40B4-BE49-F238E27FC236}">
                <a16:creationId xmlns:a16="http://schemas.microsoft.com/office/drawing/2014/main" id="{007FC886-716E-F0A9-F909-F4200ACF56FA}"/>
              </a:ext>
            </a:extLst>
          </p:cNvPr>
          <p:cNvGrpSpPr/>
          <p:nvPr/>
        </p:nvGrpSpPr>
        <p:grpSpPr>
          <a:xfrm>
            <a:off x="3335778" y="5654369"/>
            <a:ext cx="3269968" cy="276999"/>
            <a:chOff x="3564378" y="5806769"/>
            <a:chExt cx="3269968" cy="276999"/>
          </a:xfrm>
        </p:grpSpPr>
        <p:sp>
          <p:nvSpPr>
            <p:cNvPr id="23" name="Freeform: Shape 22">
              <a:extLst>
                <a:ext uri="{FF2B5EF4-FFF2-40B4-BE49-F238E27FC236}">
                  <a16:creationId xmlns:a16="http://schemas.microsoft.com/office/drawing/2014/main" id="{7514D284-D8AC-23B2-0905-45786AC19AFA}"/>
                </a:ext>
              </a:extLst>
            </p:cNvPr>
            <p:cNvSpPr/>
            <p:nvPr/>
          </p:nvSpPr>
          <p:spPr>
            <a:xfrm>
              <a:off x="3569733" y="5832623"/>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24" name="TextBox 23">
              <a:extLst>
                <a:ext uri="{FF2B5EF4-FFF2-40B4-BE49-F238E27FC236}">
                  <a16:creationId xmlns:a16="http://schemas.microsoft.com/office/drawing/2014/main" id="{D06F5AA5-41EC-C140-4F27-F281398D90A0}"/>
                </a:ext>
              </a:extLst>
            </p:cNvPr>
            <p:cNvSpPr txBox="1"/>
            <p:nvPr/>
          </p:nvSpPr>
          <p:spPr>
            <a:xfrm>
              <a:off x="3564378" y="5806769"/>
              <a:ext cx="2060179"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(F)</a:t>
              </a:r>
              <a:r>
                <a:rPr lang="en-US" sz="1200" b="1" spc="0" baseline="0" dirty="0">
                  <a:ln/>
                  <a:solidFill>
                    <a:srgbClr val="000000"/>
                  </a:solidFill>
                  <a:latin typeface="Lato"/>
                  <a:sym typeface="Lato"/>
                  <a:rtl val="0"/>
                </a:rPr>
                <a:t> Modeling AXI interfaces</a:t>
              </a:r>
            </a:p>
          </p:txBody>
        </p:sp>
      </p:grpSp>
      <p:grpSp>
        <p:nvGrpSpPr>
          <p:cNvPr id="131" name="&quot;LLVM IR bitcode&quot;">
            <a:extLst>
              <a:ext uri="{FF2B5EF4-FFF2-40B4-BE49-F238E27FC236}">
                <a16:creationId xmlns:a16="http://schemas.microsoft.com/office/drawing/2014/main" id="{000719CF-0591-A778-271D-850439BA8ABC}"/>
              </a:ext>
            </a:extLst>
          </p:cNvPr>
          <p:cNvGrpSpPr/>
          <p:nvPr/>
        </p:nvGrpSpPr>
        <p:grpSpPr>
          <a:xfrm>
            <a:off x="3433840" y="2157987"/>
            <a:ext cx="927070" cy="462413"/>
            <a:chOff x="3662440" y="2310387"/>
            <a:chExt cx="927070" cy="462413"/>
          </a:xfrm>
        </p:grpSpPr>
        <p:sp>
          <p:nvSpPr>
            <p:cNvPr id="41" name="Freeform: Shape 40">
              <a:extLst>
                <a:ext uri="{FF2B5EF4-FFF2-40B4-BE49-F238E27FC236}">
                  <a16:creationId xmlns:a16="http://schemas.microsoft.com/office/drawing/2014/main" id="{DE1D0DD1-7882-AD79-3EFE-12C666A515A6}"/>
                </a:ext>
              </a:extLst>
            </p:cNvPr>
            <p:cNvSpPr/>
            <p:nvPr/>
          </p:nvSpPr>
          <p:spPr>
            <a:xfrm>
              <a:off x="3662440" y="2349485"/>
              <a:ext cx="927070" cy="397316"/>
            </a:xfrm>
            <a:custGeom>
              <a:avLst/>
              <a:gdLst>
                <a:gd name="connsiteX0" fmla="*/ 0 w 927070"/>
                <a:gd name="connsiteY0" fmla="*/ 0 h 397316"/>
                <a:gd name="connsiteX1" fmla="*/ 927071 w 927070"/>
                <a:gd name="connsiteY1" fmla="*/ 0 h 397316"/>
                <a:gd name="connsiteX2" fmla="*/ 927071 w 927070"/>
                <a:gd name="connsiteY2" fmla="*/ 397316 h 397316"/>
                <a:gd name="connsiteX3" fmla="*/ 0 w 927070"/>
                <a:gd name="connsiteY3" fmla="*/ 397316 h 397316"/>
              </a:gdLst>
              <a:ahLst/>
              <a:cxnLst>
                <a:cxn ang="0">
                  <a:pos x="connsiteX0" y="connsiteY0"/>
                </a:cxn>
                <a:cxn ang="0">
                  <a:pos x="connsiteX1" y="connsiteY1"/>
                </a:cxn>
                <a:cxn ang="0">
                  <a:pos x="connsiteX2" y="connsiteY2"/>
                </a:cxn>
                <a:cxn ang="0">
                  <a:pos x="connsiteX3" y="connsiteY3"/>
                </a:cxn>
              </a:cxnLst>
              <a:rect l="l" t="t" r="r" b="b"/>
              <a:pathLst>
                <a:path w="927070" h="397316">
                  <a:moveTo>
                    <a:pt x="0" y="0"/>
                  </a:moveTo>
                  <a:lnTo>
                    <a:pt x="927071" y="0"/>
                  </a:lnTo>
                  <a:lnTo>
                    <a:pt x="927071" y="397316"/>
                  </a:lnTo>
                  <a:lnTo>
                    <a:pt x="0" y="397316"/>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42" name="Graphic 5">
              <a:extLst>
                <a:ext uri="{FF2B5EF4-FFF2-40B4-BE49-F238E27FC236}">
                  <a16:creationId xmlns:a16="http://schemas.microsoft.com/office/drawing/2014/main" id="{0376A95B-1F3F-78C4-A6F3-B2196C66D114}"/>
                </a:ext>
              </a:extLst>
            </p:cNvPr>
            <p:cNvGrpSpPr/>
            <p:nvPr/>
          </p:nvGrpSpPr>
          <p:grpSpPr>
            <a:xfrm>
              <a:off x="3736548" y="2310387"/>
              <a:ext cx="763351" cy="462413"/>
              <a:chOff x="3316054" y="2310387"/>
              <a:chExt cx="763351" cy="462413"/>
            </a:xfrm>
            <a:solidFill>
              <a:srgbClr val="000000"/>
            </a:solidFill>
          </p:grpSpPr>
          <p:sp>
            <p:nvSpPr>
              <p:cNvPr id="43" name="TextBox 42">
                <a:extLst>
                  <a:ext uri="{FF2B5EF4-FFF2-40B4-BE49-F238E27FC236}">
                    <a16:creationId xmlns:a16="http://schemas.microsoft.com/office/drawing/2014/main" id="{1DA429E9-94CC-AF8F-CD0A-5396F59FF9B1}"/>
                  </a:ext>
                </a:extLst>
              </p:cNvPr>
              <p:cNvSpPr txBox="1"/>
              <p:nvPr/>
            </p:nvSpPr>
            <p:spPr>
              <a:xfrm>
                <a:off x="3316054" y="2310387"/>
                <a:ext cx="763351"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LLVM IR</a:t>
                </a:r>
              </a:p>
            </p:txBody>
          </p:sp>
          <p:sp>
            <p:nvSpPr>
              <p:cNvPr id="44" name="TextBox 43">
                <a:extLst>
                  <a:ext uri="{FF2B5EF4-FFF2-40B4-BE49-F238E27FC236}">
                    <a16:creationId xmlns:a16="http://schemas.microsoft.com/office/drawing/2014/main" id="{60307FF1-CE93-EDA9-2604-376607779387}"/>
                  </a:ext>
                </a:extLst>
              </p:cNvPr>
              <p:cNvSpPr txBox="1"/>
              <p:nvPr/>
            </p:nvSpPr>
            <p:spPr>
              <a:xfrm>
                <a:off x="3342542" y="2495801"/>
                <a:ext cx="692818" cy="276999"/>
              </a:xfrm>
              <a:prstGeom prst="rect">
                <a:avLst/>
              </a:prstGeom>
              <a:noFill/>
            </p:spPr>
            <p:txBody>
              <a:bodyPr wrap="none" rtlCol="0">
                <a:spAutoFit/>
              </a:bodyPr>
              <a:lstStyle/>
              <a:p>
                <a:pPr algn="l"/>
                <a:r>
                  <a:rPr lang="en-US" sz="1200" spc="0" baseline="0" dirty="0" err="1">
                    <a:ln/>
                    <a:solidFill>
                      <a:srgbClr val="000000"/>
                    </a:solidFill>
                    <a:latin typeface="Lato"/>
                    <a:sym typeface="Lato"/>
                    <a:rtl val="0"/>
                  </a:rPr>
                  <a:t>bitcode</a:t>
                </a:r>
                <a:endParaRPr lang="en-US" sz="1200" spc="0" baseline="0" dirty="0">
                  <a:ln/>
                  <a:solidFill>
                    <a:srgbClr val="000000"/>
                  </a:solidFill>
                  <a:latin typeface="Lato"/>
                  <a:sym typeface="Lato"/>
                  <a:rtl val="0"/>
                </a:endParaRPr>
              </a:p>
            </p:txBody>
          </p:sp>
        </p:grpSp>
      </p:grpSp>
      <p:grpSp>
        <p:nvGrpSpPr>
          <p:cNvPr id="130" name="&quot;Static scheduling information&quot;">
            <a:extLst>
              <a:ext uri="{FF2B5EF4-FFF2-40B4-BE49-F238E27FC236}">
                <a16:creationId xmlns:a16="http://schemas.microsoft.com/office/drawing/2014/main" id="{7DAC6752-067E-1EBE-4E97-D96F1839F976}"/>
              </a:ext>
            </a:extLst>
          </p:cNvPr>
          <p:cNvGrpSpPr/>
          <p:nvPr/>
        </p:nvGrpSpPr>
        <p:grpSpPr>
          <a:xfrm>
            <a:off x="3382131" y="2681120"/>
            <a:ext cx="981359" cy="647827"/>
            <a:chOff x="3610731" y="2833520"/>
            <a:chExt cx="981359" cy="647827"/>
          </a:xfrm>
        </p:grpSpPr>
        <p:sp>
          <p:nvSpPr>
            <p:cNvPr id="47" name="Freeform: Shape 46">
              <a:extLst>
                <a:ext uri="{FF2B5EF4-FFF2-40B4-BE49-F238E27FC236}">
                  <a16:creationId xmlns:a16="http://schemas.microsoft.com/office/drawing/2014/main" id="{6AF9A3B7-3EFB-49C2-791A-0AFA80EADB54}"/>
                </a:ext>
              </a:extLst>
            </p:cNvPr>
            <p:cNvSpPr/>
            <p:nvPr/>
          </p:nvSpPr>
          <p:spPr>
            <a:xfrm>
              <a:off x="3662440" y="2865996"/>
              <a:ext cx="927070" cy="595974"/>
            </a:xfrm>
            <a:custGeom>
              <a:avLst/>
              <a:gdLst>
                <a:gd name="connsiteX0" fmla="*/ 0 w 927070"/>
                <a:gd name="connsiteY0" fmla="*/ 0 h 595974"/>
                <a:gd name="connsiteX1" fmla="*/ 927071 w 927070"/>
                <a:gd name="connsiteY1" fmla="*/ 0 h 595974"/>
                <a:gd name="connsiteX2" fmla="*/ 927071 w 927070"/>
                <a:gd name="connsiteY2" fmla="*/ 595974 h 595974"/>
                <a:gd name="connsiteX3" fmla="*/ 0 w 927070"/>
                <a:gd name="connsiteY3" fmla="*/ 595974 h 595974"/>
              </a:gdLst>
              <a:ahLst/>
              <a:cxnLst>
                <a:cxn ang="0">
                  <a:pos x="connsiteX0" y="connsiteY0"/>
                </a:cxn>
                <a:cxn ang="0">
                  <a:pos x="connsiteX1" y="connsiteY1"/>
                </a:cxn>
                <a:cxn ang="0">
                  <a:pos x="connsiteX2" y="connsiteY2"/>
                </a:cxn>
                <a:cxn ang="0">
                  <a:pos x="connsiteX3" y="connsiteY3"/>
                </a:cxn>
              </a:cxnLst>
              <a:rect l="l" t="t" r="r" b="b"/>
              <a:pathLst>
                <a:path w="927070" h="595974">
                  <a:moveTo>
                    <a:pt x="0" y="0"/>
                  </a:moveTo>
                  <a:lnTo>
                    <a:pt x="927071" y="0"/>
                  </a:lnTo>
                  <a:lnTo>
                    <a:pt x="927071" y="595974"/>
                  </a:lnTo>
                  <a:lnTo>
                    <a:pt x="0" y="595974"/>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48" name="Graphic 5">
              <a:extLst>
                <a:ext uri="{FF2B5EF4-FFF2-40B4-BE49-F238E27FC236}">
                  <a16:creationId xmlns:a16="http://schemas.microsoft.com/office/drawing/2014/main" id="{F465CB15-A110-633B-ED3A-13D41F20582B}"/>
                </a:ext>
              </a:extLst>
            </p:cNvPr>
            <p:cNvGrpSpPr/>
            <p:nvPr/>
          </p:nvGrpSpPr>
          <p:grpSpPr>
            <a:xfrm>
              <a:off x="3610731" y="2833520"/>
              <a:ext cx="981359" cy="647827"/>
              <a:chOff x="3190237" y="2833520"/>
              <a:chExt cx="981359" cy="647827"/>
            </a:xfrm>
            <a:solidFill>
              <a:srgbClr val="000000"/>
            </a:solidFill>
          </p:grpSpPr>
          <p:sp>
            <p:nvSpPr>
              <p:cNvPr id="49" name="TextBox 48">
                <a:extLst>
                  <a:ext uri="{FF2B5EF4-FFF2-40B4-BE49-F238E27FC236}">
                    <a16:creationId xmlns:a16="http://schemas.microsoft.com/office/drawing/2014/main" id="{90D37ECB-C344-80B0-324C-C1FF723C3E0A}"/>
                  </a:ext>
                </a:extLst>
              </p:cNvPr>
              <p:cNvSpPr txBox="1"/>
              <p:nvPr/>
            </p:nvSpPr>
            <p:spPr>
              <a:xfrm>
                <a:off x="3415383" y="2833520"/>
                <a:ext cx="572593"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Static</a:t>
                </a:r>
              </a:p>
            </p:txBody>
          </p:sp>
          <p:sp>
            <p:nvSpPr>
              <p:cNvPr id="50" name="TextBox 49">
                <a:extLst>
                  <a:ext uri="{FF2B5EF4-FFF2-40B4-BE49-F238E27FC236}">
                    <a16:creationId xmlns:a16="http://schemas.microsoft.com/office/drawing/2014/main" id="{748FCEE3-0366-D19F-1577-43ECAA2544AC}"/>
                  </a:ext>
                </a:extLst>
              </p:cNvPr>
              <p:cNvSpPr txBox="1"/>
              <p:nvPr/>
            </p:nvSpPr>
            <p:spPr>
              <a:xfrm>
                <a:off x="3229969" y="3018934"/>
                <a:ext cx="904415"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scheduling</a:t>
                </a:r>
              </a:p>
            </p:txBody>
          </p:sp>
          <p:sp>
            <p:nvSpPr>
              <p:cNvPr id="51" name="TextBox 50">
                <a:extLst>
                  <a:ext uri="{FF2B5EF4-FFF2-40B4-BE49-F238E27FC236}">
                    <a16:creationId xmlns:a16="http://schemas.microsoft.com/office/drawing/2014/main" id="{593C23B7-88E6-085F-7075-8D894FF85DBD}"/>
                  </a:ext>
                </a:extLst>
              </p:cNvPr>
              <p:cNvSpPr txBox="1"/>
              <p:nvPr/>
            </p:nvSpPr>
            <p:spPr>
              <a:xfrm>
                <a:off x="3190237" y="3204348"/>
                <a:ext cx="981359"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information</a:t>
                </a:r>
              </a:p>
            </p:txBody>
          </p:sp>
        </p:grpSp>
      </p:grpSp>
      <p:grpSp>
        <p:nvGrpSpPr>
          <p:cNvPr id="118" name="“Change FIFO depth”">
            <a:extLst>
              <a:ext uri="{FF2B5EF4-FFF2-40B4-BE49-F238E27FC236}">
                <a16:creationId xmlns:a16="http://schemas.microsoft.com/office/drawing/2014/main" id="{C8F011C8-C383-9412-9D05-44C6AB68CDDE}"/>
              </a:ext>
            </a:extLst>
          </p:cNvPr>
          <p:cNvGrpSpPr/>
          <p:nvPr/>
        </p:nvGrpSpPr>
        <p:grpSpPr>
          <a:xfrm>
            <a:off x="7082526" y="4121419"/>
            <a:ext cx="1214450" cy="934752"/>
            <a:chOff x="7311126" y="4273819"/>
            <a:chExt cx="1214450" cy="934752"/>
          </a:xfrm>
        </p:grpSpPr>
        <p:sp>
          <p:nvSpPr>
            <p:cNvPr id="52" name="Freeform: Shape 51">
              <a:extLst>
                <a:ext uri="{FF2B5EF4-FFF2-40B4-BE49-F238E27FC236}">
                  <a16:creationId xmlns:a16="http://schemas.microsoft.com/office/drawing/2014/main" id="{6FB2C678-56A1-D5FD-E39D-E3638B926CE7}"/>
                </a:ext>
              </a:extLst>
            </p:cNvPr>
            <p:cNvSpPr/>
            <p:nvPr/>
          </p:nvSpPr>
          <p:spPr>
            <a:xfrm>
              <a:off x="7443564" y="4561211"/>
              <a:ext cx="2781" cy="607628"/>
            </a:xfrm>
            <a:custGeom>
              <a:avLst/>
              <a:gdLst>
                <a:gd name="connsiteX0" fmla="*/ 0 w 2781"/>
                <a:gd name="connsiteY0" fmla="*/ 0 h 607628"/>
                <a:gd name="connsiteX1" fmla="*/ 0 w 2781"/>
                <a:gd name="connsiteY1" fmla="*/ 331097 h 607628"/>
                <a:gd name="connsiteX2" fmla="*/ 2781 w 2781"/>
                <a:gd name="connsiteY2" fmla="*/ 607629 h 607628"/>
              </a:gdLst>
              <a:ahLst/>
              <a:cxnLst>
                <a:cxn ang="0">
                  <a:pos x="connsiteX0" y="connsiteY0"/>
                </a:cxn>
                <a:cxn ang="0">
                  <a:pos x="connsiteX1" y="connsiteY1"/>
                </a:cxn>
                <a:cxn ang="0">
                  <a:pos x="connsiteX2" y="connsiteY2"/>
                </a:cxn>
              </a:cxnLst>
              <a:rect l="l" t="t" r="r" b="b"/>
              <a:pathLst>
                <a:path w="2781" h="607628">
                  <a:moveTo>
                    <a:pt x="0" y="0"/>
                  </a:moveTo>
                  <a:lnTo>
                    <a:pt x="0" y="331097"/>
                  </a:lnTo>
                  <a:lnTo>
                    <a:pt x="2781" y="607629"/>
                  </a:lnTo>
                </a:path>
              </a:pathLst>
            </a:custGeom>
            <a:noFill/>
            <a:ln w="13233" cap="flat">
              <a:solidFill>
                <a:srgbClr val="000000"/>
              </a:solidFill>
              <a:prstDash val="solid"/>
              <a:miter/>
            </a:ln>
          </p:spPr>
          <p:txBody>
            <a:bodyPr rtlCol="0" anchor="ctr"/>
            <a:lstStyle/>
            <a:p>
              <a:endParaRPr lang="en-US" sz="3200"/>
            </a:p>
          </p:txBody>
        </p:sp>
        <p:sp>
          <p:nvSpPr>
            <p:cNvPr id="53" name="Freeform: Shape 52">
              <a:extLst>
                <a:ext uri="{FF2B5EF4-FFF2-40B4-BE49-F238E27FC236}">
                  <a16:creationId xmlns:a16="http://schemas.microsoft.com/office/drawing/2014/main" id="{1FAE0C88-21BC-13D9-EFC7-46856E79F65C}"/>
                </a:ext>
              </a:extLst>
            </p:cNvPr>
            <p:cNvSpPr/>
            <p:nvPr/>
          </p:nvSpPr>
          <p:spPr>
            <a:xfrm>
              <a:off x="7419726" y="5155331"/>
              <a:ext cx="52975" cy="53240"/>
            </a:xfrm>
            <a:custGeom>
              <a:avLst/>
              <a:gdLst>
                <a:gd name="connsiteX0" fmla="*/ 27017 w 52975"/>
                <a:gd name="connsiteY0" fmla="*/ 53240 h 53240"/>
                <a:gd name="connsiteX1" fmla="*/ 0 w 52975"/>
                <a:gd name="connsiteY1" fmla="*/ 530 h 53240"/>
                <a:gd name="connsiteX2" fmla="*/ 26620 w 52975"/>
                <a:gd name="connsiteY2" fmla="*/ 13509 h 53240"/>
                <a:gd name="connsiteX3" fmla="*/ 52975 w 52975"/>
                <a:gd name="connsiteY3" fmla="*/ 0 h 53240"/>
              </a:gdLst>
              <a:ahLst/>
              <a:cxnLst>
                <a:cxn ang="0">
                  <a:pos x="connsiteX0" y="connsiteY0"/>
                </a:cxn>
                <a:cxn ang="0">
                  <a:pos x="connsiteX1" y="connsiteY1"/>
                </a:cxn>
                <a:cxn ang="0">
                  <a:pos x="connsiteX2" y="connsiteY2"/>
                </a:cxn>
                <a:cxn ang="0">
                  <a:pos x="connsiteX3" y="connsiteY3"/>
                </a:cxn>
              </a:cxnLst>
              <a:rect l="l" t="t" r="r" b="b"/>
              <a:pathLst>
                <a:path w="52975" h="53240">
                  <a:moveTo>
                    <a:pt x="27017" y="53240"/>
                  </a:moveTo>
                  <a:lnTo>
                    <a:pt x="0" y="530"/>
                  </a:lnTo>
                  <a:lnTo>
                    <a:pt x="26620" y="13509"/>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sp>
          <p:nvSpPr>
            <p:cNvPr id="54" name="Freeform: Shape 53">
              <a:extLst>
                <a:ext uri="{FF2B5EF4-FFF2-40B4-BE49-F238E27FC236}">
                  <a16:creationId xmlns:a16="http://schemas.microsoft.com/office/drawing/2014/main" id="{0F0FEF6C-E892-8AAB-4BB9-576A4E3FF42E}"/>
                </a:ext>
              </a:extLst>
            </p:cNvPr>
            <p:cNvSpPr/>
            <p:nvPr/>
          </p:nvSpPr>
          <p:spPr>
            <a:xfrm>
              <a:off x="7311126" y="4273819"/>
              <a:ext cx="264877" cy="287391"/>
            </a:xfrm>
            <a:custGeom>
              <a:avLst/>
              <a:gdLst>
                <a:gd name="connsiteX0" fmla="*/ 0 w 264877"/>
                <a:gd name="connsiteY0" fmla="*/ 0 h 287391"/>
                <a:gd name="connsiteX1" fmla="*/ 264877 w 264877"/>
                <a:gd name="connsiteY1" fmla="*/ 0 h 287391"/>
                <a:gd name="connsiteX2" fmla="*/ 264877 w 264877"/>
                <a:gd name="connsiteY2" fmla="*/ 287392 h 287391"/>
                <a:gd name="connsiteX3" fmla="*/ 0 w 264877"/>
                <a:gd name="connsiteY3" fmla="*/ 287392 h 287391"/>
              </a:gdLst>
              <a:ahLst/>
              <a:cxnLst>
                <a:cxn ang="0">
                  <a:pos x="connsiteX0" y="connsiteY0"/>
                </a:cxn>
                <a:cxn ang="0">
                  <a:pos x="connsiteX1" y="connsiteY1"/>
                </a:cxn>
                <a:cxn ang="0">
                  <a:pos x="connsiteX2" y="connsiteY2"/>
                </a:cxn>
                <a:cxn ang="0">
                  <a:pos x="connsiteX3" y="connsiteY3"/>
                </a:cxn>
              </a:cxnLst>
              <a:rect l="l" t="t" r="r" b="b"/>
              <a:pathLst>
                <a:path w="264877" h="287391">
                  <a:moveTo>
                    <a:pt x="0" y="0"/>
                  </a:moveTo>
                  <a:lnTo>
                    <a:pt x="264877" y="0"/>
                  </a:lnTo>
                  <a:lnTo>
                    <a:pt x="264877" y="287392"/>
                  </a:lnTo>
                  <a:lnTo>
                    <a:pt x="0" y="287392"/>
                  </a:lnTo>
                  <a:close/>
                </a:path>
              </a:pathLst>
            </a:custGeom>
            <a:noFill/>
            <a:ln w="13233" cap="flat">
              <a:noFill/>
              <a:prstDash val="solid"/>
              <a:miter/>
            </a:ln>
          </p:spPr>
          <p:txBody>
            <a:bodyPr rtlCol="0" anchor="ctr"/>
            <a:lstStyle/>
            <a:p>
              <a:endParaRPr lang="en-US" sz="3200"/>
            </a:p>
          </p:txBody>
        </p:sp>
        <p:sp>
          <p:nvSpPr>
            <p:cNvPr id="55" name="Freeform: Shape 54">
              <a:extLst>
                <a:ext uri="{FF2B5EF4-FFF2-40B4-BE49-F238E27FC236}">
                  <a16:creationId xmlns:a16="http://schemas.microsoft.com/office/drawing/2014/main" id="{3CFCA2F7-9A6A-B42A-D768-F871EA0472D7}"/>
                </a:ext>
              </a:extLst>
            </p:cNvPr>
            <p:cNvSpPr/>
            <p:nvPr/>
          </p:nvSpPr>
          <p:spPr>
            <a:xfrm>
              <a:off x="7311126" y="4273819"/>
              <a:ext cx="264877" cy="287391"/>
            </a:xfrm>
            <a:custGeom>
              <a:avLst/>
              <a:gdLst>
                <a:gd name="connsiteX0" fmla="*/ 132439 w 264877"/>
                <a:gd name="connsiteY0" fmla="*/ 143034 h 287391"/>
                <a:gd name="connsiteX1" fmla="*/ 66749 w 264877"/>
                <a:gd name="connsiteY1" fmla="*/ 69663 h 287391"/>
                <a:gd name="connsiteX2" fmla="*/ 131247 w 264877"/>
                <a:gd name="connsiteY2" fmla="*/ 0 h 287391"/>
                <a:gd name="connsiteX3" fmla="*/ 196009 w 264877"/>
                <a:gd name="connsiteY3" fmla="*/ 71384 h 287391"/>
                <a:gd name="connsiteX4" fmla="*/ 132439 w 264877"/>
                <a:gd name="connsiteY4" fmla="*/ 143034 h 287391"/>
                <a:gd name="connsiteX5" fmla="*/ 0 w 264877"/>
                <a:gd name="connsiteY5" fmla="*/ 287392 h 287391"/>
                <a:gd name="connsiteX6" fmla="*/ 14701 w 264877"/>
                <a:gd name="connsiteY6" fmla="*/ 190447 h 287391"/>
                <a:gd name="connsiteX7" fmla="*/ 31520 w 264877"/>
                <a:gd name="connsiteY7" fmla="*/ 167403 h 287391"/>
                <a:gd name="connsiteX8" fmla="*/ 59333 w 264877"/>
                <a:gd name="connsiteY8" fmla="*/ 151245 h 287391"/>
                <a:gd name="connsiteX9" fmla="*/ 77212 w 264877"/>
                <a:gd name="connsiteY9" fmla="*/ 151245 h 287391"/>
                <a:gd name="connsiteX10" fmla="*/ 186606 w 264877"/>
                <a:gd name="connsiteY10" fmla="*/ 151377 h 287391"/>
                <a:gd name="connsiteX11" fmla="*/ 200512 w 264877"/>
                <a:gd name="connsiteY11" fmla="*/ 150053 h 287391"/>
                <a:gd name="connsiteX12" fmla="*/ 230576 w 264877"/>
                <a:gd name="connsiteY12" fmla="*/ 166608 h 287391"/>
                <a:gd name="connsiteX13" fmla="*/ 252031 w 264877"/>
                <a:gd name="connsiteY13" fmla="*/ 201704 h 287391"/>
                <a:gd name="connsiteX14" fmla="*/ 264877 w 264877"/>
                <a:gd name="connsiteY14" fmla="*/ 287392 h 28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877" h="287391">
                  <a:moveTo>
                    <a:pt x="132439" y="143034"/>
                  </a:moveTo>
                  <a:cubicBezTo>
                    <a:pt x="97740" y="143034"/>
                    <a:pt x="66749" y="114162"/>
                    <a:pt x="66749" y="69663"/>
                  </a:cubicBezTo>
                  <a:cubicBezTo>
                    <a:pt x="66749" y="35229"/>
                    <a:pt x="92972" y="0"/>
                    <a:pt x="131247" y="0"/>
                  </a:cubicBezTo>
                  <a:cubicBezTo>
                    <a:pt x="168595" y="0"/>
                    <a:pt x="196009" y="34169"/>
                    <a:pt x="196009" y="71384"/>
                  </a:cubicBezTo>
                  <a:cubicBezTo>
                    <a:pt x="196009" y="114427"/>
                    <a:pt x="163694" y="143034"/>
                    <a:pt x="132439" y="143034"/>
                  </a:cubicBezTo>
                  <a:close/>
                  <a:moveTo>
                    <a:pt x="0" y="287392"/>
                  </a:moveTo>
                  <a:cubicBezTo>
                    <a:pt x="3046" y="255607"/>
                    <a:pt x="7019" y="212299"/>
                    <a:pt x="14701" y="190447"/>
                  </a:cubicBezTo>
                  <a:cubicBezTo>
                    <a:pt x="18144" y="180514"/>
                    <a:pt x="23309" y="173362"/>
                    <a:pt x="31520" y="167403"/>
                  </a:cubicBezTo>
                  <a:cubicBezTo>
                    <a:pt x="36818" y="163429"/>
                    <a:pt x="55889" y="152967"/>
                    <a:pt x="59333" y="151245"/>
                  </a:cubicBezTo>
                  <a:cubicBezTo>
                    <a:pt x="65425" y="148066"/>
                    <a:pt x="71782" y="146477"/>
                    <a:pt x="77212" y="151245"/>
                  </a:cubicBezTo>
                  <a:cubicBezTo>
                    <a:pt x="109394" y="179719"/>
                    <a:pt x="154026" y="178792"/>
                    <a:pt x="186606" y="151377"/>
                  </a:cubicBezTo>
                  <a:cubicBezTo>
                    <a:pt x="190447" y="147404"/>
                    <a:pt x="196539" y="148464"/>
                    <a:pt x="200512" y="150053"/>
                  </a:cubicBezTo>
                  <a:cubicBezTo>
                    <a:pt x="206737" y="152437"/>
                    <a:pt x="226735" y="164224"/>
                    <a:pt x="230576" y="166608"/>
                  </a:cubicBezTo>
                  <a:cubicBezTo>
                    <a:pt x="241568" y="173892"/>
                    <a:pt x="247528" y="183560"/>
                    <a:pt x="252031" y="201704"/>
                  </a:cubicBezTo>
                  <a:cubicBezTo>
                    <a:pt x="257726" y="226205"/>
                    <a:pt x="261037" y="257461"/>
                    <a:pt x="264877" y="287392"/>
                  </a:cubicBezTo>
                  <a:close/>
                </a:path>
              </a:pathLst>
            </a:custGeom>
            <a:solidFill>
              <a:srgbClr val="505050"/>
            </a:solidFill>
            <a:ln w="13233" cap="flat">
              <a:noFill/>
              <a:prstDash val="solid"/>
              <a:miter/>
            </a:ln>
          </p:spPr>
          <p:txBody>
            <a:bodyPr rtlCol="0" anchor="ctr"/>
            <a:lstStyle/>
            <a:p>
              <a:endParaRPr lang="en-US" sz="3200"/>
            </a:p>
          </p:txBody>
        </p:sp>
        <p:sp>
          <p:nvSpPr>
            <p:cNvPr id="62" name="Freeform: Shape 61">
              <a:extLst>
                <a:ext uri="{FF2B5EF4-FFF2-40B4-BE49-F238E27FC236}">
                  <a16:creationId xmlns:a16="http://schemas.microsoft.com/office/drawing/2014/main" id="{4C37C82B-C558-6E7D-24FE-8B0A2350126D}"/>
                </a:ext>
              </a:extLst>
            </p:cNvPr>
            <p:cNvSpPr/>
            <p:nvPr/>
          </p:nvSpPr>
          <p:spPr>
            <a:xfrm>
              <a:off x="7516406" y="4577766"/>
              <a:ext cx="993290" cy="443669"/>
            </a:xfrm>
            <a:custGeom>
              <a:avLst/>
              <a:gdLst>
                <a:gd name="connsiteX0" fmla="*/ 0 w 993290"/>
                <a:gd name="connsiteY0" fmla="*/ 0 h 443669"/>
                <a:gd name="connsiteX1" fmla="*/ 993290 w 993290"/>
                <a:gd name="connsiteY1" fmla="*/ 0 h 443669"/>
                <a:gd name="connsiteX2" fmla="*/ 993290 w 993290"/>
                <a:gd name="connsiteY2" fmla="*/ 443670 h 443669"/>
                <a:gd name="connsiteX3" fmla="*/ 0 w 993290"/>
                <a:gd name="connsiteY3" fmla="*/ 443670 h 443669"/>
              </a:gdLst>
              <a:ahLst/>
              <a:cxnLst>
                <a:cxn ang="0">
                  <a:pos x="connsiteX0" y="connsiteY0"/>
                </a:cxn>
                <a:cxn ang="0">
                  <a:pos x="connsiteX1" y="connsiteY1"/>
                </a:cxn>
                <a:cxn ang="0">
                  <a:pos x="connsiteX2" y="connsiteY2"/>
                </a:cxn>
                <a:cxn ang="0">
                  <a:pos x="connsiteX3" y="connsiteY3"/>
                </a:cxn>
              </a:cxnLst>
              <a:rect l="l" t="t" r="r" b="b"/>
              <a:pathLst>
                <a:path w="993290" h="443669">
                  <a:moveTo>
                    <a:pt x="0" y="0"/>
                  </a:moveTo>
                  <a:lnTo>
                    <a:pt x="993290" y="0"/>
                  </a:lnTo>
                  <a:lnTo>
                    <a:pt x="993290" y="443670"/>
                  </a:lnTo>
                  <a:lnTo>
                    <a:pt x="0" y="443670"/>
                  </a:lnTo>
                  <a:close/>
                </a:path>
              </a:pathLst>
            </a:custGeom>
            <a:noFill/>
            <a:ln w="13233" cap="flat">
              <a:noFill/>
              <a:prstDash val="solid"/>
              <a:miter/>
            </a:ln>
          </p:spPr>
          <p:txBody>
            <a:bodyPr rtlCol="0" anchor="ctr"/>
            <a:lstStyle/>
            <a:p>
              <a:endParaRPr lang="en-US" sz="3200"/>
            </a:p>
          </p:txBody>
        </p:sp>
        <p:grpSp>
          <p:nvGrpSpPr>
            <p:cNvPr id="63" name="Graphic 5">
              <a:extLst>
                <a:ext uri="{FF2B5EF4-FFF2-40B4-BE49-F238E27FC236}">
                  <a16:creationId xmlns:a16="http://schemas.microsoft.com/office/drawing/2014/main" id="{7AD1E447-B529-B95D-AA3A-92F6A188ADE1}"/>
                </a:ext>
              </a:extLst>
            </p:cNvPr>
            <p:cNvGrpSpPr/>
            <p:nvPr/>
          </p:nvGrpSpPr>
          <p:grpSpPr>
            <a:xfrm>
              <a:off x="7444831" y="4604887"/>
              <a:ext cx="1080745" cy="519679"/>
              <a:chOff x="7024337" y="4604887"/>
              <a:chExt cx="1080745" cy="519679"/>
            </a:xfrm>
            <a:solidFill>
              <a:srgbClr val="000000"/>
            </a:solidFill>
          </p:grpSpPr>
          <p:sp>
            <p:nvSpPr>
              <p:cNvPr id="64" name="TextBox 63">
                <a:extLst>
                  <a:ext uri="{FF2B5EF4-FFF2-40B4-BE49-F238E27FC236}">
                    <a16:creationId xmlns:a16="http://schemas.microsoft.com/office/drawing/2014/main" id="{E255FE4E-A75B-B0EC-D96D-A11F044085AF}"/>
                  </a:ext>
                </a:extLst>
              </p:cNvPr>
              <p:cNvSpPr txBox="1"/>
              <p:nvPr/>
            </p:nvSpPr>
            <p:spPr>
              <a:xfrm>
                <a:off x="7024337" y="4604887"/>
                <a:ext cx="784189"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Change</a:t>
                </a:r>
              </a:p>
            </p:txBody>
          </p:sp>
          <p:sp>
            <p:nvSpPr>
              <p:cNvPr id="65" name="TextBox 64">
                <a:extLst>
                  <a:ext uri="{FF2B5EF4-FFF2-40B4-BE49-F238E27FC236}">
                    <a16:creationId xmlns:a16="http://schemas.microsoft.com/office/drawing/2014/main" id="{B5AE110A-948C-C722-2AFF-87AD25652533}"/>
                  </a:ext>
                </a:extLst>
              </p:cNvPr>
              <p:cNvSpPr txBox="1"/>
              <p:nvPr/>
            </p:nvSpPr>
            <p:spPr>
              <a:xfrm>
                <a:off x="7024337" y="4816789"/>
                <a:ext cx="1080745"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FIFO depth</a:t>
                </a:r>
              </a:p>
            </p:txBody>
          </p:sp>
        </p:grpSp>
      </p:grpSp>
      <p:grpSp>
        <p:nvGrpSpPr>
          <p:cNvPr id="119" name="“Re-compute stalls...”">
            <a:extLst>
              <a:ext uri="{FF2B5EF4-FFF2-40B4-BE49-F238E27FC236}">
                <a16:creationId xmlns:a16="http://schemas.microsoft.com/office/drawing/2014/main" id="{48952D87-245A-5CC7-8680-23D58402B75D}"/>
              </a:ext>
            </a:extLst>
          </p:cNvPr>
          <p:cNvGrpSpPr/>
          <p:nvPr/>
        </p:nvGrpSpPr>
        <p:grpSpPr>
          <a:xfrm>
            <a:off x="6599124" y="4992175"/>
            <a:ext cx="1987347" cy="943483"/>
            <a:chOff x="6827724" y="5144575"/>
            <a:chExt cx="1987347" cy="943483"/>
          </a:xfrm>
        </p:grpSpPr>
        <p:sp>
          <p:nvSpPr>
            <p:cNvPr id="56" name="Freeform: Shape 55">
              <a:extLst>
                <a:ext uri="{FF2B5EF4-FFF2-40B4-BE49-F238E27FC236}">
                  <a16:creationId xmlns:a16="http://schemas.microsoft.com/office/drawing/2014/main" id="{BB22439E-465C-93E5-FE9F-07F9F879D719}"/>
                </a:ext>
              </a:extLst>
            </p:cNvPr>
            <p:cNvSpPr/>
            <p:nvPr/>
          </p:nvSpPr>
          <p:spPr>
            <a:xfrm>
              <a:off x="7079358" y="5223405"/>
              <a:ext cx="1655483" cy="794632"/>
            </a:xfrm>
            <a:custGeom>
              <a:avLst/>
              <a:gdLst>
                <a:gd name="connsiteX0" fmla="*/ 0 w 1655483"/>
                <a:gd name="connsiteY0" fmla="*/ 0 h 794632"/>
                <a:gd name="connsiteX1" fmla="*/ 1655484 w 1655483"/>
                <a:gd name="connsiteY1" fmla="*/ 0 h 794632"/>
                <a:gd name="connsiteX2" fmla="*/ 1655484 w 1655483"/>
                <a:gd name="connsiteY2" fmla="*/ 794632 h 794632"/>
                <a:gd name="connsiteX3" fmla="*/ 0 w 1655483"/>
                <a:gd name="connsiteY3" fmla="*/ 794632 h 794632"/>
              </a:gdLst>
              <a:ahLst/>
              <a:cxnLst>
                <a:cxn ang="0">
                  <a:pos x="connsiteX0" y="connsiteY0"/>
                </a:cxn>
                <a:cxn ang="0">
                  <a:pos x="connsiteX1" y="connsiteY1"/>
                </a:cxn>
                <a:cxn ang="0">
                  <a:pos x="connsiteX2" y="connsiteY2"/>
                </a:cxn>
                <a:cxn ang="0">
                  <a:pos x="connsiteX3" y="connsiteY3"/>
                </a:cxn>
              </a:cxnLst>
              <a:rect l="l" t="t" r="r" b="b"/>
              <a:pathLst>
                <a:path w="1655483" h="794632">
                  <a:moveTo>
                    <a:pt x="0" y="0"/>
                  </a:moveTo>
                  <a:lnTo>
                    <a:pt x="1655484" y="0"/>
                  </a:lnTo>
                  <a:lnTo>
                    <a:pt x="1655484" y="794632"/>
                  </a:lnTo>
                  <a:lnTo>
                    <a:pt x="0" y="794632"/>
                  </a:lnTo>
                  <a:close/>
                </a:path>
              </a:pathLst>
            </a:custGeom>
            <a:noFill/>
            <a:ln w="13233" cap="flat">
              <a:noFill/>
              <a:prstDash val="solid"/>
              <a:miter/>
            </a:ln>
          </p:spPr>
          <p:txBody>
            <a:bodyPr rtlCol="0" anchor="ctr"/>
            <a:lstStyle/>
            <a:p>
              <a:endParaRPr lang="en-US" sz="3200"/>
            </a:p>
          </p:txBody>
        </p:sp>
        <p:grpSp>
          <p:nvGrpSpPr>
            <p:cNvPr id="57" name="Graphic 5">
              <a:extLst>
                <a:ext uri="{FF2B5EF4-FFF2-40B4-BE49-F238E27FC236}">
                  <a16:creationId xmlns:a16="http://schemas.microsoft.com/office/drawing/2014/main" id="{7215E6F2-1359-44E4-4B1F-997FB4AFA09F}"/>
                </a:ext>
              </a:extLst>
            </p:cNvPr>
            <p:cNvGrpSpPr/>
            <p:nvPr/>
          </p:nvGrpSpPr>
          <p:grpSpPr>
            <a:xfrm>
              <a:off x="7054653" y="5144575"/>
              <a:ext cx="1760418" cy="943483"/>
              <a:chOff x="6634159" y="5144575"/>
              <a:chExt cx="1760418" cy="943483"/>
            </a:xfrm>
            <a:solidFill>
              <a:srgbClr val="000000"/>
            </a:solidFill>
          </p:grpSpPr>
          <p:sp>
            <p:nvSpPr>
              <p:cNvPr id="58" name="TextBox 57">
                <a:extLst>
                  <a:ext uri="{FF2B5EF4-FFF2-40B4-BE49-F238E27FC236}">
                    <a16:creationId xmlns:a16="http://schemas.microsoft.com/office/drawing/2014/main" id="{F1E0E09A-2E08-7A9F-CDD0-1BAAFE7B355E}"/>
                  </a:ext>
                </a:extLst>
              </p:cNvPr>
              <p:cNvSpPr txBox="1"/>
              <p:nvPr/>
            </p:nvSpPr>
            <p:spPr>
              <a:xfrm>
                <a:off x="6706485" y="5144575"/>
                <a:ext cx="1592103"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Re-compute stalls</a:t>
                </a:r>
              </a:p>
            </p:txBody>
          </p:sp>
          <p:sp>
            <p:nvSpPr>
              <p:cNvPr id="59" name="TextBox 58">
                <a:extLst>
                  <a:ext uri="{FF2B5EF4-FFF2-40B4-BE49-F238E27FC236}">
                    <a16:creationId xmlns:a16="http://schemas.microsoft.com/office/drawing/2014/main" id="{405EA407-7FCA-747E-12B1-DB7604D24E11}"/>
                  </a:ext>
                </a:extLst>
              </p:cNvPr>
              <p:cNvSpPr txBox="1"/>
              <p:nvPr/>
            </p:nvSpPr>
            <p:spPr>
              <a:xfrm>
                <a:off x="6634159" y="5356477"/>
                <a:ext cx="1760418" cy="307777"/>
              </a:xfrm>
              <a:prstGeom prst="rect">
                <a:avLst/>
              </a:prstGeom>
              <a:noFill/>
            </p:spPr>
            <p:txBody>
              <a:bodyPr wrap="none" rtlCol="0">
                <a:spAutoFit/>
              </a:bodyPr>
              <a:lstStyle/>
              <a:p>
                <a:r>
                  <a:rPr lang="en-US" sz="1400" i="1" spc="0" baseline="0" dirty="0">
                    <a:ln/>
                    <a:solidFill>
                      <a:srgbClr val="000000"/>
                    </a:solidFill>
                    <a:latin typeface="Lato"/>
                    <a:sym typeface="Lato"/>
                    <a:rtl val="0"/>
                  </a:rPr>
                  <a:t>without re-simulating</a:t>
                </a:r>
              </a:p>
            </p:txBody>
          </p:sp>
          <p:sp>
            <p:nvSpPr>
              <p:cNvPr id="60" name="TextBox 59">
                <a:extLst>
                  <a:ext uri="{FF2B5EF4-FFF2-40B4-BE49-F238E27FC236}">
                    <a16:creationId xmlns:a16="http://schemas.microsoft.com/office/drawing/2014/main" id="{6330C954-4D06-2346-3A82-9BE32C1F75A9}"/>
                  </a:ext>
                </a:extLst>
              </p:cNvPr>
              <p:cNvSpPr txBox="1"/>
              <p:nvPr/>
            </p:nvSpPr>
            <p:spPr>
              <a:xfrm>
                <a:off x="6660131" y="5568379"/>
                <a:ext cx="1702710"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(unlike current HLS</a:t>
                </a:r>
              </a:p>
            </p:txBody>
          </p:sp>
          <p:sp>
            <p:nvSpPr>
              <p:cNvPr id="61" name="TextBox 60">
                <a:extLst>
                  <a:ext uri="{FF2B5EF4-FFF2-40B4-BE49-F238E27FC236}">
                    <a16:creationId xmlns:a16="http://schemas.microsoft.com/office/drawing/2014/main" id="{1AA85016-DA01-FB5D-7452-9FA459026E01}"/>
                  </a:ext>
                </a:extLst>
              </p:cNvPr>
              <p:cNvSpPr txBox="1"/>
              <p:nvPr/>
            </p:nvSpPr>
            <p:spPr>
              <a:xfrm>
                <a:off x="6666753" y="5780281"/>
                <a:ext cx="1694695"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or simulation tools)</a:t>
                </a:r>
              </a:p>
            </p:txBody>
          </p:sp>
        </p:grpSp>
        <p:sp>
          <p:nvSpPr>
            <p:cNvPr id="69" name="Freeform: Shape 68">
              <a:extLst>
                <a:ext uri="{FF2B5EF4-FFF2-40B4-BE49-F238E27FC236}">
                  <a16:creationId xmlns:a16="http://schemas.microsoft.com/office/drawing/2014/main" id="{AED2C470-C930-9D8B-C954-B600B82D6DC5}"/>
                </a:ext>
              </a:extLst>
            </p:cNvPr>
            <p:cNvSpPr/>
            <p:nvPr/>
          </p:nvSpPr>
          <p:spPr>
            <a:xfrm>
              <a:off x="6827724" y="5514770"/>
              <a:ext cx="264877" cy="178792"/>
            </a:xfrm>
            <a:custGeom>
              <a:avLst/>
              <a:gdLst>
                <a:gd name="connsiteX0" fmla="*/ 0 w 264877"/>
                <a:gd name="connsiteY0" fmla="*/ 178792 h 178792"/>
                <a:gd name="connsiteX1" fmla="*/ 264877 w 264877"/>
                <a:gd name="connsiteY1" fmla="*/ 89396 h 178792"/>
                <a:gd name="connsiteX2" fmla="*/ 84363 w 264877"/>
                <a:gd name="connsiteY2" fmla="*/ 0 h 178792"/>
              </a:gdLst>
              <a:ahLst/>
              <a:cxnLst>
                <a:cxn ang="0">
                  <a:pos x="connsiteX0" y="connsiteY0"/>
                </a:cxn>
                <a:cxn ang="0">
                  <a:pos x="connsiteX1" y="connsiteY1"/>
                </a:cxn>
                <a:cxn ang="0">
                  <a:pos x="connsiteX2" y="connsiteY2"/>
                </a:cxn>
              </a:cxnLst>
              <a:rect l="l" t="t" r="r" b="b"/>
              <a:pathLst>
                <a:path w="264877" h="178792">
                  <a:moveTo>
                    <a:pt x="0" y="178792"/>
                  </a:moveTo>
                  <a:cubicBezTo>
                    <a:pt x="176581" y="178792"/>
                    <a:pt x="264877" y="148994"/>
                    <a:pt x="264877" y="89396"/>
                  </a:cubicBezTo>
                  <a:cubicBezTo>
                    <a:pt x="264877" y="29799"/>
                    <a:pt x="204711" y="0"/>
                    <a:pt x="84363" y="0"/>
                  </a:cubicBezTo>
                </a:path>
              </a:pathLst>
            </a:custGeom>
            <a:noFill/>
            <a:ln w="13233" cap="flat">
              <a:solidFill>
                <a:srgbClr val="000000"/>
              </a:solidFill>
              <a:prstDash val="solid"/>
              <a:miter/>
            </a:ln>
          </p:spPr>
          <p:txBody>
            <a:bodyPr rtlCol="0" anchor="ctr"/>
            <a:lstStyle/>
            <a:p>
              <a:endParaRPr lang="en-US" sz="3200"/>
            </a:p>
          </p:txBody>
        </p:sp>
        <p:sp>
          <p:nvSpPr>
            <p:cNvPr id="70" name="Freeform: Shape 69">
              <a:extLst>
                <a:ext uri="{FF2B5EF4-FFF2-40B4-BE49-F238E27FC236}">
                  <a16:creationId xmlns:a16="http://schemas.microsoft.com/office/drawing/2014/main" id="{3D0A6F63-FD87-92BD-85B4-B5679AA82C8B}"/>
                </a:ext>
              </a:extLst>
            </p:cNvPr>
            <p:cNvSpPr/>
            <p:nvPr/>
          </p:nvSpPr>
          <p:spPr>
            <a:xfrm>
              <a:off x="6842558" y="5468416"/>
              <a:ext cx="92707" cy="92707"/>
            </a:xfrm>
            <a:custGeom>
              <a:avLst/>
              <a:gdLst>
                <a:gd name="connsiteX0" fmla="*/ 0 w 92707"/>
                <a:gd name="connsiteY0" fmla="*/ 46354 h 92707"/>
                <a:gd name="connsiteX1" fmla="*/ 92707 w 92707"/>
                <a:gd name="connsiteY1" fmla="*/ 0 h 92707"/>
                <a:gd name="connsiteX2" fmla="*/ 69530 w 92707"/>
                <a:gd name="connsiteY2" fmla="*/ 46354 h 92707"/>
                <a:gd name="connsiteX3" fmla="*/ 92707 w 92707"/>
                <a:gd name="connsiteY3" fmla="*/ 92707 h 92707"/>
              </a:gdLst>
              <a:ahLst/>
              <a:cxnLst>
                <a:cxn ang="0">
                  <a:pos x="connsiteX0" y="connsiteY0"/>
                </a:cxn>
                <a:cxn ang="0">
                  <a:pos x="connsiteX1" y="connsiteY1"/>
                </a:cxn>
                <a:cxn ang="0">
                  <a:pos x="connsiteX2" y="connsiteY2"/>
                </a:cxn>
                <a:cxn ang="0">
                  <a:pos x="connsiteX3" y="connsiteY3"/>
                </a:cxn>
              </a:cxnLst>
              <a:rect l="l" t="t" r="r" b="b"/>
              <a:pathLst>
                <a:path w="92707" h="92707">
                  <a:moveTo>
                    <a:pt x="0" y="46354"/>
                  </a:moveTo>
                  <a:lnTo>
                    <a:pt x="92707" y="0"/>
                  </a:lnTo>
                  <a:lnTo>
                    <a:pt x="69530" y="46354"/>
                  </a:lnTo>
                  <a:lnTo>
                    <a:pt x="92707" y="92707"/>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17" name="“Dumped Trace”">
            <a:extLst>
              <a:ext uri="{FF2B5EF4-FFF2-40B4-BE49-F238E27FC236}">
                <a16:creationId xmlns:a16="http://schemas.microsoft.com/office/drawing/2014/main" id="{55884A84-11EC-7443-C8F4-18FF8C1E8670}"/>
              </a:ext>
            </a:extLst>
          </p:cNvPr>
          <p:cNvGrpSpPr/>
          <p:nvPr/>
        </p:nvGrpSpPr>
        <p:grpSpPr>
          <a:xfrm>
            <a:off x="5857468" y="3455886"/>
            <a:ext cx="1982833" cy="303975"/>
            <a:chOff x="6086068" y="3608286"/>
            <a:chExt cx="1982833" cy="303975"/>
          </a:xfrm>
        </p:grpSpPr>
        <p:sp>
          <p:nvSpPr>
            <p:cNvPr id="73" name="Freeform: Shape 72">
              <a:extLst>
                <a:ext uri="{FF2B5EF4-FFF2-40B4-BE49-F238E27FC236}">
                  <a16:creationId xmlns:a16="http://schemas.microsoft.com/office/drawing/2014/main" id="{E0F54DA1-BF0D-4138-400A-8594DE3B1185}"/>
                </a:ext>
              </a:extLst>
            </p:cNvPr>
            <p:cNvSpPr/>
            <p:nvPr/>
          </p:nvSpPr>
          <p:spPr>
            <a:xfrm>
              <a:off x="6086068" y="3647384"/>
              <a:ext cx="403938" cy="264877"/>
            </a:xfrm>
            <a:custGeom>
              <a:avLst/>
              <a:gdLst>
                <a:gd name="connsiteX0" fmla="*/ 0 w 403938"/>
                <a:gd name="connsiteY0" fmla="*/ 52975 h 264877"/>
                <a:gd name="connsiteX1" fmla="*/ 201969 w 403938"/>
                <a:gd name="connsiteY1" fmla="*/ 0 h 264877"/>
                <a:gd name="connsiteX2" fmla="*/ 344738 w 403938"/>
                <a:gd name="connsiteY2" fmla="*/ 15495 h 264877"/>
                <a:gd name="connsiteX3" fmla="*/ 403938 w 403938"/>
                <a:gd name="connsiteY3" fmla="*/ 52975 h 264877"/>
                <a:gd name="connsiteX4" fmla="*/ 403938 w 403938"/>
                <a:gd name="connsiteY4" fmla="*/ 211902 h 264877"/>
                <a:gd name="connsiteX5" fmla="*/ 344738 w 403938"/>
                <a:gd name="connsiteY5" fmla="*/ 249382 h 264877"/>
                <a:gd name="connsiteX6" fmla="*/ 201969 w 403938"/>
                <a:gd name="connsiteY6" fmla="*/ 264877 h 264877"/>
                <a:gd name="connsiteX7" fmla="*/ 0 w 403938"/>
                <a:gd name="connsiteY7" fmla="*/ 211902 h 26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938" h="264877">
                  <a:moveTo>
                    <a:pt x="0" y="52975"/>
                  </a:moveTo>
                  <a:cubicBezTo>
                    <a:pt x="0" y="23706"/>
                    <a:pt x="90456" y="0"/>
                    <a:pt x="201969" y="0"/>
                  </a:cubicBezTo>
                  <a:cubicBezTo>
                    <a:pt x="255474" y="0"/>
                    <a:pt x="306860" y="5562"/>
                    <a:pt x="344738" y="15495"/>
                  </a:cubicBezTo>
                  <a:cubicBezTo>
                    <a:pt x="382615" y="25428"/>
                    <a:pt x="403938" y="38937"/>
                    <a:pt x="403938" y="52975"/>
                  </a:cubicBezTo>
                  <a:lnTo>
                    <a:pt x="403938" y="211902"/>
                  </a:lnTo>
                  <a:cubicBezTo>
                    <a:pt x="403938" y="225940"/>
                    <a:pt x="382615" y="239449"/>
                    <a:pt x="344738" y="249382"/>
                  </a:cubicBezTo>
                  <a:cubicBezTo>
                    <a:pt x="306860" y="259315"/>
                    <a:pt x="255474" y="264877"/>
                    <a:pt x="201969" y="264877"/>
                  </a:cubicBezTo>
                  <a:cubicBezTo>
                    <a:pt x="90456" y="264877"/>
                    <a:pt x="0" y="241171"/>
                    <a:pt x="0" y="211902"/>
                  </a:cubicBezTo>
                  <a:close/>
                </a:path>
              </a:pathLst>
            </a:custGeom>
            <a:solidFill>
              <a:srgbClr val="660000"/>
            </a:solidFill>
            <a:ln w="13233" cap="flat">
              <a:solidFill>
                <a:srgbClr val="000000"/>
              </a:solidFill>
              <a:prstDash val="solid"/>
              <a:miter/>
            </a:ln>
          </p:spPr>
          <p:txBody>
            <a:bodyPr rtlCol="0" anchor="ctr"/>
            <a:lstStyle/>
            <a:p>
              <a:endParaRPr lang="en-US" sz="3200"/>
            </a:p>
          </p:txBody>
        </p:sp>
        <p:sp>
          <p:nvSpPr>
            <p:cNvPr id="74" name="Freeform: Shape 73">
              <a:extLst>
                <a:ext uri="{FF2B5EF4-FFF2-40B4-BE49-F238E27FC236}">
                  <a16:creationId xmlns:a16="http://schemas.microsoft.com/office/drawing/2014/main" id="{CF22A4D7-F021-CE64-8D85-B9BEB683E76B}"/>
                </a:ext>
              </a:extLst>
            </p:cNvPr>
            <p:cNvSpPr/>
            <p:nvPr/>
          </p:nvSpPr>
          <p:spPr>
            <a:xfrm>
              <a:off x="6086068" y="3700360"/>
              <a:ext cx="403938" cy="52975"/>
            </a:xfrm>
            <a:custGeom>
              <a:avLst/>
              <a:gdLst>
                <a:gd name="connsiteX0" fmla="*/ 403938 w 403938"/>
                <a:gd name="connsiteY0" fmla="*/ 0 h 52975"/>
                <a:gd name="connsiteX1" fmla="*/ 344738 w 403938"/>
                <a:gd name="connsiteY1" fmla="*/ 37480 h 52975"/>
                <a:gd name="connsiteX2" fmla="*/ 201969 w 403938"/>
                <a:gd name="connsiteY2" fmla="*/ 52975 h 52975"/>
                <a:gd name="connsiteX3" fmla="*/ 0 w 403938"/>
                <a:gd name="connsiteY3" fmla="*/ 0 h 52975"/>
              </a:gdLst>
              <a:ahLst/>
              <a:cxnLst>
                <a:cxn ang="0">
                  <a:pos x="connsiteX0" y="connsiteY0"/>
                </a:cxn>
                <a:cxn ang="0">
                  <a:pos x="connsiteX1" y="connsiteY1"/>
                </a:cxn>
                <a:cxn ang="0">
                  <a:pos x="connsiteX2" y="connsiteY2"/>
                </a:cxn>
                <a:cxn ang="0">
                  <a:pos x="connsiteX3" y="connsiteY3"/>
                </a:cxn>
              </a:cxnLst>
              <a:rect l="l" t="t" r="r" b="b"/>
              <a:pathLst>
                <a:path w="403938" h="52975">
                  <a:moveTo>
                    <a:pt x="403938" y="0"/>
                  </a:moveTo>
                  <a:cubicBezTo>
                    <a:pt x="403938" y="14038"/>
                    <a:pt x="382615" y="27547"/>
                    <a:pt x="344738" y="37480"/>
                  </a:cubicBezTo>
                  <a:cubicBezTo>
                    <a:pt x="306860" y="47413"/>
                    <a:pt x="255474" y="52975"/>
                    <a:pt x="201969" y="52975"/>
                  </a:cubicBezTo>
                  <a:cubicBezTo>
                    <a:pt x="90456" y="52975"/>
                    <a:pt x="0" y="29269"/>
                    <a:pt x="0" y="0"/>
                  </a:cubicBezTo>
                </a:path>
              </a:pathLst>
            </a:custGeom>
            <a:noFill/>
            <a:ln w="13233" cap="flat">
              <a:solidFill>
                <a:srgbClr val="000000"/>
              </a:solidFill>
              <a:prstDash val="solid"/>
              <a:miter/>
            </a:ln>
          </p:spPr>
          <p:txBody>
            <a:bodyPr rtlCol="0" anchor="ctr"/>
            <a:lstStyle/>
            <a:p>
              <a:endParaRPr lang="en-US" sz="3200"/>
            </a:p>
          </p:txBody>
        </p:sp>
        <p:sp>
          <p:nvSpPr>
            <p:cNvPr id="78" name="TextBox 77">
              <a:extLst>
                <a:ext uri="{FF2B5EF4-FFF2-40B4-BE49-F238E27FC236}">
                  <a16:creationId xmlns:a16="http://schemas.microsoft.com/office/drawing/2014/main" id="{5D950078-C1CA-47DB-9D5C-20B376317EB2}"/>
                </a:ext>
              </a:extLst>
            </p:cNvPr>
            <p:cNvSpPr txBox="1"/>
            <p:nvPr/>
          </p:nvSpPr>
          <p:spPr>
            <a:xfrm>
              <a:off x="6944875" y="3608286"/>
              <a:ext cx="1124026" cy="276999"/>
            </a:xfrm>
            <a:prstGeom prst="rect">
              <a:avLst/>
            </a:prstGeom>
            <a:noFill/>
          </p:spPr>
          <p:txBody>
            <a:bodyPr wrap="none" rtlCol="0">
              <a:spAutoFit/>
            </a:bodyPr>
            <a:lstStyle/>
            <a:p>
              <a:pPr algn="l"/>
              <a:r>
                <a:rPr lang="en-US" sz="1200" b="1" i="1" spc="0" baseline="0" dirty="0">
                  <a:ln/>
                  <a:solidFill>
                    <a:srgbClr val="660000"/>
                  </a:solidFill>
                  <a:latin typeface="Lato"/>
                  <a:sym typeface="Lato"/>
                  <a:rtl val="0"/>
                </a:rPr>
                <a:t>Dumped Trace</a:t>
              </a:r>
            </a:p>
          </p:txBody>
        </p:sp>
      </p:grpSp>
      <p:grpSp>
        <p:nvGrpSpPr>
          <p:cNvPr id="116" name="“Decoupled two stages”">
            <a:extLst>
              <a:ext uri="{FF2B5EF4-FFF2-40B4-BE49-F238E27FC236}">
                <a16:creationId xmlns:a16="http://schemas.microsoft.com/office/drawing/2014/main" id="{ED2441FF-E83F-6283-E153-2C8F1BB57D82}"/>
              </a:ext>
            </a:extLst>
          </p:cNvPr>
          <p:cNvGrpSpPr/>
          <p:nvPr/>
        </p:nvGrpSpPr>
        <p:grpSpPr>
          <a:xfrm>
            <a:off x="8433400" y="2797827"/>
            <a:ext cx="1206913" cy="2125640"/>
            <a:chOff x="8662000" y="2950227"/>
            <a:chExt cx="1206913" cy="2125640"/>
          </a:xfrm>
        </p:grpSpPr>
        <p:sp>
          <p:nvSpPr>
            <p:cNvPr id="81" name="Freeform: Shape 80">
              <a:extLst>
                <a:ext uri="{FF2B5EF4-FFF2-40B4-BE49-F238E27FC236}">
                  <a16:creationId xmlns:a16="http://schemas.microsoft.com/office/drawing/2014/main" id="{C24BF2A5-589C-4247-67C5-257EE1F74709}"/>
                </a:ext>
              </a:extLst>
            </p:cNvPr>
            <p:cNvSpPr/>
            <p:nvPr/>
          </p:nvSpPr>
          <p:spPr>
            <a:xfrm>
              <a:off x="8781195" y="2950227"/>
              <a:ext cx="860851" cy="13243"/>
            </a:xfrm>
            <a:custGeom>
              <a:avLst/>
              <a:gdLst>
                <a:gd name="connsiteX0" fmla="*/ 0 w 860851"/>
                <a:gd name="connsiteY0" fmla="*/ 0 h 13243"/>
                <a:gd name="connsiteX1" fmla="*/ 860852 w 860851"/>
                <a:gd name="connsiteY1" fmla="*/ 0 h 13243"/>
              </a:gdLst>
              <a:ahLst/>
              <a:cxnLst>
                <a:cxn ang="0">
                  <a:pos x="connsiteX0" y="connsiteY0"/>
                </a:cxn>
                <a:cxn ang="0">
                  <a:pos x="connsiteX1" y="connsiteY1"/>
                </a:cxn>
              </a:cxnLst>
              <a:rect l="l" t="t" r="r" b="b"/>
              <a:pathLst>
                <a:path w="860851" h="13243">
                  <a:moveTo>
                    <a:pt x="0" y="0"/>
                  </a:moveTo>
                  <a:lnTo>
                    <a:pt x="860852" y="0"/>
                  </a:lnTo>
                </a:path>
              </a:pathLst>
            </a:custGeom>
            <a:noFill/>
            <a:ln w="26467" cap="flat">
              <a:solidFill>
                <a:srgbClr val="003300"/>
              </a:solidFill>
              <a:custDash>
                <a:ds d="450000" sp="450000"/>
              </a:custDash>
              <a:miter/>
            </a:ln>
          </p:spPr>
          <p:txBody>
            <a:bodyPr rtlCol="0" anchor="ctr"/>
            <a:lstStyle/>
            <a:p>
              <a:endParaRPr lang="en-US" sz="3200"/>
            </a:p>
          </p:txBody>
        </p:sp>
        <p:sp>
          <p:nvSpPr>
            <p:cNvPr id="82" name="Freeform: Shape 81">
              <a:extLst>
                <a:ext uri="{FF2B5EF4-FFF2-40B4-BE49-F238E27FC236}">
                  <a16:creationId xmlns:a16="http://schemas.microsoft.com/office/drawing/2014/main" id="{F139361E-EBE1-9C0E-6178-E5FBD2EFC613}"/>
                </a:ext>
              </a:extLst>
            </p:cNvPr>
            <p:cNvSpPr/>
            <p:nvPr/>
          </p:nvSpPr>
          <p:spPr>
            <a:xfrm>
              <a:off x="8794439" y="5062624"/>
              <a:ext cx="860851" cy="13243"/>
            </a:xfrm>
            <a:custGeom>
              <a:avLst/>
              <a:gdLst>
                <a:gd name="connsiteX0" fmla="*/ 0 w 860851"/>
                <a:gd name="connsiteY0" fmla="*/ 0 h 13243"/>
                <a:gd name="connsiteX1" fmla="*/ 860852 w 860851"/>
                <a:gd name="connsiteY1" fmla="*/ 0 h 13243"/>
              </a:gdLst>
              <a:ahLst/>
              <a:cxnLst>
                <a:cxn ang="0">
                  <a:pos x="connsiteX0" y="connsiteY0"/>
                </a:cxn>
                <a:cxn ang="0">
                  <a:pos x="connsiteX1" y="connsiteY1"/>
                </a:cxn>
              </a:cxnLst>
              <a:rect l="l" t="t" r="r" b="b"/>
              <a:pathLst>
                <a:path w="860851" h="13243">
                  <a:moveTo>
                    <a:pt x="0" y="0"/>
                  </a:moveTo>
                  <a:lnTo>
                    <a:pt x="860852" y="0"/>
                  </a:lnTo>
                </a:path>
              </a:pathLst>
            </a:custGeom>
            <a:noFill/>
            <a:ln w="26467" cap="flat">
              <a:solidFill>
                <a:srgbClr val="9C843E"/>
              </a:solidFill>
              <a:custDash>
                <a:ds d="450000" sp="450000"/>
              </a:custDash>
              <a:miter/>
            </a:ln>
          </p:spPr>
          <p:txBody>
            <a:bodyPr rtlCol="0" anchor="ctr"/>
            <a:lstStyle/>
            <a:p>
              <a:endParaRPr lang="en-US" sz="3200"/>
            </a:p>
          </p:txBody>
        </p:sp>
        <p:sp>
          <p:nvSpPr>
            <p:cNvPr id="83" name="Freeform: Shape 82">
              <a:extLst>
                <a:ext uri="{FF2B5EF4-FFF2-40B4-BE49-F238E27FC236}">
                  <a16:creationId xmlns:a16="http://schemas.microsoft.com/office/drawing/2014/main" id="{87C13B28-B5DC-1071-D3A0-FF4F1908DC13}"/>
                </a:ext>
              </a:extLst>
            </p:cNvPr>
            <p:cNvSpPr/>
            <p:nvPr/>
          </p:nvSpPr>
          <p:spPr>
            <a:xfrm>
              <a:off x="9256120" y="3013268"/>
              <a:ext cx="1854" cy="1970158"/>
            </a:xfrm>
            <a:custGeom>
              <a:avLst/>
              <a:gdLst>
                <a:gd name="connsiteX0" fmla="*/ 1854 w 1854"/>
                <a:gd name="connsiteY0" fmla="*/ 1970158 h 1970158"/>
                <a:gd name="connsiteX1" fmla="*/ 0 w 1854"/>
                <a:gd name="connsiteY1" fmla="*/ 0 h 1970158"/>
              </a:gdLst>
              <a:ahLst/>
              <a:cxnLst>
                <a:cxn ang="0">
                  <a:pos x="connsiteX0" y="connsiteY0"/>
                </a:cxn>
                <a:cxn ang="0">
                  <a:pos x="connsiteX1" y="connsiteY1"/>
                </a:cxn>
              </a:cxnLst>
              <a:rect l="l" t="t" r="r" b="b"/>
              <a:pathLst>
                <a:path w="1854" h="1970158">
                  <a:moveTo>
                    <a:pt x="1854" y="1970158"/>
                  </a:moveTo>
                  <a:lnTo>
                    <a:pt x="0" y="0"/>
                  </a:lnTo>
                </a:path>
              </a:pathLst>
            </a:custGeom>
            <a:noFill/>
            <a:ln w="13233" cap="flat">
              <a:solidFill>
                <a:srgbClr val="000000"/>
              </a:solidFill>
              <a:custDash>
                <a:ds d="225000" sp="225000"/>
              </a:custDash>
              <a:miter/>
            </a:ln>
          </p:spPr>
          <p:txBody>
            <a:bodyPr rtlCol="0" anchor="ctr"/>
            <a:lstStyle/>
            <a:p>
              <a:endParaRPr lang="en-US" sz="3200"/>
            </a:p>
          </p:txBody>
        </p:sp>
        <p:sp>
          <p:nvSpPr>
            <p:cNvPr id="84" name="Freeform: Shape 83">
              <a:extLst>
                <a:ext uri="{FF2B5EF4-FFF2-40B4-BE49-F238E27FC236}">
                  <a16:creationId xmlns:a16="http://schemas.microsoft.com/office/drawing/2014/main" id="{CC17ABD8-5585-CF76-134B-CF560FEB1473}"/>
                </a:ext>
              </a:extLst>
            </p:cNvPr>
            <p:cNvSpPr/>
            <p:nvPr/>
          </p:nvSpPr>
          <p:spPr>
            <a:xfrm>
              <a:off x="9231487" y="497018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sp>
          <p:nvSpPr>
            <p:cNvPr id="85" name="Freeform: Shape 84">
              <a:extLst>
                <a:ext uri="{FF2B5EF4-FFF2-40B4-BE49-F238E27FC236}">
                  <a16:creationId xmlns:a16="http://schemas.microsoft.com/office/drawing/2014/main" id="{8ACA0824-909E-0707-A6B1-6B1EEA90243D}"/>
                </a:ext>
              </a:extLst>
            </p:cNvPr>
            <p:cNvSpPr/>
            <p:nvPr/>
          </p:nvSpPr>
          <p:spPr>
            <a:xfrm>
              <a:off x="9229632" y="2973536"/>
              <a:ext cx="52975" cy="52975"/>
            </a:xfrm>
            <a:custGeom>
              <a:avLst/>
              <a:gdLst>
                <a:gd name="connsiteX0" fmla="*/ 26488 w 52975"/>
                <a:gd name="connsiteY0" fmla="*/ 0 h 52975"/>
                <a:gd name="connsiteX1" fmla="*/ 52975 w 52975"/>
                <a:gd name="connsiteY1" fmla="*/ 52975 h 52975"/>
                <a:gd name="connsiteX2" fmla="*/ 26488 w 52975"/>
                <a:gd name="connsiteY2" fmla="*/ 39732 h 52975"/>
                <a:gd name="connsiteX3" fmla="*/ 0 w 52975"/>
                <a:gd name="connsiteY3" fmla="*/ 52975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0"/>
                  </a:moveTo>
                  <a:lnTo>
                    <a:pt x="52975" y="52975"/>
                  </a:lnTo>
                  <a:lnTo>
                    <a:pt x="26488" y="39732"/>
                  </a:lnTo>
                  <a:lnTo>
                    <a:pt x="0" y="52975"/>
                  </a:lnTo>
                  <a:close/>
                </a:path>
              </a:pathLst>
            </a:custGeom>
            <a:solidFill>
              <a:srgbClr val="000000"/>
            </a:solidFill>
            <a:ln w="13233" cap="flat">
              <a:solidFill>
                <a:srgbClr val="000000"/>
              </a:solidFill>
              <a:prstDash val="solid"/>
              <a:miter/>
            </a:ln>
          </p:spPr>
          <p:txBody>
            <a:bodyPr rtlCol="0" anchor="ctr"/>
            <a:lstStyle/>
            <a:p>
              <a:endParaRPr lang="en-US" sz="3200"/>
            </a:p>
          </p:txBody>
        </p:sp>
        <p:sp>
          <p:nvSpPr>
            <p:cNvPr id="86" name="Freeform: Shape 85">
              <a:extLst>
                <a:ext uri="{FF2B5EF4-FFF2-40B4-BE49-F238E27FC236}">
                  <a16:creationId xmlns:a16="http://schemas.microsoft.com/office/drawing/2014/main" id="{5F7C8819-E819-EB91-E9CF-77C1C2FD8F73}"/>
                </a:ext>
              </a:extLst>
            </p:cNvPr>
            <p:cNvSpPr/>
            <p:nvPr/>
          </p:nvSpPr>
          <p:spPr>
            <a:xfrm>
              <a:off x="8662000" y="3444753"/>
              <a:ext cx="1191948" cy="639678"/>
            </a:xfrm>
            <a:custGeom>
              <a:avLst/>
              <a:gdLst>
                <a:gd name="connsiteX0" fmla="*/ 0 w 1191948"/>
                <a:gd name="connsiteY0" fmla="*/ 0 h 639678"/>
                <a:gd name="connsiteX1" fmla="*/ 1191948 w 1191948"/>
                <a:gd name="connsiteY1" fmla="*/ 0 h 639678"/>
                <a:gd name="connsiteX2" fmla="*/ 1191948 w 1191948"/>
                <a:gd name="connsiteY2" fmla="*/ 639679 h 639678"/>
                <a:gd name="connsiteX3" fmla="*/ 0 w 1191948"/>
                <a:gd name="connsiteY3" fmla="*/ 639679 h 639678"/>
              </a:gdLst>
              <a:ahLst/>
              <a:cxnLst>
                <a:cxn ang="0">
                  <a:pos x="connsiteX0" y="connsiteY0"/>
                </a:cxn>
                <a:cxn ang="0">
                  <a:pos x="connsiteX1" y="connsiteY1"/>
                </a:cxn>
                <a:cxn ang="0">
                  <a:pos x="connsiteX2" y="connsiteY2"/>
                </a:cxn>
                <a:cxn ang="0">
                  <a:pos x="connsiteX3" y="connsiteY3"/>
                </a:cxn>
              </a:cxnLst>
              <a:rect l="l" t="t" r="r" b="b"/>
              <a:pathLst>
                <a:path w="1191948" h="639678">
                  <a:moveTo>
                    <a:pt x="0" y="0"/>
                  </a:moveTo>
                  <a:lnTo>
                    <a:pt x="1191948" y="0"/>
                  </a:lnTo>
                  <a:lnTo>
                    <a:pt x="1191948" y="639679"/>
                  </a:lnTo>
                  <a:lnTo>
                    <a:pt x="0" y="639679"/>
                  </a:lnTo>
                  <a:close/>
                </a:path>
              </a:pathLst>
            </a:custGeom>
            <a:noFill/>
            <a:ln w="13233" cap="flat">
              <a:noFill/>
              <a:prstDash val="solid"/>
              <a:miter/>
            </a:ln>
          </p:spPr>
          <p:txBody>
            <a:bodyPr rtlCol="0" anchor="ctr"/>
            <a:lstStyle/>
            <a:p>
              <a:endParaRPr lang="en-US" sz="3200"/>
            </a:p>
          </p:txBody>
        </p:sp>
        <p:grpSp>
          <p:nvGrpSpPr>
            <p:cNvPr id="87" name="Graphic 5">
              <a:extLst>
                <a:ext uri="{FF2B5EF4-FFF2-40B4-BE49-F238E27FC236}">
                  <a16:creationId xmlns:a16="http://schemas.microsoft.com/office/drawing/2014/main" id="{7CD274F9-B2CE-C7F1-4AF7-105A200F6E66}"/>
                </a:ext>
              </a:extLst>
            </p:cNvPr>
            <p:cNvGrpSpPr/>
            <p:nvPr/>
          </p:nvGrpSpPr>
          <p:grpSpPr>
            <a:xfrm>
              <a:off x="8709621" y="3301691"/>
              <a:ext cx="1159292" cy="788845"/>
              <a:chOff x="8289127" y="3301691"/>
              <a:chExt cx="1159292" cy="788845"/>
            </a:xfrm>
          </p:grpSpPr>
          <p:sp>
            <p:nvSpPr>
              <p:cNvPr id="88" name="Freeform: Shape 87">
                <a:extLst>
                  <a:ext uri="{FF2B5EF4-FFF2-40B4-BE49-F238E27FC236}">
                    <a16:creationId xmlns:a16="http://schemas.microsoft.com/office/drawing/2014/main" id="{6E77E247-4DAF-5C34-146D-031CEBF77846}"/>
                  </a:ext>
                </a:extLst>
              </p:cNvPr>
              <p:cNvSpPr/>
              <p:nvPr/>
            </p:nvSpPr>
            <p:spPr>
              <a:xfrm>
                <a:off x="8400433" y="3356019"/>
                <a:ext cx="900583" cy="675437"/>
              </a:xfrm>
              <a:custGeom>
                <a:avLst/>
                <a:gdLst>
                  <a:gd name="connsiteX0" fmla="*/ 0 w 900583"/>
                  <a:gd name="connsiteY0" fmla="*/ 0 h 675437"/>
                  <a:gd name="connsiteX1" fmla="*/ 900583 w 900583"/>
                  <a:gd name="connsiteY1" fmla="*/ 0 h 675437"/>
                  <a:gd name="connsiteX2" fmla="*/ 900583 w 900583"/>
                  <a:gd name="connsiteY2" fmla="*/ 675437 h 675437"/>
                  <a:gd name="connsiteX3" fmla="*/ 0 w 900583"/>
                  <a:gd name="connsiteY3" fmla="*/ 675437 h 675437"/>
                </a:gdLst>
                <a:ahLst/>
                <a:cxnLst>
                  <a:cxn ang="0">
                    <a:pos x="connsiteX0" y="connsiteY0"/>
                  </a:cxn>
                  <a:cxn ang="0">
                    <a:pos x="connsiteX1" y="connsiteY1"/>
                  </a:cxn>
                  <a:cxn ang="0">
                    <a:pos x="connsiteX2" y="connsiteY2"/>
                  </a:cxn>
                  <a:cxn ang="0">
                    <a:pos x="connsiteX3" y="connsiteY3"/>
                  </a:cxn>
                </a:cxnLst>
                <a:rect l="l" t="t" r="r" b="b"/>
                <a:pathLst>
                  <a:path w="900583" h="675437">
                    <a:moveTo>
                      <a:pt x="0" y="0"/>
                    </a:moveTo>
                    <a:lnTo>
                      <a:pt x="900583" y="0"/>
                    </a:lnTo>
                    <a:lnTo>
                      <a:pt x="900583" y="675437"/>
                    </a:lnTo>
                    <a:lnTo>
                      <a:pt x="0" y="675437"/>
                    </a:lnTo>
                    <a:close/>
                  </a:path>
                </a:pathLst>
              </a:custGeom>
              <a:solidFill>
                <a:srgbClr val="FFFFFF"/>
              </a:solidFill>
              <a:ln w="0" cap="flat">
                <a:noFill/>
                <a:prstDash val="solid"/>
                <a:miter/>
              </a:ln>
            </p:spPr>
            <p:txBody>
              <a:bodyPr rtlCol="0" anchor="ctr"/>
              <a:lstStyle/>
              <a:p>
                <a:endParaRPr lang="en-US" sz="3200"/>
              </a:p>
            </p:txBody>
          </p:sp>
          <p:sp>
            <p:nvSpPr>
              <p:cNvPr id="89" name="TextBox 88">
                <a:extLst>
                  <a:ext uri="{FF2B5EF4-FFF2-40B4-BE49-F238E27FC236}">
                    <a16:creationId xmlns:a16="http://schemas.microsoft.com/office/drawing/2014/main" id="{9B5D9509-20BD-C031-0080-B14B8FED0A60}"/>
                  </a:ext>
                </a:extLst>
              </p:cNvPr>
              <p:cNvSpPr txBox="1"/>
              <p:nvPr/>
            </p:nvSpPr>
            <p:spPr>
              <a:xfrm>
                <a:off x="8289127" y="3301691"/>
                <a:ext cx="1159292" cy="338554"/>
              </a:xfrm>
              <a:prstGeom prst="rect">
                <a:avLst/>
              </a:prstGeom>
              <a:noFill/>
            </p:spPr>
            <p:txBody>
              <a:bodyPr wrap="none" rtlCol="0">
                <a:spAutoFit/>
              </a:bodyPr>
              <a:lstStyle/>
              <a:p>
                <a:pPr algn="l"/>
                <a:r>
                  <a:rPr lang="en-US" sz="1600" spc="0" baseline="0">
                    <a:ln/>
                    <a:solidFill>
                      <a:srgbClr val="000000"/>
                    </a:solidFill>
                    <a:latin typeface="Lato"/>
                    <a:sym typeface="Lato"/>
                    <a:rtl val="0"/>
                  </a:rPr>
                  <a:t>Decoupled</a:t>
                </a:r>
              </a:p>
            </p:txBody>
          </p:sp>
          <p:sp>
            <p:nvSpPr>
              <p:cNvPr id="90" name="TextBox 89">
                <a:extLst>
                  <a:ext uri="{FF2B5EF4-FFF2-40B4-BE49-F238E27FC236}">
                    <a16:creationId xmlns:a16="http://schemas.microsoft.com/office/drawing/2014/main" id="{E56C9C5F-FCFA-D5FA-7C1A-1672234224C7}"/>
                  </a:ext>
                </a:extLst>
              </p:cNvPr>
              <p:cNvSpPr txBox="1"/>
              <p:nvPr/>
            </p:nvSpPr>
            <p:spPr>
              <a:xfrm>
                <a:off x="8580492" y="3526836"/>
                <a:ext cx="532518" cy="338554"/>
              </a:xfrm>
              <a:prstGeom prst="rect">
                <a:avLst/>
              </a:prstGeom>
              <a:noFill/>
            </p:spPr>
            <p:txBody>
              <a:bodyPr wrap="none" rtlCol="0">
                <a:spAutoFit/>
              </a:bodyPr>
              <a:lstStyle/>
              <a:p>
                <a:pPr algn="l"/>
                <a:r>
                  <a:rPr lang="en-US" sz="1600" spc="0" baseline="0">
                    <a:ln/>
                    <a:solidFill>
                      <a:srgbClr val="000000"/>
                    </a:solidFill>
                    <a:latin typeface="Lato"/>
                    <a:sym typeface="Lato"/>
                    <a:rtl val="0"/>
                  </a:rPr>
                  <a:t>two</a:t>
                </a:r>
              </a:p>
            </p:txBody>
          </p:sp>
          <p:sp>
            <p:nvSpPr>
              <p:cNvPr id="91" name="TextBox 90">
                <a:extLst>
                  <a:ext uri="{FF2B5EF4-FFF2-40B4-BE49-F238E27FC236}">
                    <a16:creationId xmlns:a16="http://schemas.microsoft.com/office/drawing/2014/main" id="{B5BC4FA1-491C-89FC-AD71-1EC7BDA95D58}"/>
                  </a:ext>
                </a:extLst>
              </p:cNvPr>
              <p:cNvSpPr txBox="1"/>
              <p:nvPr/>
            </p:nvSpPr>
            <p:spPr>
              <a:xfrm>
                <a:off x="8487785" y="3751982"/>
                <a:ext cx="756938" cy="338554"/>
              </a:xfrm>
              <a:prstGeom prst="rect">
                <a:avLst/>
              </a:prstGeom>
              <a:noFill/>
            </p:spPr>
            <p:txBody>
              <a:bodyPr wrap="none" rtlCol="0">
                <a:spAutoFit/>
              </a:bodyPr>
              <a:lstStyle/>
              <a:p>
                <a:pPr algn="l"/>
                <a:r>
                  <a:rPr lang="en-US" sz="1600" spc="0" baseline="0">
                    <a:ln/>
                    <a:solidFill>
                      <a:srgbClr val="000000"/>
                    </a:solidFill>
                    <a:latin typeface="Lato"/>
                    <a:sym typeface="Lato"/>
                    <a:rtl val="0"/>
                  </a:rPr>
                  <a:t>stages</a:t>
                </a:r>
              </a:p>
            </p:txBody>
          </p:sp>
        </p:grpSp>
      </p:grpSp>
      <p:sp>
        <p:nvSpPr>
          <p:cNvPr id="7" name="Freeform: Shape 6">
            <a:extLst>
              <a:ext uri="{FF2B5EF4-FFF2-40B4-BE49-F238E27FC236}">
                <a16:creationId xmlns:a16="http://schemas.microsoft.com/office/drawing/2014/main" id="{38FA5A2D-CE33-1581-6BDF-FFFB9B665680}"/>
              </a:ext>
            </a:extLst>
          </p:cNvPr>
          <p:cNvSpPr/>
          <p:nvPr/>
        </p:nvSpPr>
        <p:spPr>
          <a:xfrm>
            <a:off x="3078480" y="1638300"/>
            <a:ext cx="6546868" cy="4450080"/>
          </a:xfrm>
          <a:custGeom>
            <a:avLst/>
            <a:gdLst>
              <a:gd name="connsiteX0" fmla="*/ 307626 w 6546868"/>
              <a:gd name="connsiteY0" fmla="*/ 110342 h 4450080"/>
              <a:gd name="connsiteX1" fmla="*/ 123138 w 6546868"/>
              <a:gd name="connsiteY1" fmla="*/ 294830 h 4450080"/>
              <a:gd name="connsiteX2" fmla="*/ 123138 w 6546868"/>
              <a:gd name="connsiteY2" fmla="*/ 1636082 h 4450080"/>
              <a:gd name="connsiteX3" fmla="*/ 307626 w 6546868"/>
              <a:gd name="connsiteY3" fmla="*/ 1820570 h 4450080"/>
              <a:gd name="connsiteX4" fmla="*/ 1365583 w 6546868"/>
              <a:gd name="connsiteY4" fmla="*/ 1820570 h 4450080"/>
              <a:gd name="connsiteX5" fmla="*/ 1550071 w 6546868"/>
              <a:gd name="connsiteY5" fmla="*/ 1636082 h 4450080"/>
              <a:gd name="connsiteX6" fmla="*/ 1550071 w 6546868"/>
              <a:gd name="connsiteY6" fmla="*/ 294830 h 4450080"/>
              <a:gd name="connsiteX7" fmla="*/ 1365583 w 6546868"/>
              <a:gd name="connsiteY7" fmla="*/ 110342 h 4450080"/>
              <a:gd name="connsiteX8" fmla="*/ 2175103 w 6546868"/>
              <a:gd name="connsiteY8" fmla="*/ 109127 h 4450080"/>
              <a:gd name="connsiteX9" fmla="*/ 1890059 w 6546868"/>
              <a:gd name="connsiteY9" fmla="*/ 394171 h 4450080"/>
              <a:gd name="connsiteX10" fmla="*/ 1890059 w 6546868"/>
              <a:gd name="connsiteY10" fmla="*/ 1534311 h 4450080"/>
              <a:gd name="connsiteX11" fmla="*/ 2175103 w 6546868"/>
              <a:gd name="connsiteY11" fmla="*/ 1819355 h 4450080"/>
              <a:gd name="connsiteX12" fmla="*/ 5228803 w 6546868"/>
              <a:gd name="connsiteY12" fmla="*/ 1819355 h 4450080"/>
              <a:gd name="connsiteX13" fmla="*/ 5513847 w 6546868"/>
              <a:gd name="connsiteY13" fmla="*/ 1534311 h 4450080"/>
              <a:gd name="connsiteX14" fmla="*/ 5513847 w 6546868"/>
              <a:gd name="connsiteY14" fmla="*/ 394171 h 4450080"/>
              <a:gd name="connsiteX15" fmla="*/ 5228803 w 6546868"/>
              <a:gd name="connsiteY15" fmla="*/ 109127 h 4450080"/>
              <a:gd name="connsiteX16" fmla="*/ 0 w 6546868"/>
              <a:gd name="connsiteY16" fmla="*/ 0 h 4450080"/>
              <a:gd name="connsiteX17" fmla="*/ 6546868 w 6546868"/>
              <a:gd name="connsiteY17" fmla="*/ 0 h 4450080"/>
              <a:gd name="connsiteX18" fmla="*/ 6546868 w 6546868"/>
              <a:gd name="connsiteY18" fmla="*/ 4450080 h 4450080"/>
              <a:gd name="connsiteX19" fmla="*/ 0 w 6546868"/>
              <a:gd name="connsiteY19" fmla="*/ 445008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46868" h="4450080">
                <a:moveTo>
                  <a:pt x="307626" y="110342"/>
                </a:moveTo>
                <a:cubicBezTo>
                  <a:pt x="205736" y="110342"/>
                  <a:pt x="123138" y="192940"/>
                  <a:pt x="123138" y="294830"/>
                </a:cubicBezTo>
                <a:lnTo>
                  <a:pt x="123138" y="1636082"/>
                </a:lnTo>
                <a:cubicBezTo>
                  <a:pt x="123138" y="1737972"/>
                  <a:pt x="205736" y="1820570"/>
                  <a:pt x="307626" y="1820570"/>
                </a:cubicBezTo>
                <a:lnTo>
                  <a:pt x="1365583" y="1820570"/>
                </a:lnTo>
                <a:cubicBezTo>
                  <a:pt x="1467473" y="1820570"/>
                  <a:pt x="1550071" y="1737972"/>
                  <a:pt x="1550071" y="1636082"/>
                </a:cubicBezTo>
                <a:lnTo>
                  <a:pt x="1550071" y="294830"/>
                </a:lnTo>
                <a:cubicBezTo>
                  <a:pt x="1550071" y="192940"/>
                  <a:pt x="1467473" y="110342"/>
                  <a:pt x="1365583" y="110342"/>
                </a:cubicBezTo>
                <a:close/>
                <a:moveTo>
                  <a:pt x="2175103" y="109127"/>
                </a:moveTo>
                <a:cubicBezTo>
                  <a:pt x="2017678" y="109127"/>
                  <a:pt x="1890059" y="236746"/>
                  <a:pt x="1890059" y="394171"/>
                </a:cubicBezTo>
                <a:lnTo>
                  <a:pt x="1890059" y="1534311"/>
                </a:lnTo>
                <a:cubicBezTo>
                  <a:pt x="1890059" y="1691736"/>
                  <a:pt x="2017678" y="1819355"/>
                  <a:pt x="2175103" y="1819355"/>
                </a:cubicBezTo>
                <a:lnTo>
                  <a:pt x="5228803" y="1819355"/>
                </a:lnTo>
                <a:cubicBezTo>
                  <a:pt x="5386228" y="1819355"/>
                  <a:pt x="5513847" y="1691736"/>
                  <a:pt x="5513847" y="1534311"/>
                </a:cubicBezTo>
                <a:lnTo>
                  <a:pt x="5513847" y="394171"/>
                </a:lnTo>
                <a:cubicBezTo>
                  <a:pt x="5513847" y="236746"/>
                  <a:pt x="5386228" y="109127"/>
                  <a:pt x="5228803" y="109127"/>
                </a:cubicBezTo>
                <a:close/>
                <a:moveTo>
                  <a:pt x="0" y="0"/>
                </a:moveTo>
                <a:lnTo>
                  <a:pt x="6546868" y="0"/>
                </a:lnTo>
                <a:lnTo>
                  <a:pt x="6546868" y="4450080"/>
                </a:lnTo>
                <a:lnTo>
                  <a:pt x="0" y="4450080"/>
                </a:ln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extLst>
      <p:ext uri="{BB962C8B-B14F-4D97-AF65-F5344CB8AC3E}">
        <p14:creationId xmlns:p14="http://schemas.microsoft.com/office/powerpoint/2010/main" val="3429089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9</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err="1"/>
              <a:t>FlowGNN</a:t>
            </a:r>
            <a:r>
              <a:rPr lang="en-US" dirty="0"/>
              <a:t> – A generic GNN architecture</a:t>
            </a:r>
          </a:p>
        </p:txBody>
      </p:sp>
      <p:sp>
        <p:nvSpPr>
          <p:cNvPr id="18" name="TextBox 17">
            <a:extLst>
              <a:ext uri="{FF2B5EF4-FFF2-40B4-BE49-F238E27FC236}">
                <a16:creationId xmlns:a16="http://schemas.microsoft.com/office/drawing/2014/main" id="{E918AF08-752D-742A-E7A2-CB5BD45EFB48}"/>
              </a:ext>
            </a:extLst>
          </p:cNvPr>
          <p:cNvSpPr txBox="1"/>
          <p:nvPr/>
        </p:nvSpPr>
        <p:spPr>
          <a:xfrm>
            <a:off x="269594" y="3984434"/>
            <a:ext cx="4441346" cy="1015663"/>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LightningSim</a:t>
            </a:r>
            <a:r>
              <a:rPr lang="en-US" sz="2000" dirty="0">
                <a:solidFill>
                  <a:schemeClr val="bg1">
                    <a:lumMod val="85000"/>
                  </a:schemeClr>
                </a:solidFill>
                <a:latin typeface="Corbel" panose="020B0503020204020204" pitchFamily="34" charset="0"/>
              </a:rPr>
              <a:t>: Fast and Accurate Trace-Based Simulation for High-Level Synthesis </a:t>
            </a:r>
          </a:p>
        </p:txBody>
      </p:sp>
      <p:sp>
        <p:nvSpPr>
          <p:cNvPr id="17" name="TextBox 16">
            <a:extLst>
              <a:ext uri="{FF2B5EF4-FFF2-40B4-BE49-F238E27FC236}">
                <a16:creationId xmlns:a16="http://schemas.microsoft.com/office/drawing/2014/main" id="{956C6768-5D1F-2D24-FFCA-73815E37EA46}"/>
              </a:ext>
            </a:extLst>
          </p:cNvPr>
          <p:cNvSpPr txBox="1"/>
          <p:nvPr/>
        </p:nvSpPr>
        <p:spPr>
          <a:xfrm>
            <a:off x="7413944" y="2261939"/>
            <a:ext cx="4510623" cy="707886"/>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accent5">
                    <a:lumMod val="75000"/>
                  </a:schemeClr>
                </a:solidFill>
                <a:latin typeface="Corbel" panose="020B0503020204020204" pitchFamily="34" charset="0"/>
              </a:rPr>
              <a:t>FlowGNN</a:t>
            </a:r>
            <a:r>
              <a:rPr lang="en-US" sz="2000" b="1" dirty="0">
                <a:latin typeface="Corbel" panose="020B0503020204020204" pitchFamily="34" charset="0"/>
              </a:rPr>
              <a:t>: A generic Graph Neural Network (GNN) accelerator </a:t>
            </a:r>
            <a:r>
              <a:rPr lang="en-US" altLang="zh-CN" sz="2000" b="1" dirty="0">
                <a:latin typeface="Corbel" panose="020B0503020204020204" pitchFamily="34" charset="0"/>
              </a:rPr>
              <a:t>on FPGA</a:t>
            </a:r>
          </a:p>
        </p:txBody>
      </p:sp>
      <p:sp>
        <p:nvSpPr>
          <p:cNvPr id="22" name="TextBox 21">
            <a:extLst>
              <a:ext uri="{FF2B5EF4-FFF2-40B4-BE49-F238E27FC236}">
                <a16:creationId xmlns:a16="http://schemas.microsoft.com/office/drawing/2014/main" id="{56980756-3DAA-28F3-1B3B-0B692718C996}"/>
              </a:ext>
            </a:extLst>
          </p:cNvPr>
          <p:cNvSpPr txBox="1"/>
          <p:nvPr/>
        </p:nvSpPr>
        <p:spPr>
          <a:xfrm>
            <a:off x="996928" y="2891122"/>
            <a:ext cx="3714012" cy="707886"/>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bg1">
                    <a:lumMod val="85000"/>
                  </a:schemeClr>
                </a:solidFill>
                <a:latin typeface="Corbel" panose="020B0503020204020204" pitchFamily="34" charset="0"/>
              </a:rPr>
              <a:t>GNNBuilder</a:t>
            </a:r>
            <a:r>
              <a:rPr lang="en-US" sz="2000" dirty="0">
                <a:solidFill>
                  <a:schemeClr val="bg1">
                    <a:lumMod val="85000"/>
                  </a:schemeClr>
                </a:solidFill>
                <a:latin typeface="Corbel" panose="020B0503020204020204" pitchFamily="34" charset="0"/>
              </a:rPr>
              <a:t>: An automated GNN accelerator generator</a:t>
            </a: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sp>
        <p:nvSpPr>
          <p:cNvPr id="43" name="TextBox 42">
            <a:extLst>
              <a:ext uri="{FF2B5EF4-FFF2-40B4-BE49-F238E27FC236}">
                <a16:creationId xmlns:a16="http://schemas.microsoft.com/office/drawing/2014/main" id="{D4147B60-5DA1-B9D7-F62B-488204AC056D}"/>
              </a:ext>
            </a:extLst>
          </p:cNvPr>
          <p:cNvSpPr txBox="1"/>
          <p:nvPr/>
        </p:nvSpPr>
        <p:spPr>
          <a:xfrm>
            <a:off x="7413944" y="3086075"/>
            <a:ext cx="3789600" cy="707886"/>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Edge-</a:t>
            </a:r>
            <a:r>
              <a:rPr lang="en-US" sz="2000" b="1" dirty="0" err="1">
                <a:solidFill>
                  <a:schemeClr val="bg1">
                    <a:lumMod val="85000"/>
                  </a:schemeClr>
                </a:solidFill>
                <a:latin typeface="Corbel" panose="020B0503020204020204" pitchFamily="34" charset="0"/>
              </a:rPr>
              <a:t>MoE</a:t>
            </a:r>
            <a:r>
              <a:rPr lang="en-US" sz="2000" dirty="0">
                <a:solidFill>
                  <a:schemeClr val="bg1">
                    <a:lumMod val="85000"/>
                  </a:schemeClr>
                </a:solidFill>
                <a:latin typeface="Corbel" panose="020B0503020204020204" pitchFamily="34" charset="0"/>
              </a:rPr>
              <a:t>: Multi-task Vision Transformer (HW)</a:t>
            </a:r>
          </a:p>
        </p:txBody>
      </p:sp>
      <p:sp>
        <p:nvSpPr>
          <p:cNvPr id="44" name="TextBox 43">
            <a:extLst>
              <a:ext uri="{FF2B5EF4-FFF2-40B4-BE49-F238E27FC236}">
                <a16:creationId xmlns:a16="http://schemas.microsoft.com/office/drawing/2014/main" id="{F944F5AD-6E4E-68D3-DE9C-C848BF60DEFF}"/>
              </a:ext>
            </a:extLst>
          </p:cNvPr>
          <p:cNvSpPr txBox="1"/>
          <p:nvPr/>
        </p:nvSpPr>
        <p:spPr>
          <a:xfrm>
            <a:off x="7413944" y="3910211"/>
            <a:ext cx="4240718" cy="1323439"/>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DGNN-Booster</a:t>
            </a:r>
            <a:r>
              <a:rPr lang="en-US" sz="2000" dirty="0">
                <a:solidFill>
                  <a:schemeClr val="bg1">
                    <a:lumMod val="85000"/>
                  </a:schemeClr>
                </a:solidFill>
                <a:latin typeface="Corbel" panose="020B0503020204020204" pitchFamily="34" charset="0"/>
              </a:rPr>
              <a:t>: A Generic FPGA Accelerator Framework For Dynamic Graph Neural Network Inference</a:t>
            </a:r>
          </a:p>
        </p:txBody>
      </p:sp>
      <p:sp>
        <p:nvSpPr>
          <p:cNvPr id="45" name="TextBox 44">
            <a:extLst>
              <a:ext uri="{FF2B5EF4-FFF2-40B4-BE49-F238E27FC236}">
                <a16:creationId xmlns:a16="http://schemas.microsoft.com/office/drawing/2014/main" id="{D65A1CD6-4C25-726D-D6BC-684FDFB54A2B}"/>
              </a:ext>
            </a:extLst>
          </p:cNvPr>
          <p:cNvSpPr txBox="1"/>
          <p:nvPr/>
        </p:nvSpPr>
        <p:spPr>
          <a:xfrm>
            <a:off x="7413944" y="5349901"/>
            <a:ext cx="4510623" cy="1015663"/>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bg1">
                    <a:lumMod val="85000"/>
                  </a:schemeClr>
                </a:solidFill>
                <a:latin typeface="Corbel" panose="020B0503020204020204" pitchFamily="34" charset="0"/>
              </a:rPr>
              <a:t>INR-Arch: </a:t>
            </a:r>
            <a:r>
              <a:rPr lang="en-US" sz="2000" dirty="0">
                <a:solidFill>
                  <a:schemeClr val="bg1">
                    <a:lumMod val="85000"/>
                  </a:schemeClr>
                </a:solidFill>
                <a:latin typeface="Corbel" panose="020B0503020204020204" pitchFamily="34" charset="0"/>
              </a:rPr>
              <a:t>A Dataflow Architecture and Compiler for Arbitrary-Order Gradient Computations</a:t>
            </a: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B57FE05-CFEB-53EA-FEF9-26FAC8EF00B5}"/>
              </a:ext>
            </a:extLst>
          </p:cNvPr>
          <p:cNvSpPr/>
          <p:nvPr/>
        </p:nvSpPr>
        <p:spPr>
          <a:xfrm>
            <a:off x="6738756" y="2204525"/>
            <a:ext cx="548640" cy="548640"/>
          </a:xfrm>
          <a:prstGeom prst="ellipse">
            <a:avLst/>
          </a:prstGeom>
          <a:solidFill>
            <a:schemeClr val="accent2">
              <a:lumMod val="75000"/>
            </a:schemeClr>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1437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E9D93A-75D3-C8C6-3FCD-8DFE9F2A8FA8}"/>
              </a:ext>
            </a:extLst>
          </p:cNvPr>
          <p:cNvSpPr>
            <a:spLocks noGrp="1"/>
          </p:cNvSpPr>
          <p:nvPr>
            <p:ph type="sldNum" sz="quarter" idx="12"/>
          </p:nvPr>
        </p:nvSpPr>
        <p:spPr/>
        <p:txBody>
          <a:bodyPr/>
          <a:lstStyle/>
          <a:p>
            <a:fld id="{48F63A3B-78C7-47BE-AE5E-E10140E04643}" type="slidenum">
              <a:rPr lang="en-US" smtClean="0"/>
              <a:pPr/>
              <a:t>90</a:t>
            </a:fld>
            <a:endParaRPr lang="en-US"/>
          </a:p>
        </p:txBody>
      </p:sp>
      <p:sp>
        <p:nvSpPr>
          <p:cNvPr id="4" name="Title 3">
            <a:extLst>
              <a:ext uri="{FF2B5EF4-FFF2-40B4-BE49-F238E27FC236}">
                <a16:creationId xmlns:a16="http://schemas.microsoft.com/office/drawing/2014/main" id="{510A4DB4-62F5-83C4-1B58-1D7D7FA22B2E}"/>
              </a:ext>
            </a:extLst>
          </p:cNvPr>
          <p:cNvSpPr>
            <a:spLocks noGrp="1"/>
          </p:cNvSpPr>
          <p:nvPr>
            <p:ph type="title"/>
          </p:nvPr>
        </p:nvSpPr>
        <p:spPr/>
        <p:txBody>
          <a:bodyPr>
            <a:normAutofit fontScale="90000"/>
          </a:bodyPr>
          <a:lstStyle/>
          <a:p>
            <a:r>
              <a:rPr lang="en-US" dirty="0"/>
              <a:t>Trace Generation</a:t>
            </a:r>
          </a:p>
        </p:txBody>
      </p:sp>
      <p:sp>
        <p:nvSpPr>
          <p:cNvPr id="6" name="Rectangle 5">
            <a:extLst>
              <a:ext uri="{FF2B5EF4-FFF2-40B4-BE49-F238E27FC236}">
                <a16:creationId xmlns:a16="http://schemas.microsoft.com/office/drawing/2014/main" id="{8F56B9CB-6D88-5E56-863F-C7AD3709F5CE}"/>
              </a:ext>
            </a:extLst>
          </p:cNvPr>
          <p:cNvSpPr/>
          <p:nvPr/>
        </p:nvSpPr>
        <p:spPr>
          <a:xfrm>
            <a:off x="1069961" y="1254129"/>
            <a:ext cx="2659532"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rbel" panose="020B0503020204020204" pitchFamily="34" charset="0"/>
              </a:rPr>
              <a:t>HLS generated LLVM IR</a:t>
            </a:r>
          </a:p>
        </p:txBody>
      </p:sp>
      <p:grpSp>
        <p:nvGrpSpPr>
          <p:cNvPr id="91" name="Group 90">
            <a:extLst>
              <a:ext uri="{FF2B5EF4-FFF2-40B4-BE49-F238E27FC236}">
                <a16:creationId xmlns:a16="http://schemas.microsoft.com/office/drawing/2014/main" id="{314E617E-1400-F4F0-EDF9-339B0D6F9404}"/>
              </a:ext>
            </a:extLst>
          </p:cNvPr>
          <p:cNvGrpSpPr/>
          <p:nvPr/>
        </p:nvGrpSpPr>
        <p:grpSpPr>
          <a:xfrm>
            <a:off x="3843059" y="4897807"/>
            <a:ext cx="6637518" cy="1157678"/>
            <a:chOff x="3843059" y="4897807"/>
            <a:chExt cx="6637518" cy="1157678"/>
          </a:xfrm>
        </p:grpSpPr>
        <p:sp>
          <p:nvSpPr>
            <p:cNvPr id="12" name="Freeform: Shape 11">
              <a:extLst>
                <a:ext uri="{FF2B5EF4-FFF2-40B4-BE49-F238E27FC236}">
                  <a16:creationId xmlns:a16="http://schemas.microsoft.com/office/drawing/2014/main" id="{11313CB0-7B81-4B7E-9971-EB8D11894189}"/>
                </a:ext>
              </a:extLst>
            </p:cNvPr>
            <p:cNvSpPr/>
            <p:nvPr/>
          </p:nvSpPr>
          <p:spPr>
            <a:xfrm>
              <a:off x="4955220" y="5333429"/>
              <a:ext cx="5525357" cy="683556"/>
            </a:xfrm>
            <a:custGeom>
              <a:avLst/>
              <a:gdLst>
                <a:gd name="connsiteX0" fmla="*/ 3307997 w 3400095"/>
                <a:gd name="connsiteY0" fmla="*/ 0 h 614086"/>
                <a:gd name="connsiteX1" fmla="*/ 3400096 w 3400095"/>
                <a:gd name="connsiteY1" fmla="*/ 92098 h 614086"/>
                <a:gd name="connsiteX2" fmla="*/ 3400096 w 3400095"/>
                <a:gd name="connsiteY2" fmla="*/ 521989 h 614086"/>
                <a:gd name="connsiteX3" fmla="*/ 3307997 w 3400095"/>
                <a:gd name="connsiteY3" fmla="*/ 614087 h 614086"/>
                <a:gd name="connsiteX4" fmla="*/ 92098 w 3400095"/>
                <a:gd name="connsiteY4" fmla="*/ 614087 h 614086"/>
                <a:gd name="connsiteX5" fmla="*/ 0 w 3400095"/>
                <a:gd name="connsiteY5" fmla="*/ 521989 h 614086"/>
                <a:gd name="connsiteX6" fmla="*/ 0 w 3400095"/>
                <a:gd name="connsiteY6" fmla="*/ 92098 h 614086"/>
                <a:gd name="connsiteX7" fmla="*/ 92098 w 3400095"/>
                <a:gd name="connsiteY7" fmla="*/ 0 h 6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095" h="614086">
                  <a:moveTo>
                    <a:pt x="3307997" y="0"/>
                  </a:moveTo>
                  <a:cubicBezTo>
                    <a:pt x="3358862" y="0"/>
                    <a:pt x="3400096" y="41234"/>
                    <a:pt x="3400096" y="92098"/>
                  </a:cubicBezTo>
                  <a:lnTo>
                    <a:pt x="3400096" y="521989"/>
                  </a:lnTo>
                  <a:cubicBezTo>
                    <a:pt x="3400096" y="572853"/>
                    <a:pt x="3358862" y="614087"/>
                    <a:pt x="3307997" y="614087"/>
                  </a:cubicBezTo>
                  <a:lnTo>
                    <a:pt x="92098" y="614087"/>
                  </a:lnTo>
                  <a:cubicBezTo>
                    <a:pt x="41234" y="614087"/>
                    <a:pt x="0" y="572853"/>
                    <a:pt x="0" y="521989"/>
                  </a:cubicBezTo>
                  <a:lnTo>
                    <a:pt x="0" y="92098"/>
                  </a:lnTo>
                  <a:cubicBezTo>
                    <a:pt x="0" y="41234"/>
                    <a:pt x="41234" y="0"/>
                    <a:pt x="92098" y="0"/>
                  </a:cubicBezTo>
                  <a:close/>
                </a:path>
              </a:pathLst>
            </a:custGeom>
            <a:solidFill>
              <a:srgbClr val="FFFFFF"/>
            </a:solidFill>
            <a:ln w="14765" cap="flat">
              <a:solidFill>
                <a:srgbClr val="000000"/>
              </a:solidFill>
              <a:custDash>
                <a:ds d="225000" sp="225000"/>
              </a:custDash>
              <a:miter/>
            </a:ln>
          </p:spPr>
          <p:txBody>
            <a:bodyPr rtlCol="0" anchor="ctr"/>
            <a:lstStyle/>
            <a:p>
              <a:endParaRPr lang="en-US" sz="3200"/>
            </a:p>
          </p:txBody>
        </p:sp>
        <p:sp>
          <p:nvSpPr>
            <p:cNvPr id="13" name="TextBox 12">
              <a:extLst>
                <a:ext uri="{FF2B5EF4-FFF2-40B4-BE49-F238E27FC236}">
                  <a16:creationId xmlns:a16="http://schemas.microsoft.com/office/drawing/2014/main" id="{C1DE1123-A54F-0639-19CF-CD00CDD5DBA2}"/>
                </a:ext>
              </a:extLst>
            </p:cNvPr>
            <p:cNvSpPr txBox="1"/>
            <p:nvPr/>
          </p:nvSpPr>
          <p:spPr>
            <a:xfrm>
              <a:off x="6577500" y="4897807"/>
              <a:ext cx="2813206" cy="369332"/>
            </a:xfrm>
            <a:prstGeom prst="rect">
              <a:avLst/>
            </a:prstGeom>
            <a:noFill/>
          </p:spPr>
          <p:txBody>
            <a:bodyPr wrap="none" rtlCol="0">
              <a:spAutoFit/>
            </a:bodyPr>
            <a:lstStyle/>
            <a:p>
              <a:pPr algn="l"/>
              <a:r>
                <a:rPr lang="en-US" b="1" spc="0" baseline="0">
                  <a:ln/>
                  <a:solidFill>
                    <a:srgbClr val="000000"/>
                  </a:solidFill>
                  <a:latin typeface="Corbel" panose="020B0503020204020204" pitchFamily="34" charset="0"/>
                  <a:sym typeface="Lato"/>
                  <a:rtl val="0"/>
                </a:rPr>
                <a:t>Trace of LLVM basic blocks</a:t>
              </a:r>
            </a:p>
          </p:txBody>
        </p:sp>
        <p:sp>
          <p:nvSpPr>
            <p:cNvPr id="14" name="Freeform: Shape 13">
              <a:extLst>
                <a:ext uri="{FF2B5EF4-FFF2-40B4-BE49-F238E27FC236}">
                  <a16:creationId xmlns:a16="http://schemas.microsoft.com/office/drawing/2014/main" id="{81F33E56-BEAD-C2F6-800C-5314821DEB9F}"/>
                </a:ext>
              </a:extLst>
            </p:cNvPr>
            <p:cNvSpPr/>
            <p:nvPr/>
          </p:nvSpPr>
          <p:spPr>
            <a:xfrm>
              <a:off x="5216320" y="5455524"/>
              <a:ext cx="443490" cy="190405"/>
            </a:xfrm>
            <a:custGeom>
              <a:avLst/>
              <a:gdLst>
                <a:gd name="connsiteX0" fmla="*/ 414959 w 443490"/>
                <a:gd name="connsiteY0" fmla="*/ 0 h 190405"/>
                <a:gd name="connsiteX1" fmla="*/ 443491 w 443490"/>
                <a:gd name="connsiteY1" fmla="*/ 28531 h 190405"/>
                <a:gd name="connsiteX2" fmla="*/ 443491 w 443490"/>
                <a:gd name="connsiteY2" fmla="*/ 161874 h 190405"/>
                <a:gd name="connsiteX3" fmla="*/ 414959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59" y="0"/>
                  </a:moveTo>
                  <a:cubicBezTo>
                    <a:pt x="430717" y="0"/>
                    <a:pt x="443491" y="12774"/>
                    <a:pt x="443491" y="28531"/>
                  </a:cubicBezTo>
                  <a:lnTo>
                    <a:pt x="443491" y="161874"/>
                  </a:lnTo>
                  <a:cubicBezTo>
                    <a:pt x="443491" y="177631"/>
                    <a:pt x="430717" y="190405"/>
                    <a:pt x="414959" y="190405"/>
                  </a:cubicBezTo>
                  <a:lnTo>
                    <a:pt x="28531" y="190405"/>
                  </a:lnTo>
                  <a:cubicBezTo>
                    <a:pt x="12774" y="190405"/>
                    <a:pt x="0" y="177631"/>
                    <a:pt x="0" y="161874"/>
                  </a:cubicBezTo>
                  <a:lnTo>
                    <a:pt x="0" y="28531"/>
                  </a:lnTo>
                  <a:cubicBezTo>
                    <a:pt x="0" y="12774"/>
                    <a:pt x="12774" y="0"/>
                    <a:pt x="28531" y="0"/>
                  </a:cubicBezTo>
                  <a:close/>
                </a:path>
              </a:pathLst>
            </a:custGeom>
            <a:solidFill>
              <a:srgbClr val="D5E8D4"/>
            </a:solidFill>
            <a:ln w="14765" cap="flat">
              <a:noFill/>
              <a:prstDash val="solid"/>
              <a:miter/>
            </a:ln>
          </p:spPr>
          <p:txBody>
            <a:bodyPr rtlCol="0" anchor="ctr"/>
            <a:lstStyle/>
            <a:p>
              <a:endParaRPr lang="en-US" sz="3200"/>
            </a:p>
          </p:txBody>
        </p:sp>
        <p:sp>
          <p:nvSpPr>
            <p:cNvPr id="15" name="TextBox 14">
              <a:extLst>
                <a:ext uri="{FF2B5EF4-FFF2-40B4-BE49-F238E27FC236}">
                  <a16:creationId xmlns:a16="http://schemas.microsoft.com/office/drawing/2014/main" id="{F023D5E1-7C84-5302-FAA7-68F09DA4060A}"/>
                </a:ext>
              </a:extLst>
            </p:cNvPr>
            <p:cNvSpPr txBox="1"/>
            <p:nvPr/>
          </p:nvSpPr>
          <p:spPr>
            <a:xfrm>
              <a:off x="5169229" y="5394134"/>
              <a:ext cx="522900" cy="307777"/>
            </a:xfrm>
            <a:prstGeom prst="rect">
              <a:avLst/>
            </a:prstGeom>
            <a:noFill/>
          </p:spPr>
          <p:txBody>
            <a:bodyPr wrap="none" rtlCol="0">
              <a:spAutoFit/>
            </a:bodyPr>
            <a:lstStyle/>
            <a:p>
              <a:pPr algn="l"/>
              <a:r>
                <a:rPr lang="en-US" sz="1400" b="1" spc="0" baseline="0" dirty="0">
                  <a:ln/>
                  <a:solidFill>
                    <a:srgbClr val="000000"/>
                  </a:solidFill>
                  <a:latin typeface="Lato"/>
                  <a:sym typeface="Lato"/>
                  <a:rtl val="0"/>
                </a:rPr>
                <a:t>BB1</a:t>
              </a:r>
            </a:p>
          </p:txBody>
        </p:sp>
        <p:sp>
          <p:nvSpPr>
            <p:cNvPr id="16" name="Freeform: Shape 15">
              <a:extLst>
                <a:ext uri="{FF2B5EF4-FFF2-40B4-BE49-F238E27FC236}">
                  <a16:creationId xmlns:a16="http://schemas.microsoft.com/office/drawing/2014/main" id="{627DD3C6-4DE5-EF7F-747A-9806E1B5048E}"/>
                </a:ext>
              </a:extLst>
            </p:cNvPr>
            <p:cNvSpPr/>
            <p:nvPr/>
          </p:nvSpPr>
          <p:spPr>
            <a:xfrm>
              <a:off x="5778075" y="5455524"/>
              <a:ext cx="443490" cy="190405"/>
            </a:xfrm>
            <a:custGeom>
              <a:avLst/>
              <a:gdLst>
                <a:gd name="connsiteX0" fmla="*/ 414959 w 443490"/>
                <a:gd name="connsiteY0" fmla="*/ 0 h 190405"/>
                <a:gd name="connsiteX1" fmla="*/ 443491 w 443490"/>
                <a:gd name="connsiteY1" fmla="*/ 28531 h 190405"/>
                <a:gd name="connsiteX2" fmla="*/ 443491 w 443490"/>
                <a:gd name="connsiteY2" fmla="*/ 161874 h 190405"/>
                <a:gd name="connsiteX3" fmla="*/ 414959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59" y="0"/>
                  </a:moveTo>
                  <a:cubicBezTo>
                    <a:pt x="430717" y="0"/>
                    <a:pt x="443491" y="12774"/>
                    <a:pt x="443491" y="28531"/>
                  </a:cubicBezTo>
                  <a:lnTo>
                    <a:pt x="443491" y="161874"/>
                  </a:lnTo>
                  <a:cubicBezTo>
                    <a:pt x="443491" y="177631"/>
                    <a:pt x="430717" y="190405"/>
                    <a:pt x="414959" y="190405"/>
                  </a:cubicBezTo>
                  <a:lnTo>
                    <a:pt x="28531" y="190405"/>
                  </a:lnTo>
                  <a:cubicBezTo>
                    <a:pt x="12774" y="190405"/>
                    <a:pt x="0" y="177631"/>
                    <a:pt x="0" y="161874"/>
                  </a:cubicBezTo>
                  <a:lnTo>
                    <a:pt x="0" y="28531"/>
                  </a:lnTo>
                  <a:cubicBezTo>
                    <a:pt x="0" y="12774"/>
                    <a:pt x="12774" y="0"/>
                    <a:pt x="28531" y="0"/>
                  </a:cubicBezTo>
                  <a:close/>
                </a:path>
              </a:pathLst>
            </a:custGeom>
            <a:solidFill>
              <a:srgbClr val="DAE8FC"/>
            </a:solidFill>
            <a:ln w="14765" cap="flat">
              <a:noFill/>
              <a:prstDash val="solid"/>
              <a:miter/>
            </a:ln>
          </p:spPr>
          <p:txBody>
            <a:bodyPr rtlCol="0" anchor="ctr"/>
            <a:lstStyle/>
            <a:p>
              <a:endParaRPr lang="en-US" sz="3200"/>
            </a:p>
          </p:txBody>
        </p:sp>
        <p:sp>
          <p:nvSpPr>
            <p:cNvPr id="17" name="TextBox 16">
              <a:extLst>
                <a:ext uri="{FF2B5EF4-FFF2-40B4-BE49-F238E27FC236}">
                  <a16:creationId xmlns:a16="http://schemas.microsoft.com/office/drawing/2014/main" id="{53042499-9201-4AD3-674A-4AEA05A262D1}"/>
                </a:ext>
              </a:extLst>
            </p:cNvPr>
            <p:cNvSpPr txBox="1"/>
            <p:nvPr/>
          </p:nvSpPr>
          <p:spPr>
            <a:xfrm>
              <a:off x="5730984"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BB2</a:t>
              </a:r>
            </a:p>
          </p:txBody>
        </p:sp>
        <p:sp>
          <p:nvSpPr>
            <p:cNvPr id="18" name="Freeform: Shape 17">
              <a:extLst>
                <a:ext uri="{FF2B5EF4-FFF2-40B4-BE49-F238E27FC236}">
                  <a16:creationId xmlns:a16="http://schemas.microsoft.com/office/drawing/2014/main" id="{7488F816-8B9D-56BE-332A-3334CA558D98}"/>
                </a:ext>
              </a:extLst>
            </p:cNvPr>
            <p:cNvSpPr/>
            <p:nvPr/>
          </p:nvSpPr>
          <p:spPr>
            <a:xfrm>
              <a:off x="6339830" y="5455524"/>
              <a:ext cx="443490" cy="190405"/>
            </a:xfrm>
            <a:custGeom>
              <a:avLst/>
              <a:gdLst>
                <a:gd name="connsiteX0" fmla="*/ 414959 w 443490"/>
                <a:gd name="connsiteY0" fmla="*/ 0 h 190405"/>
                <a:gd name="connsiteX1" fmla="*/ 443491 w 443490"/>
                <a:gd name="connsiteY1" fmla="*/ 28531 h 190405"/>
                <a:gd name="connsiteX2" fmla="*/ 443491 w 443490"/>
                <a:gd name="connsiteY2" fmla="*/ 161874 h 190405"/>
                <a:gd name="connsiteX3" fmla="*/ 414959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59" y="0"/>
                  </a:moveTo>
                  <a:cubicBezTo>
                    <a:pt x="430717" y="0"/>
                    <a:pt x="443491" y="12774"/>
                    <a:pt x="443491" y="28531"/>
                  </a:cubicBezTo>
                  <a:lnTo>
                    <a:pt x="443491" y="161874"/>
                  </a:lnTo>
                  <a:cubicBezTo>
                    <a:pt x="443491" y="177631"/>
                    <a:pt x="430717" y="190405"/>
                    <a:pt x="414959" y="190405"/>
                  </a:cubicBezTo>
                  <a:lnTo>
                    <a:pt x="28531" y="190405"/>
                  </a:lnTo>
                  <a:cubicBezTo>
                    <a:pt x="12774" y="190405"/>
                    <a:pt x="0" y="177631"/>
                    <a:pt x="0" y="161874"/>
                  </a:cubicBezTo>
                  <a:lnTo>
                    <a:pt x="0" y="28531"/>
                  </a:lnTo>
                  <a:cubicBezTo>
                    <a:pt x="0" y="12774"/>
                    <a:pt x="12774" y="0"/>
                    <a:pt x="28531" y="0"/>
                  </a:cubicBezTo>
                  <a:close/>
                </a:path>
              </a:pathLst>
            </a:custGeom>
            <a:solidFill>
              <a:srgbClr val="E1D5E7"/>
            </a:solidFill>
            <a:ln w="14765" cap="flat">
              <a:noFill/>
              <a:prstDash val="solid"/>
              <a:miter/>
            </a:ln>
          </p:spPr>
          <p:txBody>
            <a:bodyPr rtlCol="0" anchor="ctr"/>
            <a:lstStyle/>
            <a:p>
              <a:endParaRPr lang="en-US" sz="3200"/>
            </a:p>
          </p:txBody>
        </p:sp>
        <p:sp>
          <p:nvSpPr>
            <p:cNvPr id="19" name="TextBox 18">
              <a:extLst>
                <a:ext uri="{FF2B5EF4-FFF2-40B4-BE49-F238E27FC236}">
                  <a16:creationId xmlns:a16="http://schemas.microsoft.com/office/drawing/2014/main" id="{0C4332D2-BB33-AD30-58D3-8ECF3444B269}"/>
                </a:ext>
              </a:extLst>
            </p:cNvPr>
            <p:cNvSpPr txBox="1"/>
            <p:nvPr/>
          </p:nvSpPr>
          <p:spPr>
            <a:xfrm>
              <a:off x="6292739"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BB4</a:t>
              </a:r>
            </a:p>
          </p:txBody>
        </p:sp>
        <p:sp>
          <p:nvSpPr>
            <p:cNvPr id="20" name="Freeform: Shape 19">
              <a:extLst>
                <a:ext uri="{FF2B5EF4-FFF2-40B4-BE49-F238E27FC236}">
                  <a16:creationId xmlns:a16="http://schemas.microsoft.com/office/drawing/2014/main" id="{186A3EE9-8A6D-2C52-3997-6F69767E20A5}"/>
                </a:ext>
              </a:extLst>
            </p:cNvPr>
            <p:cNvSpPr/>
            <p:nvPr/>
          </p:nvSpPr>
          <p:spPr>
            <a:xfrm>
              <a:off x="6901585" y="5455524"/>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D5E8D4"/>
            </a:solidFill>
            <a:ln w="14765" cap="flat">
              <a:noFill/>
              <a:prstDash val="solid"/>
              <a:miter/>
            </a:ln>
          </p:spPr>
          <p:txBody>
            <a:bodyPr rtlCol="0" anchor="ctr"/>
            <a:lstStyle/>
            <a:p>
              <a:endParaRPr lang="en-US" sz="3200"/>
            </a:p>
          </p:txBody>
        </p:sp>
        <p:sp>
          <p:nvSpPr>
            <p:cNvPr id="21" name="TextBox 20">
              <a:extLst>
                <a:ext uri="{FF2B5EF4-FFF2-40B4-BE49-F238E27FC236}">
                  <a16:creationId xmlns:a16="http://schemas.microsoft.com/office/drawing/2014/main" id="{ADC51546-D580-5652-06C2-C8B737849ED4}"/>
                </a:ext>
              </a:extLst>
            </p:cNvPr>
            <p:cNvSpPr txBox="1"/>
            <p:nvPr/>
          </p:nvSpPr>
          <p:spPr>
            <a:xfrm>
              <a:off x="6854494"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BB1</a:t>
              </a:r>
            </a:p>
          </p:txBody>
        </p:sp>
        <p:sp>
          <p:nvSpPr>
            <p:cNvPr id="22" name="Freeform: Shape 21">
              <a:extLst>
                <a:ext uri="{FF2B5EF4-FFF2-40B4-BE49-F238E27FC236}">
                  <a16:creationId xmlns:a16="http://schemas.microsoft.com/office/drawing/2014/main" id="{9BAA7204-8B01-6FC4-1506-E3726BE80B5B}"/>
                </a:ext>
              </a:extLst>
            </p:cNvPr>
            <p:cNvSpPr/>
            <p:nvPr/>
          </p:nvSpPr>
          <p:spPr>
            <a:xfrm>
              <a:off x="7463339" y="5455524"/>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FFE6CC"/>
            </a:solidFill>
            <a:ln w="14765" cap="flat">
              <a:noFill/>
              <a:prstDash val="solid"/>
              <a:miter/>
            </a:ln>
          </p:spPr>
          <p:txBody>
            <a:bodyPr rtlCol="0" anchor="ctr"/>
            <a:lstStyle/>
            <a:p>
              <a:endParaRPr lang="en-US" sz="3200"/>
            </a:p>
          </p:txBody>
        </p:sp>
        <p:sp>
          <p:nvSpPr>
            <p:cNvPr id="23" name="TextBox 22">
              <a:extLst>
                <a:ext uri="{FF2B5EF4-FFF2-40B4-BE49-F238E27FC236}">
                  <a16:creationId xmlns:a16="http://schemas.microsoft.com/office/drawing/2014/main" id="{B111A911-DE3B-BA29-E9B2-F63B4F00B37F}"/>
                </a:ext>
              </a:extLst>
            </p:cNvPr>
            <p:cNvSpPr txBox="1"/>
            <p:nvPr/>
          </p:nvSpPr>
          <p:spPr>
            <a:xfrm>
              <a:off x="7416249"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BB3</a:t>
              </a:r>
            </a:p>
          </p:txBody>
        </p:sp>
        <p:sp>
          <p:nvSpPr>
            <p:cNvPr id="24" name="Freeform: Shape 23">
              <a:extLst>
                <a:ext uri="{FF2B5EF4-FFF2-40B4-BE49-F238E27FC236}">
                  <a16:creationId xmlns:a16="http://schemas.microsoft.com/office/drawing/2014/main" id="{0F329010-D6FE-E021-D858-6E31625282A7}"/>
                </a:ext>
              </a:extLst>
            </p:cNvPr>
            <p:cNvSpPr/>
            <p:nvPr/>
          </p:nvSpPr>
          <p:spPr>
            <a:xfrm>
              <a:off x="8025094" y="5455524"/>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E1D5E7"/>
            </a:solidFill>
            <a:ln w="14765" cap="flat">
              <a:noFill/>
              <a:prstDash val="solid"/>
              <a:miter/>
            </a:ln>
          </p:spPr>
          <p:txBody>
            <a:bodyPr rtlCol="0" anchor="ctr"/>
            <a:lstStyle/>
            <a:p>
              <a:endParaRPr lang="en-US" sz="3200"/>
            </a:p>
          </p:txBody>
        </p:sp>
        <p:sp>
          <p:nvSpPr>
            <p:cNvPr id="25" name="TextBox 24">
              <a:extLst>
                <a:ext uri="{FF2B5EF4-FFF2-40B4-BE49-F238E27FC236}">
                  <a16:creationId xmlns:a16="http://schemas.microsoft.com/office/drawing/2014/main" id="{3968D6F7-A79D-29BB-E49B-2DED77CC946C}"/>
                </a:ext>
              </a:extLst>
            </p:cNvPr>
            <p:cNvSpPr txBox="1"/>
            <p:nvPr/>
          </p:nvSpPr>
          <p:spPr>
            <a:xfrm>
              <a:off x="7978003"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BB4</a:t>
              </a:r>
            </a:p>
          </p:txBody>
        </p:sp>
        <p:sp>
          <p:nvSpPr>
            <p:cNvPr id="31" name="Freeform: Shape 30">
              <a:extLst>
                <a:ext uri="{FF2B5EF4-FFF2-40B4-BE49-F238E27FC236}">
                  <a16:creationId xmlns:a16="http://schemas.microsoft.com/office/drawing/2014/main" id="{32B5117F-F5A3-04DA-E44A-0ECC89222057}"/>
                </a:ext>
              </a:extLst>
            </p:cNvPr>
            <p:cNvSpPr/>
            <p:nvPr/>
          </p:nvSpPr>
          <p:spPr>
            <a:xfrm>
              <a:off x="3843059" y="5333429"/>
              <a:ext cx="1013521" cy="722056"/>
            </a:xfrm>
            <a:custGeom>
              <a:avLst/>
              <a:gdLst>
                <a:gd name="connsiteX0" fmla="*/ 0 w 1059180"/>
                <a:gd name="connsiteY0" fmla="*/ 1882140 h 2857500"/>
                <a:gd name="connsiteX1" fmla="*/ 1059180 w 1059180"/>
                <a:gd name="connsiteY1" fmla="*/ 0 h 2857500"/>
                <a:gd name="connsiteX2" fmla="*/ 1059180 w 1059180"/>
                <a:gd name="connsiteY2" fmla="*/ 2857500 h 2857500"/>
                <a:gd name="connsiteX3" fmla="*/ 45720 w 1059180"/>
                <a:gd name="connsiteY3" fmla="*/ 2484120 h 2857500"/>
                <a:gd name="connsiteX4" fmla="*/ 0 w 1059180"/>
                <a:gd name="connsiteY4" fmla="*/ 1882140 h 2857500"/>
                <a:gd name="connsiteX0" fmla="*/ 0 w 1014730"/>
                <a:gd name="connsiteY0" fmla="*/ 1847215 h 2857500"/>
                <a:gd name="connsiteX1" fmla="*/ 1014730 w 1014730"/>
                <a:gd name="connsiteY1" fmla="*/ 0 h 2857500"/>
                <a:gd name="connsiteX2" fmla="*/ 1014730 w 1014730"/>
                <a:gd name="connsiteY2" fmla="*/ 2857500 h 2857500"/>
                <a:gd name="connsiteX3" fmla="*/ 1270 w 1014730"/>
                <a:gd name="connsiteY3" fmla="*/ 2484120 h 2857500"/>
                <a:gd name="connsiteX4" fmla="*/ 0 w 1014730"/>
                <a:gd name="connsiteY4" fmla="*/ 1847215 h 2857500"/>
                <a:gd name="connsiteX0" fmla="*/ 1172 w 1013521"/>
                <a:gd name="connsiteY0" fmla="*/ 833785 h 2857500"/>
                <a:gd name="connsiteX1" fmla="*/ 1013521 w 1013521"/>
                <a:gd name="connsiteY1" fmla="*/ 0 h 2857500"/>
                <a:gd name="connsiteX2" fmla="*/ 1013521 w 1013521"/>
                <a:gd name="connsiteY2" fmla="*/ 2857500 h 2857500"/>
                <a:gd name="connsiteX3" fmla="*/ 61 w 1013521"/>
                <a:gd name="connsiteY3" fmla="*/ 2484120 h 2857500"/>
                <a:gd name="connsiteX4" fmla="*/ 1172 w 1013521"/>
                <a:gd name="connsiteY4" fmla="*/ 833785 h 2857500"/>
                <a:gd name="connsiteX0" fmla="*/ 1172 w 1013521"/>
                <a:gd name="connsiteY0" fmla="*/ 833785 h 3304280"/>
                <a:gd name="connsiteX1" fmla="*/ 1013521 w 1013521"/>
                <a:gd name="connsiteY1" fmla="*/ 0 h 3304280"/>
                <a:gd name="connsiteX2" fmla="*/ 1013521 w 1013521"/>
                <a:gd name="connsiteY2" fmla="*/ 3304280 h 3304280"/>
                <a:gd name="connsiteX3" fmla="*/ 61 w 1013521"/>
                <a:gd name="connsiteY3" fmla="*/ 2484120 h 3304280"/>
                <a:gd name="connsiteX4" fmla="*/ 1172 w 1013521"/>
                <a:gd name="connsiteY4" fmla="*/ 833785 h 330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521" h="3304280">
                  <a:moveTo>
                    <a:pt x="1172" y="833785"/>
                  </a:moveTo>
                  <a:lnTo>
                    <a:pt x="1013521" y="0"/>
                  </a:lnTo>
                  <a:lnTo>
                    <a:pt x="1013521" y="3304280"/>
                  </a:lnTo>
                  <a:lnTo>
                    <a:pt x="61" y="2484120"/>
                  </a:lnTo>
                  <a:cubicBezTo>
                    <a:pt x="-362" y="2271818"/>
                    <a:pt x="1595" y="1046087"/>
                    <a:pt x="1172" y="833785"/>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F6A3949-2531-EFDD-D0A4-1AA22F4A6EA2}"/>
                </a:ext>
              </a:extLst>
            </p:cNvPr>
            <p:cNvSpPr/>
            <p:nvPr/>
          </p:nvSpPr>
          <p:spPr>
            <a:xfrm>
              <a:off x="8588622" y="5455524"/>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D5E8D4"/>
            </a:solidFill>
            <a:ln w="14765" cap="flat">
              <a:noFill/>
              <a:prstDash val="solid"/>
              <a:miter/>
            </a:ln>
          </p:spPr>
          <p:txBody>
            <a:bodyPr rtlCol="0" anchor="ctr"/>
            <a:lstStyle/>
            <a:p>
              <a:endParaRPr lang="en-US" sz="3200"/>
            </a:p>
          </p:txBody>
        </p:sp>
        <p:sp>
          <p:nvSpPr>
            <p:cNvPr id="36" name="TextBox 35">
              <a:extLst>
                <a:ext uri="{FF2B5EF4-FFF2-40B4-BE49-F238E27FC236}">
                  <a16:creationId xmlns:a16="http://schemas.microsoft.com/office/drawing/2014/main" id="{03C69A48-B3DD-BD91-4740-C315E48BF0BD}"/>
                </a:ext>
              </a:extLst>
            </p:cNvPr>
            <p:cNvSpPr txBox="1"/>
            <p:nvPr/>
          </p:nvSpPr>
          <p:spPr>
            <a:xfrm>
              <a:off x="8541531"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BB1</a:t>
              </a:r>
            </a:p>
          </p:txBody>
        </p:sp>
        <p:sp>
          <p:nvSpPr>
            <p:cNvPr id="37" name="Freeform: Shape 36">
              <a:extLst>
                <a:ext uri="{FF2B5EF4-FFF2-40B4-BE49-F238E27FC236}">
                  <a16:creationId xmlns:a16="http://schemas.microsoft.com/office/drawing/2014/main" id="{4B26B4E3-38E2-C35C-52B9-EF211D34F081}"/>
                </a:ext>
              </a:extLst>
            </p:cNvPr>
            <p:cNvSpPr/>
            <p:nvPr/>
          </p:nvSpPr>
          <p:spPr>
            <a:xfrm>
              <a:off x="9150376" y="5455524"/>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FFE6CC"/>
            </a:solidFill>
            <a:ln w="14765" cap="flat">
              <a:noFill/>
              <a:prstDash val="solid"/>
              <a:miter/>
            </a:ln>
          </p:spPr>
          <p:txBody>
            <a:bodyPr rtlCol="0" anchor="ctr"/>
            <a:lstStyle/>
            <a:p>
              <a:endParaRPr lang="en-US" sz="3200"/>
            </a:p>
          </p:txBody>
        </p:sp>
        <p:sp>
          <p:nvSpPr>
            <p:cNvPr id="38" name="TextBox 37">
              <a:extLst>
                <a:ext uri="{FF2B5EF4-FFF2-40B4-BE49-F238E27FC236}">
                  <a16:creationId xmlns:a16="http://schemas.microsoft.com/office/drawing/2014/main" id="{5B7EA531-6591-91EF-A273-BEA1852D5BF3}"/>
                </a:ext>
              </a:extLst>
            </p:cNvPr>
            <p:cNvSpPr txBox="1"/>
            <p:nvPr/>
          </p:nvSpPr>
          <p:spPr>
            <a:xfrm>
              <a:off x="9103286"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BB3</a:t>
              </a:r>
            </a:p>
          </p:txBody>
        </p:sp>
        <p:sp>
          <p:nvSpPr>
            <p:cNvPr id="39" name="Freeform: Shape 38">
              <a:extLst>
                <a:ext uri="{FF2B5EF4-FFF2-40B4-BE49-F238E27FC236}">
                  <a16:creationId xmlns:a16="http://schemas.microsoft.com/office/drawing/2014/main" id="{4472A85A-391E-1DBF-1F10-6A7DD49CF4D9}"/>
                </a:ext>
              </a:extLst>
            </p:cNvPr>
            <p:cNvSpPr/>
            <p:nvPr/>
          </p:nvSpPr>
          <p:spPr>
            <a:xfrm>
              <a:off x="9712131" y="5455524"/>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E1D5E7"/>
            </a:solidFill>
            <a:ln w="14765" cap="flat">
              <a:noFill/>
              <a:prstDash val="solid"/>
              <a:miter/>
            </a:ln>
          </p:spPr>
          <p:txBody>
            <a:bodyPr rtlCol="0" anchor="ctr"/>
            <a:lstStyle/>
            <a:p>
              <a:endParaRPr lang="en-US" sz="3200"/>
            </a:p>
          </p:txBody>
        </p:sp>
        <p:sp>
          <p:nvSpPr>
            <p:cNvPr id="40" name="TextBox 39">
              <a:extLst>
                <a:ext uri="{FF2B5EF4-FFF2-40B4-BE49-F238E27FC236}">
                  <a16:creationId xmlns:a16="http://schemas.microsoft.com/office/drawing/2014/main" id="{3B828C0B-9CCB-E357-3B67-528EAF7F0E1F}"/>
                </a:ext>
              </a:extLst>
            </p:cNvPr>
            <p:cNvSpPr txBox="1"/>
            <p:nvPr/>
          </p:nvSpPr>
          <p:spPr>
            <a:xfrm>
              <a:off x="9665040" y="5394134"/>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BB4</a:t>
              </a:r>
            </a:p>
          </p:txBody>
        </p:sp>
        <p:cxnSp>
          <p:nvCxnSpPr>
            <p:cNvPr id="41" name="Straight Arrow Connector 40">
              <a:extLst>
                <a:ext uri="{FF2B5EF4-FFF2-40B4-BE49-F238E27FC236}">
                  <a16:creationId xmlns:a16="http://schemas.microsoft.com/office/drawing/2014/main" id="{4519EFE0-851D-AEB8-50F0-FB4C764807EC}"/>
                </a:ext>
              </a:extLst>
            </p:cNvPr>
            <p:cNvCxnSpPr>
              <a:cxnSpLocks/>
            </p:cNvCxnSpPr>
            <p:nvPr/>
          </p:nvCxnSpPr>
          <p:spPr>
            <a:xfrm>
              <a:off x="5139056" y="5736285"/>
              <a:ext cx="5243194"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A332855-FA83-0DF4-AB85-D556A7DC02AE}"/>
                </a:ext>
              </a:extLst>
            </p:cNvPr>
            <p:cNvSpPr txBox="1"/>
            <p:nvPr/>
          </p:nvSpPr>
          <p:spPr>
            <a:xfrm>
              <a:off x="7598186" y="5681664"/>
              <a:ext cx="575799" cy="338554"/>
            </a:xfrm>
            <a:prstGeom prst="rect">
              <a:avLst/>
            </a:prstGeom>
            <a:noFill/>
          </p:spPr>
          <p:txBody>
            <a:bodyPr wrap="none" rtlCol="0">
              <a:spAutoFit/>
            </a:bodyPr>
            <a:lstStyle/>
            <a:p>
              <a:pPr algn="l"/>
              <a:r>
                <a:rPr lang="en-US" sz="1600" spc="0" baseline="0" dirty="0">
                  <a:ln/>
                  <a:solidFill>
                    <a:srgbClr val="000000"/>
                  </a:solidFill>
                  <a:latin typeface="Corbel" panose="020B0503020204020204" pitchFamily="34" charset="0"/>
                  <a:sym typeface="Lato"/>
                  <a:rtl val="0"/>
                </a:rPr>
                <a:t>time</a:t>
              </a:r>
            </a:p>
          </p:txBody>
        </p:sp>
      </p:grpSp>
      <p:grpSp>
        <p:nvGrpSpPr>
          <p:cNvPr id="87" name="Group 86">
            <a:extLst>
              <a:ext uri="{FF2B5EF4-FFF2-40B4-BE49-F238E27FC236}">
                <a16:creationId xmlns:a16="http://schemas.microsoft.com/office/drawing/2014/main" id="{4CFE567D-97CC-5D30-3C59-B8DB57550D26}"/>
              </a:ext>
            </a:extLst>
          </p:cNvPr>
          <p:cNvGrpSpPr/>
          <p:nvPr/>
        </p:nvGrpSpPr>
        <p:grpSpPr>
          <a:xfrm>
            <a:off x="1069961" y="1711329"/>
            <a:ext cx="2659532" cy="1105332"/>
            <a:chOff x="1069961" y="1711329"/>
            <a:chExt cx="2659532" cy="1105332"/>
          </a:xfrm>
        </p:grpSpPr>
        <p:sp>
          <p:nvSpPr>
            <p:cNvPr id="9" name="Rectangle: Rounded Corners 8">
              <a:extLst>
                <a:ext uri="{FF2B5EF4-FFF2-40B4-BE49-F238E27FC236}">
                  <a16:creationId xmlns:a16="http://schemas.microsoft.com/office/drawing/2014/main" id="{81D1B06F-D86B-AA1E-E7BF-BD03DB760065}"/>
                </a:ext>
              </a:extLst>
            </p:cNvPr>
            <p:cNvSpPr/>
            <p:nvPr/>
          </p:nvSpPr>
          <p:spPr>
            <a:xfrm>
              <a:off x="1069961" y="2137066"/>
              <a:ext cx="2659532" cy="67959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rbel" panose="020B0503020204020204" pitchFamily="34" charset="0"/>
                </a:rPr>
                <a:t>(a) Generate undefined functions on-the-fly</a:t>
              </a:r>
            </a:p>
          </p:txBody>
        </p:sp>
        <p:cxnSp>
          <p:nvCxnSpPr>
            <p:cNvPr id="45" name="Straight Arrow Connector 44">
              <a:extLst>
                <a:ext uri="{FF2B5EF4-FFF2-40B4-BE49-F238E27FC236}">
                  <a16:creationId xmlns:a16="http://schemas.microsoft.com/office/drawing/2014/main" id="{9A743FB7-099B-83E5-2EB6-84C3AC5230FC}"/>
                </a:ext>
              </a:extLst>
            </p:cNvPr>
            <p:cNvCxnSpPr>
              <a:cxnSpLocks/>
              <a:stCxn id="6" idx="2"/>
              <a:endCxn id="9" idx="0"/>
            </p:cNvCxnSpPr>
            <p:nvPr/>
          </p:nvCxnSpPr>
          <p:spPr>
            <a:xfrm>
              <a:off x="2399727" y="1711329"/>
              <a:ext cx="0" cy="425737"/>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54D3ECC4-EB3A-6933-27AD-800E7EAEFD82}"/>
              </a:ext>
            </a:extLst>
          </p:cNvPr>
          <p:cNvGrpSpPr/>
          <p:nvPr/>
        </p:nvGrpSpPr>
        <p:grpSpPr>
          <a:xfrm>
            <a:off x="1069961" y="2816661"/>
            <a:ext cx="2659532" cy="1105333"/>
            <a:chOff x="1069961" y="2816661"/>
            <a:chExt cx="2659532" cy="1105333"/>
          </a:xfrm>
        </p:grpSpPr>
        <p:sp>
          <p:nvSpPr>
            <p:cNvPr id="10" name="Rectangle: Rounded Corners 9">
              <a:extLst>
                <a:ext uri="{FF2B5EF4-FFF2-40B4-BE49-F238E27FC236}">
                  <a16:creationId xmlns:a16="http://schemas.microsoft.com/office/drawing/2014/main" id="{831F9EA9-81A4-9163-3C7E-2823B2F8663A}"/>
                </a:ext>
              </a:extLst>
            </p:cNvPr>
            <p:cNvSpPr/>
            <p:nvPr/>
          </p:nvSpPr>
          <p:spPr>
            <a:xfrm>
              <a:off x="1069961" y="3242399"/>
              <a:ext cx="2659532" cy="679595"/>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rbel" panose="020B0503020204020204" pitchFamily="34" charset="0"/>
                </a:rPr>
                <a:t>(b) Insert helper code into IR for tracing</a:t>
              </a:r>
            </a:p>
          </p:txBody>
        </p:sp>
        <p:cxnSp>
          <p:nvCxnSpPr>
            <p:cNvPr id="49" name="Straight Arrow Connector 48">
              <a:extLst>
                <a:ext uri="{FF2B5EF4-FFF2-40B4-BE49-F238E27FC236}">
                  <a16:creationId xmlns:a16="http://schemas.microsoft.com/office/drawing/2014/main" id="{50CD71C9-19B9-ED9F-87CF-36D642A14022}"/>
                </a:ext>
              </a:extLst>
            </p:cNvPr>
            <p:cNvCxnSpPr>
              <a:cxnSpLocks/>
              <a:stCxn id="9" idx="2"/>
              <a:endCxn id="10" idx="0"/>
            </p:cNvCxnSpPr>
            <p:nvPr/>
          </p:nvCxnSpPr>
          <p:spPr>
            <a:xfrm>
              <a:off x="2399727" y="2816661"/>
              <a:ext cx="0" cy="425738"/>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380FA536-EF28-F265-C283-D94D6C4D371A}"/>
              </a:ext>
            </a:extLst>
          </p:cNvPr>
          <p:cNvGrpSpPr/>
          <p:nvPr/>
        </p:nvGrpSpPr>
        <p:grpSpPr>
          <a:xfrm>
            <a:off x="1069961" y="3921994"/>
            <a:ext cx="2659532" cy="1105332"/>
            <a:chOff x="1069961" y="3921994"/>
            <a:chExt cx="2659532" cy="1105332"/>
          </a:xfrm>
        </p:grpSpPr>
        <p:sp>
          <p:nvSpPr>
            <p:cNvPr id="7" name="Rectangle 6">
              <a:extLst>
                <a:ext uri="{FF2B5EF4-FFF2-40B4-BE49-F238E27FC236}">
                  <a16:creationId xmlns:a16="http://schemas.microsoft.com/office/drawing/2014/main" id="{88D0F0B6-8E89-0793-D588-ED4A843F5D76}"/>
                </a:ext>
              </a:extLst>
            </p:cNvPr>
            <p:cNvSpPr/>
            <p:nvPr/>
          </p:nvSpPr>
          <p:spPr>
            <a:xfrm>
              <a:off x="1069961" y="4347731"/>
              <a:ext cx="2659532" cy="6795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orbel" panose="020B0503020204020204" pitchFamily="34" charset="0"/>
                </a:rPr>
                <a:t>LightningSim</a:t>
              </a:r>
              <a:r>
                <a:rPr lang="en-US" dirty="0">
                  <a:solidFill>
                    <a:schemeClr val="tx1"/>
                  </a:solidFill>
                  <a:latin typeface="Corbel" panose="020B0503020204020204" pitchFamily="34" charset="0"/>
                </a:rPr>
                <a:t> modified LLVM IR</a:t>
              </a:r>
            </a:p>
          </p:txBody>
        </p:sp>
        <p:cxnSp>
          <p:nvCxnSpPr>
            <p:cNvPr id="81" name="Straight Arrow Connector 80">
              <a:extLst>
                <a:ext uri="{FF2B5EF4-FFF2-40B4-BE49-F238E27FC236}">
                  <a16:creationId xmlns:a16="http://schemas.microsoft.com/office/drawing/2014/main" id="{95F9822C-A30F-D53D-28FD-6C68DCFAA0F4}"/>
                </a:ext>
              </a:extLst>
            </p:cNvPr>
            <p:cNvCxnSpPr>
              <a:cxnSpLocks/>
              <a:stCxn id="10" idx="2"/>
              <a:endCxn id="7" idx="0"/>
            </p:cNvCxnSpPr>
            <p:nvPr/>
          </p:nvCxnSpPr>
          <p:spPr>
            <a:xfrm>
              <a:off x="2399727" y="3921994"/>
              <a:ext cx="0" cy="425737"/>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0D17B9E-29ED-C00E-1DC6-28C4EF9FBCDA}"/>
              </a:ext>
            </a:extLst>
          </p:cNvPr>
          <p:cNvGrpSpPr/>
          <p:nvPr/>
        </p:nvGrpSpPr>
        <p:grpSpPr>
          <a:xfrm>
            <a:off x="1069961" y="5027326"/>
            <a:ext cx="2659532" cy="882938"/>
            <a:chOff x="1069961" y="5027326"/>
            <a:chExt cx="2659532" cy="882938"/>
          </a:xfrm>
        </p:grpSpPr>
        <p:sp>
          <p:nvSpPr>
            <p:cNvPr id="8" name="Rectangle: Rounded Corners 7">
              <a:extLst>
                <a:ext uri="{FF2B5EF4-FFF2-40B4-BE49-F238E27FC236}">
                  <a16:creationId xmlns:a16="http://schemas.microsoft.com/office/drawing/2014/main" id="{0CDC80C2-E0BF-E86C-3840-66982C801E7D}"/>
                </a:ext>
              </a:extLst>
            </p:cNvPr>
            <p:cNvSpPr/>
            <p:nvPr/>
          </p:nvSpPr>
          <p:spPr>
            <a:xfrm>
              <a:off x="1069961" y="5453064"/>
              <a:ext cx="2659532" cy="45720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rbel" panose="020B0503020204020204" pitchFamily="34" charset="0"/>
                </a:rPr>
                <a:t>Compile and Run!</a:t>
              </a:r>
            </a:p>
          </p:txBody>
        </p:sp>
        <p:cxnSp>
          <p:nvCxnSpPr>
            <p:cNvPr id="84" name="Straight Arrow Connector 83">
              <a:extLst>
                <a:ext uri="{FF2B5EF4-FFF2-40B4-BE49-F238E27FC236}">
                  <a16:creationId xmlns:a16="http://schemas.microsoft.com/office/drawing/2014/main" id="{5C4493E6-B3D4-7AFF-574E-B00837F0FE38}"/>
                </a:ext>
              </a:extLst>
            </p:cNvPr>
            <p:cNvCxnSpPr>
              <a:cxnSpLocks/>
              <a:stCxn id="7" idx="2"/>
              <a:endCxn id="8" idx="0"/>
            </p:cNvCxnSpPr>
            <p:nvPr/>
          </p:nvCxnSpPr>
          <p:spPr>
            <a:xfrm>
              <a:off x="2399727" y="5027326"/>
              <a:ext cx="0" cy="425738"/>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95" name="Picture 94">
            <a:extLst>
              <a:ext uri="{FF2B5EF4-FFF2-40B4-BE49-F238E27FC236}">
                <a16:creationId xmlns:a16="http://schemas.microsoft.com/office/drawing/2014/main" id="{BACBF8FF-8183-79BA-4129-B722FCD666A4}"/>
              </a:ext>
            </a:extLst>
          </p:cNvPr>
          <p:cNvPicPr>
            <a:picLocks noChangeAspect="1"/>
          </p:cNvPicPr>
          <p:nvPr/>
        </p:nvPicPr>
        <p:blipFill>
          <a:blip r:embed="rId3"/>
          <a:stretch>
            <a:fillRect/>
          </a:stretch>
        </p:blipFill>
        <p:spPr>
          <a:xfrm>
            <a:off x="3843059" y="1254129"/>
            <a:ext cx="5965387" cy="3450131"/>
          </a:xfrm>
          <a:prstGeom prst="rect">
            <a:avLst/>
          </a:prstGeom>
        </p:spPr>
      </p:pic>
    </p:spTree>
    <p:extLst>
      <p:ext uri="{BB962C8B-B14F-4D97-AF65-F5344CB8AC3E}">
        <p14:creationId xmlns:p14="http://schemas.microsoft.com/office/powerpoint/2010/main" val="40832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up)">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up)">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left)">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up)">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wipe(left)">
                                      <p:cBhvr>
                                        <p:cTn id="3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D9907D-569F-63A6-BF0D-27D5D72FAB7E}"/>
              </a:ext>
            </a:extLst>
          </p:cNvPr>
          <p:cNvSpPr>
            <a:spLocks noGrp="1"/>
          </p:cNvSpPr>
          <p:nvPr>
            <p:ph type="sldNum" sz="quarter" idx="12"/>
          </p:nvPr>
        </p:nvSpPr>
        <p:spPr/>
        <p:txBody>
          <a:bodyPr/>
          <a:lstStyle/>
          <a:p>
            <a:fld id="{48F63A3B-78C7-47BE-AE5E-E10140E04643}" type="slidenum">
              <a:rPr lang="en-US" smtClean="0"/>
              <a:pPr/>
              <a:t>91</a:t>
            </a:fld>
            <a:endParaRPr lang="en-US"/>
          </a:p>
        </p:txBody>
      </p:sp>
      <p:sp>
        <p:nvSpPr>
          <p:cNvPr id="4" name="Title 3">
            <a:extLst>
              <a:ext uri="{FF2B5EF4-FFF2-40B4-BE49-F238E27FC236}">
                <a16:creationId xmlns:a16="http://schemas.microsoft.com/office/drawing/2014/main" id="{A53ADEB9-4F21-0DDE-82E0-C63C993AF0B1}"/>
              </a:ext>
            </a:extLst>
          </p:cNvPr>
          <p:cNvSpPr>
            <a:spLocks noGrp="1"/>
          </p:cNvSpPr>
          <p:nvPr>
            <p:ph type="title"/>
          </p:nvPr>
        </p:nvSpPr>
        <p:spPr/>
        <p:txBody>
          <a:bodyPr>
            <a:normAutofit fontScale="90000"/>
          </a:bodyPr>
          <a:lstStyle/>
          <a:p>
            <a:r>
              <a:rPr lang="en-US" dirty="0" err="1"/>
              <a:t>LightningSim</a:t>
            </a:r>
            <a:r>
              <a:rPr lang="en-US" dirty="0"/>
              <a:t> Workflow</a:t>
            </a:r>
          </a:p>
        </p:txBody>
      </p:sp>
      <p:grpSp>
        <p:nvGrpSpPr>
          <p:cNvPr id="126" name="Trace Generation → Trace">
            <a:extLst>
              <a:ext uri="{FF2B5EF4-FFF2-40B4-BE49-F238E27FC236}">
                <a16:creationId xmlns:a16="http://schemas.microsoft.com/office/drawing/2014/main" id="{8FF8AAD6-4DB7-7F7F-265B-52A8ACE631B4}"/>
              </a:ext>
            </a:extLst>
          </p:cNvPr>
          <p:cNvGrpSpPr/>
          <p:nvPr/>
        </p:nvGrpSpPr>
        <p:grpSpPr>
          <a:xfrm>
            <a:off x="6276239" y="3402277"/>
            <a:ext cx="428835" cy="251633"/>
            <a:chOff x="6504839" y="3554677"/>
            <a:chExt cx="428835" cy="251633"/>
          </a:xfrm>
        </p:grpSpPr>
        <p:sp>
          <p:nvSpPr>
            <p:cNvPr id="27" name="Freeform: Shape 26">
              <a:extLst>
                <a:ext uri="{FF2B5EF4-FFF2-40B4-BE49-F238E27FC236}">
                  <a16:creationId xmlns:a16="http://schemas.microsoft.com/office/drawing/2014/main" id="{D5369378-6B52-F49D-B757-C59408964B58}"/>
                </a:ext>
              </a:extLst>
            </p:cNvPr>
            <p:cNvSpPr/>
            <p:nvPr/>
          </p:nvSpPr>
          <p:spPr>
            <a:xfrm>
              <a:off x="6544570" y="3554677"/>
              <a:ext cx="389104" cy="225145"/>
            </a:xfrm>
            <a:custGeom>
              <a:avLst/>
              <a:gdLst>
                <a:gd name="connsiteX0" fmla="*/ 389105 w 389104"/>
                <a:gd name="connsiteY0" fmla="*/ 0 h 225145"/>
                <a:gd name="connsiteX1" fmla="*/ 389105 w 389104"/>
                <a:gd name="connsiteY1" fmla="*/ 225146 h 225145"/>
                <a:gd name="connsiteX2" fmla="*/ 0 w 389104"/>
                <a:gd name="connsiteY2" fmla="*/ 225146 h 225145"/>
              </a:gdLst>
              <a:ahLst/>
              <a:cxnLst>
                <a:cxn ang="0">
                  <a:pos x="connsiteX0" y="connsiteY0"/>
                </a:cxn>
                <a:cxn ang="0">
                  <a:pos x="connsiteX1" y="connsiteY1"/>
                </a:cxn>
                <a:cxn ang="0">
                  <a:pos x="connsiteX2" y="connsiteY2"/>
                </a:cxn>
              </a:cxnLst>
              <a:rect l="l" t="t" r="r" b="b"/>
              <a:pathLst>
                <a:path w="389104" h="225145">
                  <a:moveTo>
                    <a:pt x="389105" y="0"/>
                  </a:moveTo>
                  <a:lnTo>
                    <a:pt x="389105" y="225146"/>
                  </a:lnTo>
                  <a:lnTo>
                    <a:pt x="0" y="225146"/>
                  </a:lnTo>
                </a:path>
              </a:pathLst>
            </a:custGeom>
            <a:noFill/>
            <a:ln w="13233" cap="flat">
              <a:solidFill>
                <a:srgbClr val="000000"/>
              </a:solidFill>
              <a:prstDash val="solid"/>
              <a:miter/>
            </a:ln>
          </p:spPr>
          <p:txBody>
            <a:bodyPr rtlCol="0" anchor="ctr"/>
            <a:lstStyle/>
            <a:p>
              <a:endParaRPr lang="en-US" sz="3200"/>
            </a:p>
          </p:txBody>
        </p:sp>
        <p:sp>
          <p:nvSpPr>
            <p:cNvPr id="28" name="Freeform: Shape 27">
              <a:extLst>
                <a:ext uri="{FF2B5EF4-FFF2-40B4-BE49-F238E27FC236}">
                  <a16:creationId xmlns:a16="http://schemas.microsoft.com/office/drawing/2014/main" id="{518EBB13-027A-E430-D571-58380CC577FE}"/>
                </a:ext>
              </a:extLst>
            </p:cNvPr>
            <p:cNvSpPr/>
            <p:nvPr/>
          </p:nvSpPr>
          <p:spPr>
            <a:xfrm>
              <a:off x="6504839" y="3753335"/>
              <a:ext cx="52975" cy="52975"/>
            </a:xfrm>
            <a:custGeom>
              <a:avLst/>
              <a:gdLst>
                <a:gd name="connsiteX0" fmla="*/ 0 w 52975"/>
                <a:gd name="connsiteY0" fmla="*/ 26488 h 52975"/>
                <a:gd name="connsiteX1" fmla="*/ 52975 w 52975"/>
                <a:gd name="connsiteY1" fmla="*/ 0 h 52975"/>
                <a:gd name="connsiteX2" fmla="*/ 39732 w 52975"/>
                <a:gd name="connsiteY2" fmla="*/ 26488 h 52975"/>
                <a:gd name="connsiteX3" fmla="*/ 52975 w 52975"/>
                <a:gd name="connsiteY3" fmla="*/ 52975 h 52975"/>
              </a:gdLst>
              <a:ahLst/>
              <a:cxnLst>
                <a:cxn ang="0">
                  <a:pos x="connsiteX0" y="connsiteY0"/>
                </a:cxn>
                <a:cxn ang="0">
                  <a:pos x="connsiteX1" y="connsiteY1"/>
                </a:cxn>
                <a:cxn ang="0">
                  <a:pos x="connsiteX2" y="connsiteY2"/>
                </a:cxn>
                <a:cxn ang="0">
                  <a:pos x="connsiteX3" y="connsiteY3"/>
                </a:cxn>
              </a:cxnLst>
              <a:rect l="l" t="t" r="r" b="b"/>
              <a:pathLst>
                <a:path w="52975" h="52975">
                  <a:moveTo>
                    <a:pt x="0" y="26488"/>
                  </a:moveTo>
                  <a:lnTo>
                    <a:pt x="52975" y="0"/>
                  </a:lnTo>
                  <a:lnTo>
                    <a:pt x="39732" y="26488"/>
                  </a:lnTo>
                  <a:lnTo>
                    <a:pt x="52975" y="52975"/>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3" name="Bitcode → Trace Analysis">
            <a:extLst>
              <a:ext uri="{FF2B5EF4-FFF2-40B4-BE49-F238E27FC236}">
                <a16:creationId xmlns:a16="http://schemas.microsoft.com/office/drawing/2014/main" id="{D0588729-E78A-519C-4BEB-FE556F4F24FA}"/>
              </a:ext>
            </a:extLst>
          </p:cNvPr>
          <p:cNvGrpSpPr/>
          <p:nvPr/>
        </p:nvGrpSpPr>
        <p:grpSpPr>
          <a:xfrm>
            <a:off x="4360910" y="2395743"/>
            <a:ext cx="361823" cy="1404644"/>
            <a:chOff x="4589510" y="2548143"/>
            <a:chExt cx="361823" cy="1404644"/>
          </a:xfrm>
        </p:grpSpPr>
        <p:sp>
          <p:nvSpPr>
            <p:cNvPr id="39" name="Freeform: Shape 38">
              <a:extLst>
                <a:ext uri="{FF2B5EF4-FFF2-40B4-BE49-F238E27FC236}">
                  <a16:creationId xmlns:a16="http://schemas.microsoft.com/office/drawing/2014/main" id="{54791D57-17A0-E851-45E1-745FFB325796}"/>
                </a:ext>
              </a:extLst>
            </p:cNvPr>
            <p:cNvSpPr/>
            <p:nvPr/>
          </p:nvSpPr>
          <p:spPr>
            <a:xfrm>
              <a:off x="4589510" y="2548143"/>
              <a:ext cx="335334" cy="1364913"/>
            </a:xfrm>
            <a:custGeom>
              <a:avLst/>
              <a:gdLst>
                <a:gd name="connsiteX0" fmla="*/ 0 w 335334"/>
                <a:gd name="connsiteY0" fmla="*/ 0 h 1364913"/>
                <a:gd name="connsiteX1" fmla="*/ 335070 w 335334"/>
                <a:gd name="connsiteY1" fmla="*/ 0 h 1364913"/>
                <a:gd name="connsiteX2" fmla="*/ 335335 w 335334"/>
                <a:gd name="connsiteY2" fmla="*/ 1364913 h 1364913"/>
              </a:gdLst>
              <a:ahLst/>
              <a:cxnLst>
                <a:cxn ang="0">
                  <a:pos x="connsiteX0" y="connsiteY0"/>
                </a:cxn>
                <a:cxn ang="0">
                  <a:pos x="connsiteX1" y="connsiteY1"/>
                </a:cxn>
                <a:cxn ang="0">
                  <a:pos x="connsiteX2" y="connsiteY2"/>
                </a:cxn>
              </a:cxnLst>
              <a:rect l="l" t="t" r="r" b="b"/>
              <a:pathLst>
                <a:path w="335334" h="1364913">
                  <a:moveTo>
                    <a:pt x="0" y="0"/>
                  </a:moveTo>
                  <a:lnTo>
                    <a:pt x="335070" y="0"/>
                  </a:lnTo>
                  <a:lnTo>
                    <a:pt x="335335" y="1364913"/>
                  </a:lnTo>
                </a:path>
              </a:pathLst>
            </a:custGeom>
            <a:noFill/>
            <a:ln w="13233" cap="flat">
              <a:solidFill>
                <a:srgbClr val="000000"/>
              </a:solidFill>
              <a:prstDash val="solid"/>
              <a:miter/>
            </a:ln>
          </p:spPr>
          <p:txBody>
            <a:bodyPr rtlCol="0" anchor="ctr"/>
            <a:lstStyle/>
            <a:p>
              <a:endParaRPr lang="en-US" sz="3200"/>
            </a:p>
          </p:txBody>
        </p:sp>
        <p:sp>
          <p:nvSpPr>
            <p:cNvPr id="40" name="Freeform: Shape 39">
              <a:extLst>
                <a:ext uri="{FF2B5EF4-FFF2-40B4-BE49-F238E27FC236}">
                  <a16:creationId xmlns:a16="http://schemas.microsoft.com/office/drawing/2014/main" id="{D9C884AB-82F9-EA57-4D64-FA60326A1246}"/>
                </a:ext>
              </a:extLst>
            </p:cNvPr>
            <p:cNvSpPr/>
            <p:nvPr/>
          </p:nvSpPr>
          <p:spPr>
            <a:xfrm>
              <a:off x="4898358" y="389981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4" name="Static Schedule → Trace Analysis">
            <a:extLst>
              <a:ext uri="{FF2B5EF4-FFF2-40B4-BE49-F238E27FC236}">
                <a16:creationId xmlns:a16="http://schemas.microsoft.com/office/drawing/2014/main" id="{A4D00C4B-037E-A492-DB49-7167A35FE7E8}"/>
              </a:ext>
            </a:extLst>
          </p:cNvPr>
          <p:cNvGrpSpPr/>
          <p:nvPr/>
        </p:nvGrpSpPr>
        <p:grpSpPr>
          <a:xfrm>
            <a:off x="3887177" y="3309570"/>
            <a:ext cx="52975" cy="501677"/>
            <a:chOff x="4115777" y="3461970"/>
            <a:chExt cx="52975" cy="501677"/>
          </a:xfrm>
        </p:grpSpPr>
        <p:sp>
          <p:nvSpPr>
            <p:cNvPr id="45" name="Freeform: Shape 44">
              <a:extLst>
                <a:ext uri="{FF2B5EF4-FFF2-40B4-BE49-F238E27FC236}">
                  <a16:creationId xmlns:a16="http://schemas.microsoft.com/office/drawing/2014/main" id="{66D7DBC9-9E8A-674B-BC77-1F6B8D6ABE00}"/>
                </a:ext>
              </a:extLst>
            </p:cNvPr>
            <p:cNvSpPr/>
            <p:nvPr/>
          </p:nvSpPr>
          <p:spPr>
            <a:xfrm>
              <a:off x="4125975" y="3461970"/>
              <a:ext cx="16290" cy="461946"/>
            </a:xfrm>
            <a:custGeom>
              <a:avLst/>
              <a:gdLst>
                <a:gd name="connsiteX0" fmla="*/ 0 w 16290"/>
                <a:gd name="connsiteY0" fmla="*/ 0 h 461946"/>
                <a:gd name="connsiteX1" fmla="*/ 15893 w 16290"/>
                <a:gd name="connsiteY1" fmla="*/ 0 h 461946"/>
                <a:gd name="connsiteX2" fmla="*/ 16290 w 16290"/>
                <a:gd name="connsiteY2" fmla="*/ 461946 h 461946"/>
              </a:gdLst>
              <a:ahLst/>
              <a:cxnLst>
                <a:cxn ang="0">
                  <a:pos x="connsiteX0" y="connsiteY0"/>
                </a:cxn>
                <a:cxn ang="0">
                  <a:pos x="connsiteX1" y="connsiteY1"/>
                </a:cxn>
                <a:cxn ang="0">
                  <a:pos x="connsiteX2" y="connsiteY2"/>
                </a:cxn>
              </a:cxnLst>
              <a:rect l="l" t="t" r="r" b="b"/>
              <a:pathLst>
                <a:path w="16290" h="461946">
                  <a:moveTo>
                    <a:pt x="0" y="0"/>
                  </a:moveTo>
                  <a:lnTo>
                    <a:pt x="15893" y="0"/>
                  </a:lnTo>
                  <a:lnTo>
                    <a:pt x="16290" y="461946"/>
                  </a:lnTo>
                </a:path>
              </a:pathLst>
            </a:custGeom>
            <a:noFill/>
            <a:ln w="13233" cap="flat">
              <a:solidFill>
                <a:srgbClr val="000000"/>
              </a:solidFill>
              <a:prstDash val="solid"/>
              <a:miter/>
            </a:ln>
          </p:spPr>
          <p:txBody>
            <a:bodyPr rtlCol="0" anchor="ctr"/>
            <a:lstStyle/>
            <a:p>
              <a:endParaRPr lang="en-US" sz="3200"/>
            </a:p>
          </p:txBody>
        </p:sp>
        <p:sp>
          <p:nvSpPr>
            <p:cNvPr id="46" name="Freeform: Shape 45">
              <a:extLst>
                <a:ext uri="{FF2B5EF4-FFF2-40B4-BE49-F238E27FC236}">
                  <a16:creationId xmlns:a16="http://schemas.microsoft.com/office/drawing/2014/main" id="{E99F2A2A-431F-E846-8CED-771AA583622B}"/>
                </a:ext>
              </a:extLst>
            </p:cNvPr>
            <p:cNvSpPr/>
            <p:nvPr/>
          </p:nvSpPr>
          <p:spPr>
            <a:xfrm>
              <a:off x="4115777" y="3910672"/>
              <a:ext cx="52975" cy="52975"/>
            </a:xfrm>
            <a:custGeom>
              <a:avLst/>
              <a:gdLst>
                <a:gd name="connsiteX0" fmla="*/ 26488 w 52975"/>
                <a:gd name="connsiteY0" fmla="*/ 52975 h 52975"/>
                <a:gd name="connsiteX1" fmla="*/ 0 w 52975"/>
                <a:gd name="connsiteY1" fmla="*/ 0 h 52975"/>
                <a:gd name="connsiteX2" fmla="*/ 26488 w 52975"/>
                <a:gd name="connsiteY2" fmla="*/ 13244 h 52975"/>
                <a:gd name="connsiteX3" fmla="*/ 52975 w 52975"/>
                <a:gd name="connsiteY3" fmla="*/ 0 h 52975"/>
              </a:gdLst>
              <a:ahLst/>
              <a:cxnLst>
                <a:cxn ang="0">
                  <a:pos x="connsiteX0" y="connsiteY0"/>
                </a:cxn>
                <a:cxn ang="0">
                  <a:pos x="connsiteX1" y="connsiteY1"/>
                </a:cxn>
                <a:cxn ang="0">
                  <a:pos x="connsiteX2" y="connsiteY2"/>
                </a:cxn>
                <a:cxn ang="0">
                  <a:pos x="connsiteX3" y="connsiteY3"/>
                </a:cxn>
              </a:cxnLst>
              <a:rect l="l" t="t" r="r" b="b"/>
              <a:pathLst>
                <a:path w="52975" h="52975">
                  <a:moveTo>
                    <a:pt x="26488" y="52975"/>
                  </a:moveTo>
                  <a:lnTo>
                    <a:pt x="0" y="0"/>
                  </a:lnTo>
                  <a:lnTo>
                    <a:pt x="26488" y="13244"/>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5" name="Trace → Trace Analysis">
            <a:extLst>
              <a:ext uri="{FF2B5EF4-FFF2-40B4-BE49-F238E27FC236}">
                <a16:creationId xmlns:a16="http://schemas.microsoft.com/office/drawing/2014/main" id="{8CC62DA2-9840-9E97-9B0B-4702C474D3D0}"/>
              </a:ext>
            </a:extLst>
          </p:cNvPr>
          <p:cNvGrpSpPr/>
          <p:nvPr/>
        </p:nvGrpSpPr>
        <p:grpSpPr>
          <a:xfrm>
            <a:off x="5510081" y="3627423"/>
            <a:ext cx="347386" cy="177732"/>
            <a:chOff x="5738681" y="3779823"/>
            <a:chExt cx="347386" cy="177732"/>
          </a:xfrm>
        </p:grpSpPr>
        <p:sp>
          <p:nvSpPr>
            <p:cNvPr id="71" name="Freeform: Shape 70">
              <a:extLst>
                <a:ext uri="{FF2B5EF4-FFF2-40B4-BE49-F238E27FC236}">
                  <a16:creationId xmlns:a16="http://schemas.microsoft.com/office/drawing/2014/main" id="{B553CFE5-FD2A-5293-9906-366801FB0494}"/>
                </a:ext>
              </a:extLst>
            </p:cNvPr>
            <p:cNvSpPr/>
            <p:nvPr/>
          </p:nvSpPr>
          <p:spPr>
            <a:xfrm>
              <a:off x="5765169" y="3779823"/>
              <a:ext cx="320898" cy="138001"/>
            </a:xfrm>
            <a:custGeom>
              <a:avLst/>
              <a:gdLst>
                <a:gd name="connsiteX0" fmla="*/ 320899 w 320898"/>
                <a:gd name="connsiteY0" fmla="*/ 0 h 138001"/>
                <a:gd name="connsiteX1" fmla="*/ 397 w 320898"/>
                <a:gd name="connsiteY1" fmla="*/ 0 h 138001"/>
                <a:gd name="connsiteX2" fmla="*/ 0 w 320898"/>
                <a:gd name="connsiteY2" fmla="*/ 138001 h 138001"/>
              </a:gdLst>
              <a:ahLst/>
              <a:cxnLst>
                <a:cxn ang="0">
                  <a:pos x="connsiteX0" y="connsiteY0"/>
                </a:cxn>
                <a:cxn ang="0">
                  <a:pos x="connsiteX1" y="connsiteY1"/>
                </a:cxn>
                <a:cxn ang="0">
                  <a:pos x="connsiteX2" y="connsiteY2"/>
                </a:cxn>
              </a:cxnLst>
              <a:rect l="l" t="t" r="r" b="b"/>
              <a:pathLst>
                <a:path w="320898" h="138001">
                  <a:moveTo>
                    <a:pt x="320899" y="0"/>
                  </a:moveTo>
                  <a:lnTo>
                    <a:pt x="397" y="0"/>
                  </a:lnTo>
                  <a:lnTo>
                    <a:pt x="0" y="138001"/>
                  </a:lnTo>
                </a:path>
              </a:pathLst>
            </a:custGeom>
            <a:noFill/>
            <a:ln w="13233" cap="flat">
              <a:solidFill>
                <a:srgbClr val="000000"/>
              </a:solidFill>
              <a:prstDash val="solid"/>
              <a:miter/>
            </a:ln>
          </p:spPr>
          <p:txBody>
            <a:bodyPr rtlCol="0" anchor="ctr"/>
            <a:lstStyle/>
            <a:p>
              <a:endParaRPr lang="en-US" sz="3200"/>
            </a:p>
          </p:txBody>
        </p:sp>
        <p:sp>
          <p:nvSpPr>
            <p:cNvPr id="72" name="Freeform: Shape 71">
              <a:extLst>
                <a:ext uri="{FF2B5EF4-FFF2-40B4-BE49-F238E27FC236}">
                  <a16:creationId xmlns:a16="http://schemas.microsoft.com/office/drawing/2014/main" id="{90A48212-26D1-2A6D-17DE-57DB5B4B6F66}"/>
                </a:ext>
              </a:extLst>
            </p:cNvPr>
            <p:cNvSpPr/>
            <p:nvPr/>
          </p:nvSpPr>
          <p:spPr>
            <a:xfrm>
              <a:off x="5738681" y="3904580"/>
              <a:ext cx="52975" cy="52975"/>
            </a:xfrm>
            <a:custGeom>
              <a:avLst/>
              <a:gdLst>
                <a:gd name="connsiteX0" fmla="*/ 26355 w 52975"/>
                <a:gd name="connsiteY0" fmla="*/ 52975 h 52975"/>
                <a:gd name="connsiteX1" fmla="*/ 0 w 52975"/>
                <a:gd name="connsiteY1" fmla="*/ 0 h 52975"/>
                <a:gd name="connsiteX2" fmla="*/ 26488 w 52975"/>
                <a:gd name="connsiteY2" fmla="*/ 13244 h 52975"/>
                <a:gd name="connsiteX3" fmla="*/ 52975 w 52975"/>
                <a:gd name="connsiteY3" fmla="*/ 132 h 52975"/>
              </a:gdLst>
              <a:ahLst/>
              <a:cxnLst>
                <a:cxn ang="0">
                  <a:pos x="connsiteX0" y="connsiteY0"/>
                </a:cxn>
                <a:cxn ang="0">
                  <a:pos x="connsiteX1" y="connsiteY1"/>
                </a:cxn>
                <a:cxn ang="0">
                  <a:pos x="connsiteX2" y="connsiteY2"/>
                </a:cxn>
                <a:cxn ang="0">
                  <a:pos x="connsiteX3" y="connsiteY3"/>
                </a:cxn>
              </a:cxnLst>
              <a:rect l="l" t="t" r="r" b="b"/>
              <a:pathLst>
                <a:path w="52975" h="52975">
                  <a:moveTo>
                    <a:pt x="26355" y="52975"/>
                  </a:moveTo>
                  <a:lnTo>
                    <a:pt x="0" y="0"/>
                  </a:lnTo>
                  <a:lnTo>
                    <a:pt x="26488" y="13244"/>
                  </a:lnTo>
                  <a:lnTo>
                    <a:pt x="52975" y="132"/>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22" name="Bitcode → Trace Generation">
            <a:extLst>
              <a:ext uri="{FF2B5EF4-FFF2-40B4-BE49-F238E27FC236}">
                <a16:creationId xmlns:a16="http://schemas.microsoft.com/office/drawing/2014/main" id="{43110153-A09F-527C-F153-AA8BBCD6A2A3}"/>
              </a:ext>
            </a:extLst>
          </p:cNvPr>
          <p:cNvGrpSpPr/>
          <p:nvPr/>
        </p:nvGrpSpPr>
        <p:grpSpPr>
          <a:xfrm>
            <a:off x="4359694" y="2380910"/>
            <a:ext cx="608845" cy="26487"/>
            <a:chOff x="4588294" y="2533310"/>
            <a:chExt cx="608845" cy="26487"/>
          </a:xfrm>
        </p:grpSpPr>
        <p:sp>
          <p:nvSpPr>
            <p:cNvPr id="79" name="Freeform: Shape 78">
              <a:extLst>
                <a:ext uri="{FF2B5EF4-FFF2-40B4-BE49-F238E27FC236}">
                  <a16:creationId xmlns:a16="http://schemas.microsoft.com/office/drawing/2014/main" id="{08B6360F-2AB1-6A55-5CCB-3F4989D92309}"/>
                </a:ext>
              </a:extLst>
            </p:cNvPr>
            <p:cNvSpPr/>
            <p:nvPr/>
          </p:nvSpPr>
          <p:spPr>
            <a:xfrm>
              <a:off x="4588294" y="2546554"/>
              <a:ext cx="585216" cy="13243"/>
            </a:xfrm>
            <a:custGeom>
              <a:avLst/>
              <a:gdLst>
                <a:gd name="connsiteX0" fmla="*/ 0 w 495055"/>
                <a:gd name="connsiteY0" fmla="*/ 0 h 13243"/>
                <a:gd name="connsiteX1" fmla="*/ 495056 w 495055"/>
                <a:gd name="connsiteY1" fmla="*/ 0 h 13243"/>
              </a:gdLst>
              <a:ahLst/>
              <a:cxnLst>
                <a:cxn ang="0">
                  <a:pos x="connsiteX0" y="connsiteY0"/>
                </a:cxn>
                <a:cxn ang="0">
                  <a:pos x="connsiteX1" y="connsiteY1"/>
                </a:cxn>
              </a:cxnLst>
              <a:rect l="l" t="t" r="r" b="b"/>
              <a:pathLst>
                <a:path w="495055" h="13243">
                  <a:moveTo>
                    <a:pt x="0" y="0"/>
                  </a:moveTo>
                  <a:lnTo>
                    <a:pt x="495056" y="0"/>
                  </a:lnTo>
                </a:path>
              </a:pathLst>
            </a:custGeom>
            <a:noFill/>
            <a:ln w="13233" cap="flat">
              <a:solidFill>
                <a:srgbClr val="000000"/>
              </a:solidFill>
              <a:prstDash val="solid"/>
              <a:miter/>
            </a:ln>
          </p:spPr>
          <p:txBody>
            <a:bodyPr rtlCol="0" anchor="ctr"/>
            <a:lstStyle/>
            <a:p>
              <a:endParaRPr lang="en-US" sz="3200"/>
            </a:p>
          </p:txBody>
        </p:sp>
        <p:sp>
          <p:nvSpPr>
            <p:cNvPr id="80" name="Freeform: Shape 79">
              <a:extLst>
                <a:ext uri="{FF2B5EF4-FFF2-40B4-BE49-F238E27FC236}">
                  <a16:creationId xmlns:a16="http://schemas.microsoft.com/office/drawing/2014/main" id="{DA6203FA-BC18-60D9-9414-94D0A7B081A9}"/>
                </a:ext>
              </a:extLst>
            </p:cNvPr>
            <p:cNvSpPr/>
            <p:nvPr/>
          </p:nvSpPr>
          <p:spPr>
            <a:xfrm>
              <a:off x="5170652" y="2533310"/>
              <a:ext cx="26487" cy="26487"/>
            </a:xfrm>
            <a:custGeom>
              <a:avLst/>
              <a:gdLst>
                <a:gd name="connsiteX0" fmla="*/ 26488 w 26487"/>
                <a:gd name="connsiteY0" fmla="*/ 13244 h 26487"/>
                <a:gd name="connsiteX1" fmla="*/ 0 w 26487"/>
                <a:gd name="connsiteY1" fmla="*/ 26488 h 26487"/>
                <a:gd name="connsiteX2" fmla="*/ 6622 w 26487"/>
                <a:gd name="connsiteY2" fmla="*/ 13244 h 26487"/>
                <a:gd name="connsiteX3" fmla="*/ 0 w 26487"/>
                <a:gd name="connsiteY3" fmla="*/ 0 h 26487"/>
              </a:gdLst>
              <a:ahLst/>
              <a:cxnLst>
                <a:cxn ang="0">
                  <a:pos x="connsiteX0" y="connsiteY0"/>
                </a:cxn>
                <a:cxn ang="0">
                  <a:pos x="connsiteX1" y="connsiteY1"/>
                </a:cxn>
                <a:cxn ang="0">
                  <a:pos x="connsiteX2" y="connsiteY2"/>
                </a:cxn>
                <a:cxn ang="0">
                  <a:pos x="connsiteX3" y="connsiteY3"/>
                </a:cxn>
              </a:cxnLst>
              <a:rect l="l" t="t" r="r" b="b"/>
              <a:pathLst>
                <a:path w="26487" h="26487">
                  <a:moveTo>
                    <a:pt x="26488" y="13244"/>
                  </a:moveTo>
                  <a:lnTo>
                    <a:pt x="0" y="26488"/>
                  </a:lnTo>
                  <a:lnTo>
                    <a:pt x="6622" y="13244"/>
                  </a:lnTo>
                  <a:lnTo>
                    <a:pt x="0" y="0"/>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40" name="“HLS Synthesis”">
            <a:extLst>
              <a:ext uri="{FF2B5EF4-FFF2-40B4-BE49-F238E27FC236}">
                <a16:creationId xmlns:a16="http://schemas.microsoft.com/office/drawing/2014/main" id="{88BD022B-220F-C6DE-1541-DCC8CE276BF0}"/>
              </a:ext>
            </a:extLst>
          </p:cNvPr>
          <p:cNvGrpSpPr/>
          <p:nvPr/>
        </p:nvGrpSpPr>
        <p:grpSpPr>
          <a:xfrm>
            <a:off x="3216583" y="1760671"/>
            <a:ext cx="1475084" cy="1668094"/>
            <a:chOff x="3445183" y="1913071"/>
            <a:chExt cx="1475084" cy="1668094"/>
          </a:xfrm>
        </p:grpSpPr>
        <p:sp>
          <p:nvSpPr>
            <p:cNvPr id="67" name="“HLS Synthesis”">
              <a:extLst>
                <a:ext uri="{FF2B5EF4-FFF2-40B4-BE49-F238E27FC236}">
                  <a16:creationId xmlns:a16="http://schemas.microsoft.com/office/drawing/2014/main" id="{65AF5A6B-BE52-498A-59A7-96805D1970DD}"/>
                </a:ext>
              </a:extLst>
            </p:cNvPr>
            <p:cNvSpPr txBox="1"/>
            <p:nvPr/>
          </p:nvSpPr>
          <p:spPr>
            <a:xfrm>
              <a:off x="3445183" y="1913071"/>
              <a:ext cx="1475084" cy="338554"/>
            </a:xfrm>
            <a:prstGeom prst="rect">
              <a:avLst/>
            </a:prstGeom>
            <a:noFill/>
          </p:spPr>
          <p:txBody>
            <a:bodyPr wrap="none" rtlCol="0">
              <a:spAutoFit/>
            </a:bodyPr>
            <a:lstStyle/>
            <a:p>
              <a:pPr algn="l"/>
              <a:r>
                <a:rPr lang="en-US" sz="1600" b="1" spc="0" baseline="0" dirty="0">
                  <a:ln/>
                  <a:solidFill>
                    <a:srgbClr val="000000"/>
                  </a:solidFill>
                  <a:latin typeface="Lato"/>
                  <a:sym typeface="Lato"/>
                  <a:rtl val="0"/>
                </a:rPr>
                <a:t>HLS Synthesis</a:t>
              </a:r>
            </a:p>
          </p:txBody>
        </p:sp>
        <p:sp>
          <p:nvSpPr>
            <p:cNvPr id="68" name="“HLS Synthesis” Box">
              <a:extLst>
                <a:ext uri="{FF2B5EF4-FFF2-40B4-BE49-F238E27FC236}">
                  <a16:creationId xmlns:a16="http://schemas.microsoft.com/office/drawing/2014/main" id="{9710C246-A207-2B67-9865-74EC26A69FC7}"/>
                </a:ext>
              </a:extLst>
            </p:cNvPr>
            <p:cNvSpPr/>
            <p:nvPr/>
          </p:nvSpPr>
          <p:spPr>
            <a:xfrm>
              <a:off x="3530001" y="2256778"/>
              <a:ext cx="1205192" cy="1324387"/>
            </a:xfrm>
            <a:custGeom>
              <a:avLst/>
              <a:gdLst>
                <a:gd name="connsiteX0" fmla="*/ 1024413 w 1205192"/>
                <a:gd name="connsiteY0" fmla="*/ 0 h 1324387"/>
                <a:gd name="connsiteX1" fmla="*/ 1205192 w 1205192"/>
                <a:gd name="connsiteY1" fmla="*/ 180779 h 1324387"/>
                <a:gd name="connsiteX2" fmla="*/ 1205192 w 1205192"/>
                <a:gd name="connsiteY2" fmla="*/ 1143608 h 1324387"/>
                <a:gd name="connsiteX3" fmla="*/ 1024413 w 1205192"/>
                <a:gd name="connsiteY3" fmla="*/ 1324387 h 1324387"/>
                <a:gd name="connsiteX4" fmla="*/ 180779 w 1205192"/>
                <a:gd name="connsiteY4" fmla="*/ 1324387 h 1324387"/>
                <a:gd name="connsiteX5" fmla="*/ 0 w 1205192"/>
                <a:gd name="connsiteY5" fmla="*/ 1143608 h 1324387"/>
                <a:gd name="connsiteX6" fmla="*/ 0 w 1205192"/>
                <a:gd name="connsiteY6" fmla="*/ 180779 h 1324387"/>
                <a:gd name="connsiteX7" fmla="*/ 180779 w 1205192"/>
                <a:gd name="connsiteY7" fmla="*/ 0 h 132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5192" h="1324387">
                  <a:moveTo>
                    <a:pt x="1024413" y="0"/>
                  </a:moveTo>
                  <a:cubicBezTo>
                    <a:pt x="1124255" y="0"/>
                    <a:pt x="1205192" y="80937"/>
                    <a:pt x="1205192" y="180779"/>
                  </a:cubicBezTo>
                  <a:lnTo>
                    <a:pt x="1205192" y="1143608"/>
                  </a:lnTo>
                  <a:cubicBezTo>
                    <a:pt x="1205192" y="1243450"/>
                    <a:pt x="1124255" y="1324387"/>
                    <a:pt x="1024413" y="1324387"/>
                  </a:cubicBezTo>
                  <a:lnTo>
                    <a:pt x="180779" y="1324387"/>
                  </a:lnTo>
                  <a:cubicBezTo>
                    <a:pt x="80937" y="1324387"/>
                    <a:pt x="0" y="1243450"/>
                    <a:pt x="0" y="1143608"/>
                  </a:cubicBezTo>
                  <a:lnTo>
                    <a:pt x="0" y="180779"/>
                  </a:lnTo>
                  <a:cubicBezTo>
                    <a:pt x="0" y="80937"/>
                    <a:pt x="80937" y="0"/>
                    <a:pt x="180779" y="0"/>
                  </a:cubicBezTo>
                  <a:close/>
                </a:path>
              </a:pathLst>
            </a:custGeom>
            <a:noFill/>
            <a:ln w="13233" cap="flat">
              <a:solidFill>
                <a:srgbClr val="000000"/>
              </a:solidFill>
              <a:custDash>
                <a:ds d="225000" sp="225000"/>
              </a:custDash>
              <a:miter/>
            </a:ln>
          </p:spPr>
          <p:txBody>
            <a:bodyPr rtlCol="0" anchor="ctr"/>
            <a:lstStyle/>
            <a:p>
              <a:endParaRPr lang="en-US" sz="3200"/>
            </a:p>
          </p:txBody>
        </p:sp>
      </p:grpSp>
      <p:sp>
        <p:nvSpPr>
          <p:cNvPr id="34" name="“LightningSim”">
            <a:extLst>
              <a:ext uri="{FF2B5EF4-FFF2-40B4-BE49-F238E27FC236}">
                <a16:creationId xmlns:a16="http://schemas.microsoft.com/office/drawing/2014/main" id="{3C250641-F175-45B3-A1BF-CCC974912BFE}"/>
              </a:ext>
            </a:extLst>
          </p:cNvPr>
          <p:cNvSpPr txBox="1"/>
          <p:nvPr/>
        </p:nvSpPr>
        <p:spPr>
          <a:xfrm>
            <a:off x="5858735" y="1747427"/>
            <a:ext cx="2393604" cy="461665"/>
          </a:xfrm>
          <a:prstGeom prst="rect">
            <a:avLst/>
          </a:prstGeom>
          <a:noFill/>
        </p:spPr>
        <p:txBody>
          <a:bodyPr wrap="none" rtlCol="0">
            <a:spAutoFit/>
          </a:bodyPr>
          <a:lstStyle/>
          <a:p>
            <a:pPr algn="l"/>
            <a:r>
              <a:rPr lang="en-US" sz="2400" b="1" spc="0" baseline="0" dirty="0" err="1">
                <a:ln/>
                <a:solidFill>
                  <a:srgbClr val="000000"/>
                </a:solidFill>
                <a:latin typeface="Lato"/>
                <a:sym typeface="Lato"/>
                <a:rtl val="0"/>
              </a:rPr>
              <a:t>LightningSim</a:t>
            </a:r>
            <a:r>
              <a:rPr lang="en-US" sz="2400" b="1" spc="0" baseline="0" dirty="0">
                <a:ln/>
                <a:solidFill>
                  <a:srgbClr val="000000"/>
                </a:solidFill>
                <a:latin typeface="Segoe UI Emoji"/>
                <a:ea typeface="Segoe UI Emoji"/>
                <a:sym typeface="Segoe UI Emoji"/>
                <a:rtl val="0"/>
              </a:rPr>
              <a:t>⚡</a:t>
            </a:r>
          </a:p>
        </p:txBody>
      </p:sp>
      <p:grpSp>
        <p:nvGrpSpPr>
          <p:cNvPr id="133" name="“(1) IR Trace Generation”">
            <a:extLst>
              <a:ext uri="{FF2B5EF4-FFF2-40B4-BE49-F238E27FC236}">
                <a16:creationId xmlns:a16="http://schemas.microsoft.com/office/drawing/2014/main" id="{A27F1097-12E5-26D8-2EB6-025EA52B2495}"/>
              </a:ext>
            </a:extLst>
          </p:cNvPr>
          <p:cNvGrpSpPr/>
          <p:nvPr/>
        </p:nvGrpSpPr>
        <p:grpSpPr>
          <a:xfrm>
            <a:off x="4996616" y="2071086"/>
            <a:ext cx="3555978" cy="1344434"/>
            <a:chOff x="5225216" y="2223486"/>
            <a:chExt cx="3555978" cy="1344434"/>
          </a:xfrm>
        </p:grpSpPr>
        <p:sp>
          <p:nvSpPr>
            <p:cNvPr id="8" name="Freeform: Shape 7">
              <a:extLst>
                <a:ext uri="{FF2B5EF4-FFF2-40B4-BE49-F238E27FC236}">
                  <a16:creationId xmlns:a16="http://schemas.microsoft.com/office/drawing/2014/main" id="{1B835F25-AFA5-AB41-CD24-1B9476421B16}"/>
                </a:ext>
              </a:extLst>
            </p:cNvPr>
            <p:cNvSpPr/>
            <p:nvPr/>
          </p:nvSpPr>
          <p:spPr>
            <a:xfrm>
              <a:off x="5225216" y="2336241"/>
              <a:ext cx="3555978" cy="1231679"/>
            </a:xfrm>
            <a:custGeom>
              <a:avLst/>
              <a:gdLst>
                <a:gd name="connsiteX0" fmla="*/ 3371227 w 3555978"/>
                <a:gd name="connsiteY0" fmla="*/ 0 h 1231679"/>
                <a:gd name="connsiteX1" fmla="*/ 3555979 w 3555978"/>
                <a:gd name="connsiteY1" fmla="*/ 184752 h 1231679"/>
                <a:gd name="connsiteX2" fmla="*/ 3555979 w 3555978"/>
                <a:gd name="connsiteY2" fmla="*/ 1046928 h 1231679"/>
                <a:gd name="connsiteX3" fmla="*/ 3371227 w 3555978"/>
                <a:gd name="connsiteY3" fmla="*/ 1231680 h 1231679"/>
                <a:gd name="connsiteX4" fmla="*/ 184752 w 3555978"/>
                <a:gd name="connsiteY4" fmla="*/ 1231680 h 1231679"/>
                <a:gd name="connsiteX5" fmla="*/ 0 w 3555978"/>
                <a:gd name="connsiteY5" fmla="*/ 1046928 h 1231679"/>
                <a:gd name="connsiteX6" fmla="*/ 0 w 3555978"/>
                <a:gd name="connsiteY6" fmla="*/ 184752 h 1231679"/>
                <a:gd name="connsiteX7" fmla="*/ 184752 w 3555978"/>
                <a:gd name="connsiteY7" fmla="*/ 0 h 123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5978" h="1231679">
                  <a:moveTo>
                    <a:pt x="3371227" y="0"/>
                  </a:moveTo>
                  <a:cubicBezTo>
                    <a:pt x="3473263" y="0"/>
                    <a:pt x="3555979" y="82716"/>
                    <a:pt x="3555979" y="184752"/>
                  </a:cubicBezTo>
                  <a:lnTo>
                    <a:pt x="3555979" y="1046928"/>
                  </a:lnTo>
                  <a:cubicBezTo>
                    <a:pt x="3555979" y="1148964"/>
                    <a:pt x="3473263" y="1231680"/>
                    <a:pt x="3371227" y="1231680"/>
                  </a:cubicBezTo>
                  <a:lnTo>
                    <a:pt x="184752" y="1231680"/>
                  </a:lnTo>
                  <a:cubicBezTo>
                    <a:pt x="82716" y="1231680"/>
                    <a:pt x="0" y="1148964"/>
                    <a:pt x="0" y="1046928"/>
                  </a:cubicBezTo>
                  <a:lnTo>
                    <a:pt x="0" y="184752"/>
                  </a:lnTo>
                  <a:cubicBezTo>
                    <a:pt x="0" y="82716"/>
                    <a:pt x="82716" y="0"/>
                    <a:pt x="184752" y="0"/>
                  </a:cubicBezTo>
                  <a:close/>
                </a:path>
              </a:pathLst>
            </a:custGeom>
            <a:solidFill>
              <a:srgbClr val="E0FFE0"/>
            </a:solidFill>
            <a:ln w="26467" cap="flat">
              <a:solidFill>
                <a:srgbClr val="003300"/>
              </a:solidFill>
              <a:prstDash val="solid"/>
              <a:miter/>
            </a:ln>
          </p:spPr>
          <p:txBody>
            <a:bodyPr rtlCol="0" anchor="ctr"/>
            <a:lstStyle/>
            <a:p>
              <a:endParaRPr lang="en-US" sz="3200"/>
            </a:p>
          </p:txBody>
        </p:sp>
        <p:sp>
          <p:nvSpPr>
            <p:cNvPr id="9" name="TextBox 8">
              <a:extLst>
                <a:ext uri="{FF2B5EF4-FFF2-40B4-BE49-F238E27FC236}">
                  <a16:creationId xmlns:a16="http://schemas.microsoft.com/office/drawing/2014/main" id="{0CEF3797-5E11-0CF7-E2F3-478AC7700E12}"/>
                </a:ext>
              </a:extLst>
            </p:cNvPr>
            <p:cNvSpPr txBox="1"/>
            <p:nvPr/>
          </p:nvSpPr>
          <p:spPr>
            <a:xfrm>
              <a:off x="6090646" y="2363362"/>
              <a:ext cx="2028119" cy="338554"/>
            </a:xfrm>
            <a:prstGeom prst="rect">
              <a:avLst/>
            </a:prstGeom>
            <a:noFill/>
          </p:spPr>
          <p:txBody>
            <a:bodyPr wrap="none" rtlCol="0">
              <a:spAutoFit/>
            </a:bodyPr>
            <a:lstStyle/>
            <a:p>
              <a:pPr algn="l"/>
              <a:r>
                <a:rPr lang="en-US" sz="1600" b="1" spc="0" baseline="0" dirty="0">
                  <a:ln/>
                  <a:solidFill>
                    <a:srgbClr val="006600"/>
                  </a:solidFill>
                  <a:latin typeface="Lato"/>
                  <a:sym typeface="Lato"/>
                  <a:rtl val="0"/>
                </a:rPr>
                <a:t>IR Trace Generation</a:t>
              </a:r>
            </a:p>
          </p:txBody>
        </p:sp>
        <p:sp>
          <p:nvSpPr>
            <p:cNvPr id="36" name="TextBox 35">
              <a:extLst>
                <a:ext uri="{FF2B5EF4-FFF2-40B4-BE49-F238E27FC236}">
                  <a16:creationId xmlns:a16="http://schemas.microsoft.com/office/drawing/2014/main" id="{94CD92F0-80A0-B4A4-BA08-97E079D68A65}"/>
                </a:ext>
              </a:extLst>
            </p:cNvPr>
            <p:cNvSpPr txBox="1"/>
            <p:nvPr/>
          </p:nvSpPr>
          <p:spPr>
            <a:xfrm>
              <a:off x="5676775" y="2223486"/>
              <a:ext cx="519694" cy="584775"/>
            </a:xfrm>
            <a:prstGeom prst="rect">
              <a:avLst/>
            </a:prstGeom>
            <a:noFill/>
          </p:spPr>
          <p:txBody>
            <a:bodyPr wrap="none" rtlCol="0">
              <a:spAutoFit/>
            </a:bodyPr>
            <a:lstStyle/>
            <a:p>
              <a:pPr algn="l"/>
              <a:r>
                <a:rPr lang="en-US" sz="3200" spc="0" baseline="0" dirty="0">
                  <a:ln/>
                  <a:solidFill>
                    <a:srgbClr val="005200"/>
                  </a:solidFill>
                  <a:latin typeface="Segoe UI Symbol"/>
                  <a:ea typeface="Segoe UI Symbol"/>
                  <a:sym typeface="Segoe UI Symbol"/>
                  <a:rtl val="0"/>
                </a:rPr>
                <a:t>❶</a:t>
              </a:r>
            </a:p>
          </p:txBody>
        </p:sp>
      </p:grpSp>
      <p:grpSp>
        <p:nvGrpSpPr>
          <p:cNvPr id="134" name="“(2) IR Trace Analysis”">
            <a:extLst>
              <a:ext uri="{FF2B5EF4-FFF2-40B4-BE49-F238E27FC236}">
                <a16:creationId xmlns:a16="http://schemas.microsoft.com/office/drawing/2014/main" id="{EE28D895-4D06-3C68-826E-91C65FD976DC}"/>
              </a:ext>
            </a:extLst>
          </p:cNvPr>
          <p:cNvGrpSpPr/>
          <p:nvPr/>
        </p:nvGrpSpPr>
        <p:grpSpPr>
          <a:xfrm>
            <a:off x="3168962" y="3713326"/>
            <a:ext cx="5396876" cy="2284749"/>
            <a:chOff x="3397562" y="3865726"/>
            <a:chExt cx="5396876" cy="2284749"/>
          </a:xfrm>
        </p:grpSpPr>
        <p:sp>
          <p:nvSpPr>
            <p:cNvPr id="12" name="Freeform: Shape 11">
              <a:extLst>
                <a:ext uri="{FF2B5EF4-FFF2-40B4-BE49-F238E27FC236}">
                  <a16:creationId xmlns:a16="http://schemas.microsoft.com/office/drawing/2014/main" id="{A1BF1EE4-377E-F3C7-895C-4C5C603BC951}"/>
                </a:ext>
              </a:extLst>
            </p:cNvPr>
            <p:cNvSpPr/>
            <p:nvPr/>
          </p:nvSpPr>
          <p:spPr>
            <a:xfrm>
              <a:off x="3397562" y="3978481"/>
              <a:ext cx="5396876" cy="2171994"/>
            </a:xfrm>
            <a:custGeom>
              <a:avLst/>
              <a:gdLst>
                <a:gd name="connsiteX0" fmla="*/ 5071078 w 5396876"/>
                <a:gd name="connsiteY0" fmla="*/ 0 h 2171994"/>
                <a:gd name="connsiteX1" fmla="*/ 5396877 w 5396876"/>
                <a:gd name="connsiteY1" fmla="*/ 325799 h 2171994"/>
                <a:gd name="connsiteX2" fmla="*/ 5396877 w 5396876"/>
                <a:gd name="connsiteY2" fmla="*/ 1846196 h 2171994"/>
                <a:gd name="connsiteX3" fmla="*/ 5071078 w 5396876"/>
                <a:gd name="connsiteY3" fmla="*/ 2171995 h 2171994"/>
                <a:gd name="connsiteX4" fmla="*/ 325799 w 5396876"/>
                <a:gd name="connsiteY4" fmla="*/ 2171995 h 2171994"/>
                <a:gd name="connsiteX5" fmla="*/ 0 w 5396876"/>
                <a:gd name="connsiteY5" fmla="*/ 1846196 h 2171994"/>
                <a:gd name="connsiteX6" fmla="*/ 0 w 5396876"/>
                <a:gd name="connsiteY6" fmla="*/ 325799 h 2171994"/>
                <a:gd name="connsiteX7" fmla="*/ 325799 w 5396876"/>
                <a:gd name="connsiteY7" fmla="*/ 0 h 21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876" h="2171994">
                  <a:moveTo>
                    <a:pt x="5071078" y="0"/>
                  </a:moveTo>
                  <a:cubicBezTo>
                    <a:pt x="5251012" y="0"/>
                    <a:pt x="5396877" y="145865"/>
                    <a:pt x="5396877" y="325799"/>
                  </a:cubicBezTo>
                  <a:lnTo>
                    <a:pt x="5396877" y="1846196"/>
                  </a:lnTo>
                  <a:cubicBezTo>
                    <a:pt x="5396877" y="2026130"/>
                    <a:pt x="5251012" y="2171995"/>
                    <a:pt x="5071078" y="2171995"/>
                  </a:cubicBezTo>
                  <a:lnTo>
                    <a:pt x="325799" y="2171995"/>
                  </a:lnTo>
                  <a:cubicBezTo>
                    <a:pt x="145865" y="2171995"/>
                    <a:pt x="0" y="2026130"/>
                    <a:pt x="0" y="1846196"/>
                  </a:cubicBezTo>
                  <a:lnTo>
                    <a:pt x="0" y="325799"/>
                  </a:lnTo>
                  <a:cubicBezTo>
                    <a:pt x="0" y="145865"/>
                    <a:pt x="145865" y="0"/>
                    <a:pt x="325799" y="0"/>
                  </a:cubicBezTo>
                  <a:close/>
                </a:path>
              </a:pathLst>
            </a:custGeom>
            <a:solidFill>
              <a:srgbClr val="FFFFCC"/>
            </a:solidFill>
            <a:ln w="26467" cap="flat">
              <a:solidFill>
                <a:srgbClr val="9C843E"/>
              </a:solidFill>
              <a:prstDash val="solid"/>
              <a:miter/>
            </a:ln>
          </p:spPr>
          <p:txBody>
            <a:bodyPr rtlCol="0" anchor="ctr"/>
            <a:lstStyle/>
            <a:p>
              <a:endParaRPr lang="en-US" sz="3200"/>
            </a:p>
          </p:txBody>
        </p:sp>
        <p:sp>
          <p:nvSpPr>
            <p:cNvPr id="13" name="TextBox 12">
              <a:extLst>
                <a:ext uri="{FF2B5EF4-FFF2-40B4-BE49-F238E27FC236}">
                  <a16:creationId xmlns:a16="http://schemas.microsoft.com/office/drawing/2014/main" id="{831E9216-0870-1371-4F95-07208F9C6E41}"/>
                </a:ext>
              </a:extLst>
            </p:cNvPr>
            <p:cNvSpPr txBox="1"/>
            <p:nvPr/>
          </p:nvSpPr>
          <p:spPr>
            <a:xfrm>
              <a:off x="5302636" y="4005602"/>
              <a:ext cx="1754006" cy="338554"/>
            </a:xfrm>
            <a:prstGeom prst="rect">
              <a:avLst/>
            </a:prstGeom>
            <a:noFill/>
          </p:spPr>
          <p:txBody>
            <a:bodyPr wrap="none" rtlCol="0">
              <a:spAutoFit/>
            </a:bodyPr>
            <a:lstStyle/>
            <a:p>
              <a:pPr algn="l"/>
              <a:r>
                <a:rPr lang="en-US" sz="1600" b="1" spc="0" baseline="0">
                  <a:ln/>
                  <a:solidFill>
                    <a:srgbClr val="AB8514"/>
                  </a:solidFill>
                  <a:latin typeface="Lato"/>
                  <a:sym typeface="Lato"/>
                  <a:rtl val="0"/>
                </a:rPr>
                <a:t>IR Trace Analysis</a:t>
              </a:r>
            </a:p>
          </p:txBody>
        </p:sp>
        <p:sp>
          <p:nvSpPr>
            <p:cNvPr id="38" name="TextBox 37">
              <a:extLst>
                <a:ext uri="{FF2B5EF4-FFF2-40B4-BE49-F238E27FC236}">
                  <a16:creationId xmlns:a16="http://schemas.microsoft.com/office/drawing/2014/main" id="{49F16106-8890-BB00-173C-36ABFEA640B3}"/>
                </a:ext>
              </a:extLst>
            </p:cNvPr>
            <p:cNvSpPr txBox="1"/>
            <p:nvPr/>
          </p:nvSpPr>
          <p:spPr>
            <a:xfrm>
              <a:off x="4882143" y="3865726"/>
              <a:ext cx="519694" cy="584775"/>
            </a:xfrm>
            <a:prstGeom prst="rect">
              <a:avLst/>
            </a:prstGeom>
            <a:noFill/>
          </p:spPr>
          <p:txBody>
            <a:bodyPr wrap="none" rtlCol="0">
              <a:spAutoFit/>
            </a:bodyPr>
            <a:lstStyle/>
            <a:p>
              <a:pPr algn="l"/>
              <a:r>
                <a:rPr lang="en-US" sz="3200" spc="0" baseline="0">
                  <a:ln/>
                  <a:solidFill>
                    <a:srgbClr val="8F6F10"/>
                  </a:solidFill>
                  <a:latin typeface="Segoe UI Symbol"/>
                  <a:ea typeface="Segoe UI Symbol"/>
                  <a:sym typeface="Segoe UI Symbol"/>
                  <a:rtl val="0"/>
                </a:rPr>
                <a:t>❷</a:t>
              </a:r>
            </a:p>
          </p:txBody>
        </p:sp>
      </p:grpSp>
      <p:grpSp>
        <p:nvGrpSpPr>
          <p:cNvPr id="129" name="“(A) Make LLVM IR executable”">
            <a:extLst>
              <a:ext uri="{FF2B5EF4-FFF2-40B4-BE49-F238E27FC236}">
                <a16:creationId xmlns:a16="http://schemas.microsoft.com/office/drawing/2014/main" id="{0D5F2298-E769-689F-15CE-F48BB55A1FE4}"/>
              </a:ext>
            </a:extLst>
          </p:cNvPr>
          <p:cNvGrpSpPr/>
          <p:nvPr/>
        </p:nvGrpSpPr>
        <p:grpSpPr>
          <a:xfrm>
            <a:off x="5129055" y="2508949"/>
            <a:ext cx="3178528" cy="276999"/>
            <a:chOff x="5357655" y="2661349"/>
            <a:chExt cx="3178528" cy="276999"/>
          </a:xfrm>
        </p:grpSpPr>
        <p:sp>
          <p:nvSpPr>
            <p:cNvPr id="10" name="Freeform: Shape 9">
              <a:extLst>
                <a:ext uri="{FF2B5EF4-FFF2-40B4-BE49-F238E27FC236}">
                  <a16:creationId xmlns:a16="http://schemas.microsoft.com/office/drawing/2014/main" id="{36FFFB6C-E284-0890-40C5-61E3D6998707}"/>
                </a:ext>
              </a:extLst>
            </p:cNvPr>
            <p:cNvSpPr/>
            <p:nvPr/>
          </p:nvSpPr>
          <p:spPr>
            <a:xfrm>
              <a:off x="5357655" y="2693826"/>
              <a:ext cx="3178528" cy="225145"/>
            </a:xfrm>
            <a:custGeom>
              <a:avLst/>
              <a:gdLst>
                <a:gd name="connsiteX0" fmla="*/ 0 w 3178528"/>
                <a:gd name="connsiteY0" fmla="*/ 0 h 225145"/>
                <a:gd name="connsiteX1" fmla="*/ 3178529 w 3178528"/>
                <a:gd name="connsiteY1" fmla="*/ 0 h 225145"/>
                <a:gd name="connsiteX2" fmla="*/ 3178529 w 3178528"/>
                <a:gd name="connsiteY2" fmla="*/ 225146 h 225145"/>
                <a:gd name="connsiteX3" fmla="*/ 0 w 3178528"/>
                <a:gd name="connsiteY3" fmla="*/ 225146 h 225145"/>
              </a:gdLst>
              <a:ahLst/>
              <a:cxnLst>
                <a:cxn ang="0">
                  <a:pos x="connsiteX0" y="connsiteY0"/>
                </a:cxn>
                <a:cxn ang="0">
                  <a:pos x="connsiteX1" y="connsiteY1"/>
                </a:cxn>
                <a:cxn ang="0">
                  <a:pos x="connsiteX2" y="connsiteY2"/>
                </a:cxn>
                <a:cxn ang="0">
                  <a:pos x="connsiteX3" y="connsiteY3"/>
                </a:cxn>
              </a:cxnLst>
              <a:rect l="l" t="t" r="r" b="b"/>
              <a:pathLst>
                <a:path w="3178528" h="225145">
                  <a:moveTo>
                    <a:pt x="0" y="0"/>
                  </a:moveTo>
                  <a:lnTo>
                    <a:pt x="3178529" y="0"/>
                  </a:lnTo>
                  <a:lnTo>
                    <a:pt x="3178529" y="225146"/>
                  </a:lnTo>
                  <a:lnTo>
                    <a:pt x="0" y="225146"/>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93" name="TextBox 92">
              <a:extLst>
                <a:ext uri="{FF2B5EF4-FFF2-40B4-BE49-F238E27FC236}">
                  <a16:creationId xmlns:a16="http://schemas.microsoft.com/office/drawing/2014/main" id="{6760128A-EA01-AABB-430E-C8EA37B7C422}"/>
                </a:ext>
              </a:extLst>
            </p:cNvPr>
            <p:cNvSpPr txBox="1"/>
            <p:nvPr/>
          </p:nvSpPr>
          <p:spPr>
            <a:xfrm>
              <a:off x="5837481" y="2661349"/>
              <a:ext cx="2218877" cy="276999"/>
            </a:xfrm>
            <a:prstGeom prst="rect">
              <a:avLst/>
            </a:prstGeom>
            <a:noFill/>
          </p:spPr>
          <p:txBody>
            <a:bodyPr wrap="none" rtlCol="0">
              <a:spAutoFit/>
            </a:bodyPr>
            <a:lstStyle/>
            <a:p>
              <a:r>
                <a:rPr lang="en-US" sz="1200" b="1" spc="0" baseline="0" dirty="0">
                  <a:ln/>
                  <a:solidFill>
                    <a:srgbClr val="006600"/>
                  </a:solidFill>
                  <a:latin typeface="Lato"/>
                  <a:sym typeface="Lato"/>
                  <a:rtl val="0"/>
                </a:rPr>
                <a:t>(A)</a:t>
              </a:r>
              <a:r>
                <a:rPr lang="en-US" sz="1200" b="1" spc="0" baseline="0" dirty="0">
                  <a:ln/>
                  <a:solidFill>
                    <a:srgbClr val="000000"/>
                  </a:solidFill>
                  <a:latin typeface="Lato"/>
                  <a:sym typeface="Lato"/>
                  <a:rtl val="0"/>
                </a:rPr>
                <a:t> Make LLVM IR executable</a:t>
              </a:r>
            </a:p>
          </p:txBody>
        </p:sp>
      </p:grpSp>
      <p:grpSp>
        <p:nvGrpSpPr>
          <p:cNvPr id="128" name="“(B) Make LLVM IR traceable”">
            <a:extLst>
              <a:ext uri="{FF2B5EF4-FFF2-40B4-BE49-F238E27FC236}">
                <a16:creationId xmlns:a16="http://schemas.microsoft.com/office/drawing/2014/main" id="{38363720-2BA1-C3CD-8679-DAF18F22B7AA}"/>
              </a:ext>
            </a:extLst>
          </p:cNvPr>
          <p:cNvGrpSpPr/>
          <p:nvPr/>
        </p:nvGrpSpPr>
        <p:grpSpPr>
          <a:xfrm>
            <a:off x="5129055" y="2866534"/>
            <a:ext cx="3178528" cy="469523"/>
            <a:chOff x="5357655" y="3018934"/>
            <a:chExt cx="3178528" cy="469523"/>
          </a:xfrm>
        </p:grpSpPr>
        <p:sp>
          <p:nvSpPr>
            <p:cNvPr id="11" name="Freeform: Shape 10">
              <a:extLst>
                <a:ext uri="{FF2B5EF4-FFF2-40B4-BE49-F238E27FC236}">
                  <a16:creationId xmlns:a16="http://schemas.microsoft.com/office/drawing/2014/main" id="{2E87D719-37F8-FD23-7AE2-0228CDAE513C}"/>
                </a:ext>
              </a:extLst>
            </p:cNvPr>
            <p:cNvSpPr/>
            <p:nvPr/>
          </p:nvSpPr>
          <p:spPr>
            <a:xfrm>
              <a:off x="5357655" y="3064654"/>
              <a:ext cx="3178528" cy="423803"/>
            </a:xfrm>
            <a:custGeom>
              <a:avLst/>
              <a:gdLst>
                <a:gd name="connsiteX0" fmla="*/ 0 w 3178528"/>
                <a:gd name="connsiteY0" fmla="*/ 0 h 423803"/>
                <a:gd name="connsiteX1" fmla="*/ 3178529 w 3178528"/>
                <a:gd name="connsiteY1" fmla="*/ 0 h 423803"/>
                <a:gd name="connsiteX2" fmla="*/ 3178529 w 3178528"/>
                <a:gd name="connsiteY2" fmla="*/ 423804 h 423803"/>
                <a:gd name="connsiteX3" fmla="*/ 0 w 3178528"/>
                <a:gd name="connsiteY3" fmla="*/ 423804 h 423803"/>
              </a:gdLst>
              <a:ahLst/>
              <a:cxnLst>
                <a:cxn ang="0">
                  <a:pos x="connsiteX0" y="connsiteY0"/>
                </a:cxn>
                <a:cxn ang="0">
                  <a:pos x="connsiteX1" y="connsiteY1"/>
                </a:cxn>
                <a:cxn ang="0">
                  <a:pos x="connsiteX2" y="connsiteY2"/>
                </a:cxn>
                <a:cxn ang="0">
                  <a:pos x="connsiteX3" y="connsiteY3"/>
                </a:cxn>
              </a:cxnLst>
              <a:rect l="l" t="t" r="r" b="b"/>
              <a:pathLst>
                <a:path w="3178528" h="423803">
                  <a:moveTo>
                    <a:pt x="0" y="0"/>
                  </a:moveTo>
                  <a:lnTo>
                    <a:pt x="3178529" y="0"/>
                  </a:lnTo>
                  <a:lnTo>
                    <a:pt x="3178529" y="423804"/>
                  </a:lnTo>
                  <a:lnTo>
                    <a:pt x="0" y="423804"/>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30" name="TextBox 29">
              <a:extLst>
                <a:ext uri="{FF2B5EF4-FFF2-40B4-BE49-F238E27FC236}">
                  <a16:creationId xmlns:a16="http://schemas.microsoft.com/office/drawing/2014/main" id="{73BAD683-1159-573B-E061-A42E89F4FC12}"/>
                </a:ext>
              </a:extLst>
            </p:cNvPr>
            <p:cNvSpPr txBox="1"/>
            <p:nvPr/>
          </p:nvSpPr>
          <p:spPr>
            <a:xfrm>
              <a:off x="5440738" y="3210970"/>
              <a:ext cx="2893741" cy="276999"/>
            </a:xfrm>
            <a:prstGeom prst="rect">
              <a:avLst/>
            </a:prstGeom>
            <a:noFill/>
          </p:spPr>
          <p:txBody>
            <a:bodyPr wrap="none" rtlCol="0">
              <a:spAutoFit/>
            </a:bodyPr>
            <a:lstStyle/>
            <a:p>
              <a:pPr marL="171450" indent="-171450">
                <a:buFont typeface="Arial" panose="020B0604020202020204" pitchFamily="34" charset="0"/>
                <a:buChar char="•"/>
              </a:pPr>
              <a:r>
                <a:rPr lang="en-US" sz="1200" spc="0" baseline="0" dirty="0">
                  <a:ln/>
                  <a:solidFill>
                    <a:srgbClr val="000000"/>
                  </a:solidFill>
                  <a:latin typeface="Lato"/>
                  <a:sym typeface="Lato"/>
                  <a:rtl val="0"/>
                </a:rPr>
                <a:t>Execute modified IR and dump a </a:t>
              </a:r>
              <a:r>
                <a:rPr lang="en-US" sz="1200" b="1" spc="0" baseline="0" dirty="0">
                  <a:ln/>
                  <a:solidFill>
                    <a:srgbClr val="000000"/>
                  </a:solidFill>
                  <a:latin typeface="Lato"/>
                  <a:sym typeface="Lato"/>
                  <a:rtl val="0"/>
                </a:rPr>
                <a:t>trace</a:t>
              </a:r>
            </a:p>
          </p:txBody>
        </p:sp>
        <p:sp>
          <p:nvSpPr>
            <p:cNvPr id="32" name="TextBox 31">
              <a:extLst>
                <a:ext uri="{FF2B5EF4-FFF2-40B4-BE49-F238E27FC236}">
                  <a16:creationId xmlns:a16="http://schemas.microsoft.com/office/drawing/2014/main" id="{20EED0B2-9879-B717-2692-EE0BBD660255}"/>
                </a:ext>
              </a:extLst>
            </p:cNvPr>
            <p:cNvSpPr txBox="1"/>
            <p:nvPr/>
          </p:nvSpPr>
          <p:spPr>
            <a:xfrm>
              <a:off x="5837481" y="3018934"/>
              <a:ext cx="2100255" cy="276999"/>
            </a:xfrm>
            <a:prstGeom prst="rect">
              <a:avLst/>
            </a:prstGeom>
            <a:noFill/>
          </p:spPr>
          <p:txBody>
            <a:bodyPr wrap="none" rtlCol="0">
              <a:spAutoFit/>
            </a:bodyPr>
            <a:lstStyle/>
            <a:p>
              <a:pPr algn="l"/>
              <a:r>
                <a:rPr lang="en-US" sz="1200" b="1" spc="0" baseline="0" dirty="0">
                  <a:ln/>
                  <a:solidFill>
                    <a:srgbClr val="006600"/>
                  </a:solidFill>
                  <a:latin typeface="Lato"/>
                  <a:sym typeface="Lato"/>
                  <a:rtl val="0"/>
                </a:rPr>
                <a:t>(B)</a:t>
              </a:r>
              <a:r>
                <a:rPr lang="en-US" sz="1200" b="1" spc="0" baseline="0" dirty="0">
                  <a:ln/>
                  <a:solidFill>
                    <a:srgbClr val="000000"/>
                  </a:solidFill>
                  <a:latin typeface="Lato"/>
                  <a:sym typeface="Lato"/>
                  <a:rtl val="0"/>
                </a:rPr>
                <a:t> Make LLVM IR traceable</a:t>
              </a:r>
            </a:p>
          </p:txBody>
        </p:sp>
      </p:grpSp>
      <p:grpSp>
        <p:nvGrpSpPr>
          <p:cNvPr id="135" name="“(C) Trace parsing”">
            <a:extLst>
              <a:ext uri="{FF2B5EF4-FFF2-40B4-BE49-F238E27FC236}">
                <a16:creationId xmlns:a16="http://schemas.microsoft.com/office/drawing/2014/main" id="{74E63D2A-053B-7486-C67E-61A28D257E8D}"/>
              </a:ext>
            </a:extLst>
          </p:cNvPr>
          <p:cNvGrpSpPr/>
          <p:nvPr/>
        </p:nvGrpSpPr>
        <p:grpSpPr>
          <a:xfrm>
            <a:off x="3322534" y="4171055"/>
            <a:ext cx="3283212" cy="276999"/>
            <a:chOff x="3551134" y="4323455"/>
            <a:chExt cx="3283212" cy="276999"/>
          </a:xfrm>
        </p:grpSpPr>
        <p:sp>
          <p:nvSpPr>
            <p:cNvPr id="14" name="Freeform: Shape 13">
              <a:extLst>
                <a:ext uri="{FF2B5EF4-FFF2-40B4-BE49-F238E27FC236}">
                  <a16:creationId xmlns:a16="http://schemas.microsoft.com/office/drawing/2014/main" id="{4C100E04-34D2-48E7-96F7-77CCF0A57674}"/>
                </a:ext>
              </a:extLst>
            </p:cNvPr>
            <p:cNvSpPr/>
            <p:nvPr/>
          </p:nvSpPr>
          <p:spPr>
            <a:xfrm>
              <a:off x="3569733" y="4349309"/>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15" name="TextBox 14">
              <a:extLst>
                <a:ext uri="{FF2B5EF4-FFF2-40B4-BE49-F238E27FC236}">
                  <a16:creationId xmlns:a16="http://schemas.microsoft.com/office/drawing/2014/main" id="{F9352D11-AC4F-E8EE-3A53-039503BF9269}"/>
                </a:ext>
              </a:extLst>
            </p:cNvPr>
            <p:cNvSpPr txBox="1"/>
            <p:nvPr/>
          </p:nvSpPr>
          <p:spPr>
            <a:xfrm>
              <a:off x="3551134" y="4323455"/>
              <a:ext cx="1337226"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(C)</a:t>
              </a:r>
              <a:r>
                <a:rPr lang="en-US" sz="1200" b="1" spc="0" baseline="0" dirty="0">
                  <a:ln/>
                  <a:solidFill>
                    <a:srgbClr val="000000"/>
                  </a:solidFill>
                  <a:latin typeface="Lato"/>
                  <a:sym typeface="Lato"/>
                  <a:rtl val="0"/>
                </a:rPr>
                <a:t> Trace parsing</a:t>
              </a:r>
            </a:p>
          </p:txBody>
        </p:sp>
      </p:grpSp>
      <p:grpSp>
        <p:nvGrpSpPr>
          <p:cNvPr id="137" name="“(D) Resolving dynamic schedule”">
            <a:extLst>
              <a:ext uri="{FF2B5EF4-FFF2-40B4-BE49-F238E27FC236}">
                <a16:creationId xmlns:a16="http://schemas.microsoft.com/office/drawing/2014/main" id="{995B330A-CA13-3B80-EC8C-4F3B7DBA044D}"/>
              </a:ext>
            </a:extLst>
          </p:cNvPr>
          <p:cNvGrpSpPr/>
          <p:nvPr/>
        </p:nvGrpSpPr>
        <p:grpSpPr>
          <a:xfrm>
            <a:off x="3322534" y="4541884"/>
            <a:ext cx="3283212" cy="674803"/>
            <a:chOff x="3551134" y="4694284"/>
            <a:chExt cx="3283212" cy="674803"/>
          </a:xfrm>
        </p:grpSpPr>
        <p:sp>
          <p:nvSpPr>
            <p:cNvPr id="16" name="Freeform: Shape 15">
              <a:extLst>
                <a:ext uri="{FF2B5EF4-FFF2-40B4-BE49-F238E27FC236}">
                  <a16:creationId xmlns:a16="http://schemas.microsoft.com/office/drawing/2014/main" id="{90DF8CB1-79DB-EF44-6994-716B5700025C}"/>
                </a:ext>
              </a:extLst>
            </p:cNvPr>
            <p:cNvSpPr/>
            <p:nvPr/>
          </p:nvSpPr>
          <p:spPr>
            <a:xfrm>
              <a:off x="3569733" y="4706894"/>
              <a:ext cx="3264613" cy="662193"/>
            </a:xfrm>
            <a:custGeom>
              <a:avLst/>
              <a:gdLst>
                <a:gd name="connsiteX0" fmla="*/ 0 w 3264613"/>
                <a:gd name="connsiteY0" fmla="*/ 0 h 662193"/>
                <a:gd name="connsiteX1" fmla="*/ 3264614 w 3264613"/>
                <a:gd name="connsiteY1" fmla="*/ 0 h 662193"/>
                <a:gd name="connsiteX2" fmla="*/ 3264614 w 3264613"/>
                <a:gd name="connsiteY2" fmla="*/ 662194 h 662193"/>
                <a:gd name="connsiteX3" fmla="*/ 0 w 3264613"/>
                <a:gd name="connsiteY3" fmla="*/ 662194 h 662193"/>
              </a:gdLst>
              <a:ahLst/>
              <a:cxnLst>
                <a:cxn ang="0">
                  <a:pos x="connsiteX0" y="connsiteY0"/>
                </a:cxn>
                <a:cxn ang="0">
                  <a:pos x="connsiteX1" y="connsiteY1"/>
                </a:cxn>
                <a:cxn ang="0">
                  <a:pos x="connsiteX2" y="connsiteY2"/>
                </a:cxn>
                <a:cxn ang="0">
                  <a:pos x="connsiteX3" y="connsiteY3"/>
                </a:cxn>
              </a:cxnLst>
              <a:rect l="l" t="t" r="r" b="b"/>
              <a:pathLst>
                <a:path w="3264613" h="662193">
                  <a:moveTo>
                    <a:pt x="0" y="0"/>
                  </a:moveTo>
                  <a:lnTo>
                    <a:pt x="3264614" y="0"/>
                  </a:lnTo>
                  <a:lnTo>
                    <a:pt x="3264614" y="662194"/>
                  </a:lnTo>
                  <a:lnTo>
                    <a:pt x="0" y="662194"/>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18" name="Graphic 5">
              <a:extLst>
                <a:ext uri="{FF2B5EF4-FFF2-40B4-BE49-F238E27FC236}">
                  <a16:creationId xmlns:a16="http://schemas.microsoft.com/office/drawing/2014/main" id="{F6766A20-1303-4FB7-40DA-1863BF9DA2BF}"/>
                </a:ext>
              </a:extLst>
            </p:cNvPr>
            <p:cNvGrpSpPr/>
            <p:nvPr/>
          </p:nvGrpSpPr>
          <p:grpSpPr>
            <a:xfrm>
              <a:off x="3569733" y="4892942"/>
              <a:ext cx="3090911" cy="462413"/>
              <a:chOff x="3149239" y="4892942"/>
              <a:chExt cx="3090911" cy="462413"/>
            </a:xfrm>
            <a:solidFill>
              <a:srgbClr val="000000"/>
            </a:solidFill>
          </p:grpSpPr>
          <p:sp>
            <p:nvSpPr>
              <p:cNvPr id="19" name="TextBox 18">
                <a:extLst>
                  <a:ext uri="{FF2B5EF4-FFF2-40B4-BE49-F238E27FC236}">
                    <a16:creationId xmlns:a16="http://schemas.microsoft.com/office/drawing/2014/main" id="{E1B92032-0E58-2199-A678-63853813A11D}"/>
                  </a:ext>
                </a:extLst>
              </p:cNvPr>
              <p:cNvSpPr txBox="1"/>
              <p:nvPr/>
            </p:nvSpPr>
            <p:spPr>
              <a:xfrm>
                <a:off x="3149239" y="4892942"/>
                <a:ext cx="3090911" cy="276999"/>
              </a:xfrm>
              <a:prstGeom prst="rect">
                <a:avLst/>
              </a:prstGeom>
              <a:noFill/>
            </p:spPr>
            <p:txBody>
              <a:bodyPr wrap="none" rtlCol="0">
                <a:spAutoFit/>
              </a:bodyPr>
              <a:lstStyle/>
              <a:p>
                <a:pPr marL="171450" indent="-171450" algn="l">
                  <a:buFont typeface="Arial" panose="020B0604020202020204" pitchFamily="34" charset="0"/>
                  <a:buChar char="•"/>
                </a:pPr>
                <a:r>
                  <a:rPr lang="en-US" sz="1200" spc="0" baseline="0" dirty="0">
                    <a:ln/>
                    <a:solidFill>
                      <a:srgbClr val="000000"/>
                    </a:solidFill>
                    <a:latin typeface="Lato"/>
                    <a:sym typeface="Lato"/>
                    <a:rtl val="0"/>
                  </a:rPr>
                  <a:t>Non-pipelined non-dataflow basic blocks</a:t>
                </a:r>
              </a:p>
            </p:txBody>
          </p:sp>
          <p:sp>
            <p:nvSpPr>
              <p:cNvPr id="20" name="TextBox 19">
                <a:extLst>
                  <a:ext uri="{FF2B5EF4-FFF2-40B4-BE49-F238E27FC236}">
                    <a16:creationId xmlns:a16="http://schemas.microsoft.com/office/drawing/2014/main" id="{5A5D5BBA-0CE3-81E9-5500-6DF09B67097C}"/>
                  </a:ext>
                </a:extLst>
              </p:cNvPr>
              <p:cNvSpPr txBox="1"/>
              <p:nvPr/>
            </p:nvSpPr>
            <p:spPr>
              <a:xfrm>
                <a:off x="3149239" y="5078356"/>
                <a:ext cx="1819729" cy="276999"/>
              </a:xfrm>
              <a:prstGeom prst="rect">
                <a:avLst/>
              </a:prstGeom>
              <a:noFill/>
            </p:spPr>
            <p:txBody>
              <a:bodyPr wrap="none" rtlCol="0">
                <a:spAutoFit/>
              </a:bodyPr>
              <a:lstStyle/>
              <a:p>
                <a:pPr marL="171450" indent="-171450" algn="l">
                  <a:buFont typeface="Arial" panose="020B0604020202020204" pitchFamily="34" charset="0"/>
                  <a:buChar char="•"/>
                </a:pPr>
                <a:r>
                  <a:rPr lang="en-US" sz="1200" spc="0" baseline="0" dirty="0">
                    <a:ln/>
                    <a:solidFill>
                      <a:srgbClr val="000000"/>
                    </a:solidFill>
                    <a:latin typeface="Lato"/>
                    <a:sym typeface="Lato"/>
                    <a:rtl val="0"/>
                  </a:rPr>
                  <a:t>Dataflow basic blocks</a:t>
                </a:r>
              </a:p>
            </p:txBody>
          </p:sp>
        </p:grpSp>
        <p:sp>
          <p:nvSpPr>
            <p:cNvPr id="22" name="TextBox 21">
              <a:extLst>
                <a:ext uri="{FF2B5EF4-FFF2-40B4-BE49-F238E27FC236}">
                  <a16:creationId xmlns:a16="http://schemas.microsoft.com/office/drawing/2014/main" id="{820F7C9C-2F29-7DAA-84D3-D32AEF2ABA75}"/>
                </a:ext>
              </a:extLst>
            </p:cNvPr>
            <p:cNvSpPr txBox="1"/>
            <p:nvPr/>
          </p:nvSpPr>
          <p:spPr>
            <a:xfrm>
              <a:off x="3551134" y="4694284"/>
              <a:ext cx="2350323"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(D)</a:t>
              </a:r>
              <a:r>
                <a:rPr lang="en-US" sz="1200" b="1" spc="0" baseline="0" dirty="0">
                  <a:ln/>
                  <a:solidFill>
                    <a:srgbClr val="000000"/>
                  </a:solidFill>
                  <a:latin typeface="Lato"/>
                  <a:sym typeface="Lato"/>
                  <a:rtl val="0"/>
                </a:rPr>
                <a:t> Resolving dynamic schedule</a:t>
              </a:r>
            </a:p>
          </p:txBody>
        </p:sp>
      </p:grpSp>
      <p:grpSp>
        <p:nvGrpSpPr>
          <p:cNvPr id="139" name="“(E) Calculating stalls”">
            <a:extLst>
              <a:ext uri="{FF2B5EF4-FFF2-40B4-BE49-F238E27FC236}">
                <a16:creationId xmlns:a16="http://schemas.microsoft.com/office/drawing/2014/main" id="{3728131C-943E-B1F3-301F-687B14C084A9}"/>
              </a:ext>
            </a:extLst>
          </p:cNvPr>
          <p:cNvGrpSpPr/>
          <p:nvPr/>
        </p:nvGrpSpPr>
        <p:grpSpPr>
          <a:xfrm>
            <a:off x="3335778" y="5296784"/>
            <a:ext cx="3269968" cy="276999"/>
            <a:chOff x="3564378" y="5449184"/>
            <a:chExt cx="3269968" cy="276999"/>
          </a:xfrm>
        </p:grpSpPr>
        <p:sp>
          <p:nvSpPr>
            <p:cNvPr id="25" name="Freeform: Shape 24">
              <a:extLst>
                <a:ext uri="{FF2B5EF4-FFF2-40B4-BE49-F238E27FC236}">
                  <a16:creationId xmlns:a16="http://schemas.microsoft.com/office/drawing/2014/main" id="{64510548-34D7-9823-8FA2-29A825A2A3F8}"/>
                </a:ext>
              </a:extLst>
            </p:cNvPr>
            <p:cNvSpPr/>
            <p:nvPr/>
          </p:nvSpPr>
          <p:spPr>
            <a:xfrm>
              <a:off x="3569733" y="5475038"/>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26" name="TextBox 25">
              <a:extLst>
                <a:ext uri="{FF2B5EF4-FFF2-40B4-BE49-F238E27FC236}">
                  <a16:creationId xmlns:a16="http://schemas.microsoft.com/office/drawing/2014/main" id="{DA846FB9-93BB-F758-0D54-FC4FC9696359}"/>
                </a:ext>
              </a:extLst>
            </p:cNvPr>
            <p:cNvSpPr txBox="1"/>
            <p:nvPr/>
          </p:nvSpPr>
          <p:spPr>
            <a:xfrm>
              <a:off x="3564378" y="5449184"/>
              <a:ext cx="1561646"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(E)</a:t>
              </a:r>
              <a:r>
                <a:rPr lang="en-US" sz="1200" b="1" spc="0" baseline="0" dirty="0">
                  <a:ln/>
                  <a:solidFill>
                    <a:srgbClr val="000000"/>
                  </a:solidFill>
                  <a:latin typeface="Lato"/>
                  <a:sym typeface="Lato"/>
                  <a:rtl val="0"/>
                </a:rPr>
                <a:t> Calculating stalls</a:t>
              </a:r>
            </a:p>
          </p:txBody>
        </p:sp>
      </p:grpSp>
      <p:grpSp>
        <p:nvGrpSpPr>
          <p:cNvPr id="138" name="“(F) Modeling AXI interfaces”">
            <a:extLst>
              <a:ext uri="{FF2B5EF4-FFF2-40B4-BE49-F238E27FC236}">
                <a16:creationId xmlns:a16="http://schemas.microsoft.com/office/drawing/2014/main" id="{007FC886-716E-F0A9-F909-F4200ACF56FA}"/>
              </a:ext>
            </a:extLst>
          </p:cNvPr>
          <p:cNvGrpSpPr/>
          <p:nvPr/>
        </p:nvGrpSpPr>
        <p:grpSpPr>
          <a:xfrm>
            <a:off x="3335778" y="5654369"/>
            <a:ext cx="3269968" cy="276999"/>
            <a:chOff x="3564378" y="5806769"/>
            <a:chExt cx="3269968" cy="276999"/>
          </a:xfrm>
        </p:grpSpPr>
        <p:sp>
          <p:nvSpPr>
            <p:cNvPr id="23" name="Freeform: Shape 22">
              <a:extLst>
                <a:ext uri="{FF2B5EF4-FFF2-40B4-BE49-F238E27FC236}">
                  <a16:creationId xmlns:a16="http://schemas.microsoft.com/office/drawing/2014/main" id="{7514D284-D8AC-23B2-0905-45786AC19AFA}"/>
                </a:ext>
              </a:extLst>
            </p:cNvPr>
            <p:cNvSpPr/>
            <p:nvPr/>
          </p:nvSpPr>
          <p:spPr>
            <a:xfrm>
              <a:off x="3569733" y="5832623"/>
              <a:ext cx="3264613" cy="238389"/>
            </a:xfrm>
            <a:custGeom>
              <a:avLst/>
              <a:gdLst>
                <a:gd name="connsiteX0" fmla="*/ 0 w 3264613"/>
                <a:gd name="connsiteY0" fmla="*/ 0 h 238389"/>
                <a:gd name="connsiteX1" fmla="*/ 3264614 w 3264613"/>
                <a:gd name="connsiteY1" fmla="*/ 0 h 238389"/>
                <a:gd name="connsiteX2" fmla="*/ 3264614 w 3264613"/>
                <a:gd name="connsiteY2" fmla="*/ 238390 h 238389"/>
                <a:gd name="connsiteX3" fmla="*/ 0 w 3264613"/>
                <a:gd name="connsiteY3" fmla="*/ 238390 h 238389"/>
              </a:gdLst>
              <a:ahLst/>
              <a:cxnLst>
                <a:cxn ang="0">
                  <a:pos x="connsiteX0" y="connsiteY0"/>
                </a:cxn>
                <a:cxn ang="0">
                  <a:pos x="connsiteX1" y="connsiteY1"/>
                </a:cxn>
                <a:cxn ang="0">
                  <a:pos x="connsiteX2" y="connsiteY2"/>
                </a:cxn>
                <a:cxn ang="0">
                  <a:pos x="connsiteX3" y="connsiteY3"/>
                </a:cxn>
              </a:cxnLst>
              <a:rect l="l" t="t" r="r" b="b"/>
              <a:pathLst>
                <a:path w="3264613" h="238389">
                  <a:moveTo>
                    <a:pt x="0" y="0"/>
                  </a:moveTo>
                  <a:lnTo>
                    <a:pt x="3264614" y="0"/>
                  </a:lnTo>
                  <a:lnTo>
                    <a:pt x="3264614" y="238390"/>
                  </a:lnTo>
                  <a:lnTo>
                    <a:pt x="0" y="238390"/>
                  </a:lnTo>
                  <a:close/>
                </a:path>
              </a:pathLst>
            </a:custGeom>
            <a:solidFill>
              <a:srgbClr val="FFFFFF"/>
            </a:solidFill>
            <a:ln w="13233" cap="flat">
              <a:solidFill>
                <a:srgbClr val="000000"/>
              </a:solidFill>
              <a:prstDash val="solid"/>
              <a:miter/>
            </a:ln>
          </p:spPr>
          <p:txBody>
            <a:bodyPr rtlCol="0" anchor="ctr"/>
            <a:lstStyle/>
            <a:p>
              <a:endParaRPr lang="en-US" sz="3200"/>
            </a:p>
          </p:txBody>
        </p:sp>
        <p:sp>
          <p:nvSpPr>
            <p:cNvPr id="24" name="TextBox 23">
              <a:extLst>
                <a:ext uri="{FF2B5EF4-FFF2-40B4-BE49-F238E27FC236}">
                  <a16:creationId xmlns:a16="http://schemas.microsoft.com/office/drawing/2014/main" id="{D06F5AA5-41EC-C140-4F27-F281398D90A0}"/>
                </a:ext>
              </a:extLst>
            </p:cNvPr>
            <p:cNvSpPr txBox="1"/>
            <p:nvPr/>
          </p:nvSpPr>
          <p:spPr>
            <a:xfrm>
              <a:off x="3564378" y="5806769"/>
              <a:ext cx="2060179" cy="276999"/>
            </a:xfrm>
            <a:prstGeom prst="rect">
              <a:avLst/>
            </a:prstGeom>
            <a:noFill/>
          </p:spPr>
          <p:txBody>
            <a:bodyPr wrap="none" rtlCol="0">
              <a:spAutoFit/>
            </a:bodyPr>
            <a:lstStyle/>
            <a:p>
              <a:pPr algn="l"/>
              <a:r>
                <a:rPr lang="en-US" sz="1200" b="1" spc="0" baseline="0" dirty="0">
                  <a:ln/>
                  <a:solidFill>
                    <a:srgbClr val="C09516"/>
                  </a:solidFill>
                  <a:latin typeface="Lato"/>
                  <a:sym typeface="Lato"/>
                  <a:rtl val="0"/>
                </a:rPr>
                <a:t>(F)</a:t>
              </a:r>
              <a:r>
                <a:rPr lang="en-US" sz="1200" b="1" spc="0" baseline="0" dirty="0">
                  <a:ln/>
                  <a:solidFill>
                    <a:srgbClr val="000000"/>
                  </a:solidFill>
                  <a:latin typeface="Lato"/>
                  <a:sym typeface="Lato"/>
                  <a:rtl val="0"/>
                </a:rPr>
                <a:t> Modeling AXI interfaces</a:t>
              </a:r>
            </a:p>
          </p:txBody>
        </p:sp>
      </p:grpSp>
      <p:grpSp>
        <p:nvGrpSpPr>
          <p:cNvPr id="131" name="&quot;LLVM IR bitcode&quot;">
            <a:extLst>
              <a:ext uri="{FF2B5EF4-FFF2-40B4-BE49-F238E27FC236}">
                <a16:creationId xmlns:a16="http://schemas.microsoft.com/office/drawing/2014/main" id="{000719CF-0591-A778-271D-850439BA8ABC}"/>
              </a:ext>
            </a:extLst>
          </p:cNvPr>
          <p:cNvGrpSpPr/>
          <p:nvPr/>
        </p:nvGrpSpPr>
        <p:grpSpPr>
          <a:xfrm>
            <a:off x="3433840" y="2157987"/>
            <a:ext cx="927070" cy="462413"/>
            <a:chOff x="3662440" y="2310387"/>
            <a:chExt cx="927070" cy="462413"/>
          </a:xfrm>
        </p:grpSpPr>
        <p:sp>
          <p:nvSpPr>
            <p:cNvPr id="41" name="Freeform: Shape 40">
              <a:extLst>
                <a:ext uri="{FF2B5EF4-FFF2-40B4-BE49-F238E27FC236}">
                  <a16:creationId xmlns:a16="http://schemas.microsoft.com/office/drawing/2014/main" id="{DE1D0DD1-7882-AD79-3EFE-12C666A515A6}"/>
                </a:ext>
              </a:extLst>
            </p:cNvPr>
            <p:cNvSpPr/>
            <p:nvPr/>
          </p:nvSpPr>
          <p:spPr>
            <a:xfrm>
              <a:off x="3662440" y="2349485"/>
              <a:ext cx="927070" cy="397316"/>
            </a:xfrm>
            <a:custGeom>
              <a:avLst/>
              <a:gdLst>
                <a:gd name="connsiteX0" fmla="*/ 0 w 927070"/>
                <a:gd name="connsiteY0" fmla="*/ 0 h 397316"/>
                <a:gd name="connsiteX1" fmla="*/ 927071 w 927070"/>
                <a:gd name="connsiteY1" fmla="*/ 0 h 397316"/>
                <a:gd name="connsiteX2" fmla="*/ 927071 w 927070"/>
                <a:gd name="connsiteY2" fmla="*/ 397316 h 397316"/>
                <a:gd name="connsiteX3" fmla="*/ 0 w 927070"/>
                <a:gd name="connsiteY3" fmla="*/ 397316 h 397316"/>
              </a:gdLst>
              <a:ahLst/>
              <a:cxnLst>
                <a:cxn ang="0">
                  <a:pos x="connsiteX0" y="connsiteY0"/>
                </a:cxn>
                <a:cxn ang="0">
                  <a:pos x="connsiteX1" y="connsiteY1"/>
                </a:cxn>
                <a:cxn ang="0">
                  <a:pos x="connsiteX2" y="connsiteY2"/>
                </a:cxn>
                <a:cxn ang="0">
                  <a:pos x="connsiteX3" y="connsiteY3"/>
                </a:cxn>
              </a:cxnLst>
              <a:rect l="l" t="t" r="r" b="b"/>
              <a:pathLst>
                <a:path w="927070" h="397316">
                  <a:moveTo>
                    <a:pt x="0" y="0"/>
                  </a:moveTo>
                  <a:lnTo>
                    <a:pt x="927071" y="0"/>
                  </a:lnTo>
                  <a:lnTo>
                    <a:pt x="927071" y="397316"/>
                  </a:lnTo>
                  <a:lnTo>
                    <a:pt x="0" y="397316"/>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42" name="Graphic 5">
              <a:extLst>
                <a:ext uri="{FF2B5EF4-FFF2-40B4-BE49-F238E27FC236}">
                  <a16:creationId xmlns:a16="http://schemas.microsoft.com/office/drawing/2014/main" id="{0376A95B-1F3F-78C4-A6F3-B2196C66D114}"/>
                </a:ext>
              </a:extLst>
            </p:cNvPr>
            <p:cNvGrpSpPr/>
            <p:nvPr/>
          </p:nvGrpSpPr>
          <p:grpSpPr>
            <a:xfrm>
              <a:off x="3736548" y="2310387"/>
              <a:ext cx="763351" cy="462413"/>
              <a:chOff x="3316054" y="2310387"/>
              <a:chExt cx="763351" cy="462413"/>
            </a:xfrm>
            <a:solidFill>
              <a:srgbClr val="000000"/>
            </a:solidFill>
          </p:grpSpPr>
          <p:sp>
            <p:nvSpPr>
              <p:cNvPr id="43" name="TextBox 42">
                <a:extLst>
                  <a:ext uri="{FF2B5EF4-FFF2-40B4-BE49-F238E27FC236}">
                    <a16:creationId xmlns:a16="http://schemas.microsoft.com/office/drawing/2014/main" id="{1DA429E9-94CC-AF8F-CD0A-5396F59FF9B1}"/>
                  </a:ext>
                </a:extLst>
              </p:cNvPr>
              <p:cNvSpPr txBox="1"/>
              <p:nvPr/>
            </p:nvSpPr>
            <p:spPr>
              <a:xfrm>
                <a:off x="3316054" y="2310387"/>
                <a:ext cx="763351"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LLVM IR</a:t>
                </a:r>
              </a:p>
            </p:txBody>
          </p:sp>
          <p:sp>
            <p:nvSpPr>
              <p:cNvPr id="44" name="TextBox 43">
                <a:extLst>
                  <a:ext uri="{FF2B5EF4-FFF2-40B4-BE49-F238E27FC236}">
                    <a16:creationId xmlns:a16="http://schemas.microsoft.com/office/drawing/2014/main" id="{60307FF1-CE93-EDA9-2604-376607779387}"/>
                  </a:ext>
                </a:extLst>
              </p:cNvPr>
              <p:cNvSpPr txBox="1"/>
              <p:nvPr/>
            </p:nvSpPr>
            <p:spPr>
              <a:xfrm>
                <a:off x="3342542" y="2495801"/>
                <a:ext cx="692818" cy="276999"/>
              </a:xfrm>
              <a:prstGeom prst="rect">
                <a:avLst/>
              </a:prstGeom>
              <a:noFill/>
            </p:spPr>
            <p:txBody>
              <a:bodyPr wrap="none" rtlCol="0">
                <a:spAutoFit/>
              </a:bodyPr>
              <a:lstStyle/>
              <a:p>
                <a:pPr algn="l"/>
                <a:r>
                  <a:rPr lang="en-US" sz="1200" spc="0" baseline="0" dirty="0" err="1">
                    <a:ln/>
                    <a:solidFill>
                      <a:srgbClr val="000000"/>
                    </a:solidFill>
                    <a:latin typeface="Lato"/>
                    <a:sym typeface="Lato"/>
                    <a:rtl val="0"/>
                  </a:rPr>
                  <a:t>bitcode</a:t>
                </a:r>
                <a:endParaRPr lang="en-US" sz="1200" spc="0" baseline="0" dirty="0">
                  <a:ln/>
                  <a:solidFill>
                    <a:srgbClr val="000000"/>
                  </a:solidFill>
                  <a:latin typeface="Lato"/>
                  <a:sym typeface="Lato"/>
                  <a:rtl val="0"/>
                </a:endParaRPr>
              </a:p>
            </p:txBody>
          </p:sp>
        </p:grpSp>
      </p:grpSp>
      <p:grpSp>
        <p:nvGrpSpPr>
          <p:cNvPr id="130" name="&quot;Static scheduling information&quot;">
            <a:extLst>
              <a:ext uri="{FF2B5EF4-FFF2-40B4-BE49-F238E27FC236}">
                <a16:creationId xmlns:a16="http://schemas.microsoft.com/office/drawing/2014/main" id="{7DAC6752-067E-1EBE-4E97-D96F1839F976}"/>
              </a:ext>
            </a:extLst>
          </p:cNvPr>
          <p:cNvGrpSpPr/>
          <p:nvPr/>
        </p:nvGrpSpPr>
        <p:grpSpPr>
          <a:xfrm>
            <a:off x="3382131" y="2681120"/>
            <a:ext cx="981359" cy="647827"/>
            <a:chOff x="3610731" y="2833520"/>
            <a:chExt cx="981359" cy="647827"/>
          </a:xfrm>
        </p:grpSpPr>
        <p:sp>
          <p:nvSpPr>
            <p:cNvPr id="47" name="Freeform: Shape 46">
              <a:extLst>
                <a:ext uri="{FF2B5EF4-FFF2-40B4-BE49-F238E27FC236}">
                  <a16:creationId xmlns:a16="http://schemas.microsoft.com/office/drawing/2014/main" id="{6AF9A3B7-3EFB-49C2-791A-0AFA80EADB54}"/>
                </a:ext>
              </a:extLst>
            </p:cNvPr>
            <p:cNvSpPr/>
            <p:nvPr/>
          </p:nvSpPr>
          <p:spPr>
            <a:xfrm>
              <a:off x="3662440" y="2865996"/>
              <a:ext cx="927070" cy="595974"/>
            </a:xfrm>
            <a:custGeom>
              <a:avLst/>
              <a:gdLst>
                <a:gd name="connsiteX0" fmla="*/ 0 w 927070"/>
                <a:gd name="connsiteY0" fmla="*/ 0 h 595974"/>
                <a:gd name="connsiteX1" fmla="*/ 927071 w 927070"/>
                <a:gd name="connsiteY1" fmla="*/ 0 h 595974"/>
                <a:gd name="connsiteX2" fmla="*/ 927071 w 927070"/>
                <a:gd name="connsiteY2" fmla="*/ 595974 h 595974"/>
                <a:gd name="connsiteX3" fmla="*/ 0 w 927070"/>
                <a:gd name="connsiteY3" fmla="*/ 595974 h 595974"/>
              </a:gdLst>
              <a:ahLst/>
              <a:cxnLst>
                <a:cxn ang="0">
                  <a:pos x="connsiteX0" y="connsiteY0"/>
                </a:cxn>
                <a:cxn ang="0">
                  <a:pos x="connsiteX1" y="connsiteY1"/>
                </a:cxn>
                <a:cxn ang="0">
                  <a:pos x="connsiteX2" y="connsiteY2"/>
                </a:cxn>
                <a:cxn ang="0">
                  <a:pos x="connsiteX3" y="connsiteY3"/>
                </a:cxn>
              </a:cxnLst>
              <a:rect l="l" t="t" r="r" b="b"/>
              <a:pathLst>
                <a:path w="927070" h="595974">
                  <a:moveTo>
                    <a:pt x="0" y="0"/>
                  </a:moveTo>
                  <a:lnTo>
                    <a:pt x="927071" y="0"/>
                  </a:lnTo>
                  <a:lnTo>
                    <a:pt x="927071" y="595974"/>
                  </a:lnTo>
                  <a:lnTo>
                    <a:pt x="0" y="595974"/>
                  </a:lnTo>
                  <a:close/>
                </a:path>
              </a:pathLst>
            </a:custGeom>
            <a:solidFill>
              <a:srgbClr val="FFFFFF"/>
            </a:solidFill>
            <a:ln w="13233" cap="flat">
              <a:solidFill>
                <a:srgbClr val="000000"/>
              </a:solidFill>
              <a:prstDash val="solid"/>
              <a:miter/>
            </a:ln>
          </p:spPr>
          <p:txBody>
            <a:bodyPr rtlCol="0" anchor="ctr"/>
            <a:lstStyle/>
            <a:p>
              <a:endParaRPr lang="en-US" sz="3200"/>
            </a:p>
          </p:txBody>
        </p:sp>
        <p:grpSp>
          <p:nvGrpSpPr>
            <p:cNvPr id="48" name="Graphic 5">
              <a:extLst>
                <a:ext uri="{FF2B5EF4-FFF2-40B4-BE49-F238E27FC236}">
                  <a16:creationId xmlns:a16="http://schemas.microsoft.com/office/drawing/2014/main" id="{F465CB15-A110-633B-ED3A-13D41F20582B}"/>
                </a:ext>
              </a:extLst>
            </p:cNvPr>
            <p:cNvGrpSpPr/>
            <p:nvPr/>
          </p:nvGrpSpPr>
          <p:grpSpPr>
            <a:xfrm>
              <a:off x="3610731" y="2833520"/>
              <a:ext cx="981359" cy="647827"/>
              <a:chOff x="3190237" y="2833520"/>
              <a:chExt cx="981359" cy="647827"/>
            </a:xfrm>
            <a:solidFill>
              <a:srgbClr val="000000"/>
            </a:solidFill>
          </p:grpSpPr>
          <p:sp>
            <p:nvSpPr>
              <p:cNvPr id="49" name="TextBox 48">
                <a:extLst>
                  <a:ext uri="{FF2B5EF4-FFF2-40B4-BE49-F238E27FC236}">
                    <a16:creationId xmlns:a16="http://schemas.microsoft.com/office/drawing/2014/main" id="{90D37ECB-C344-80B0-324C-C1FF723C3E0A}"/>
                  </a:ext>
                </a:extLst>
              </p:cNvPr>
              <p:cNvSpPr txBox="1"/>
              <p:nvPr/>
            </p:nvSpPr>
            <p:spPr>
              <a:xfrm>
                <a:off x="3415383" y="2833520"/>
                <a:ext cx="572593"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Static</a:t>
                </a:r>
              </a:p>
            </p:txBody>
          </p:sp>
          <p:sp>
            <p:nvSpPr>
              <p:cNvPr id="50" name="TextBox 49">
                <a:extLst>
                  <a:ext uri="{FF2B5EF4-FFF2-40B4-BE49-F238E27FC236}">
                    <a16:creationId xmlns:a16="http://schemas.microsoft.com/office/drawing/2014/main" id="{748FCEE3-0366-D19F-1577-43ECAA2544AC}"/>
                  </a:ext>
                </a:extLst>
              </p:cNvPr>
              <p:cNvSpPr txBox="1"/>
              <p:nvPr/>
            </p:nvSpPr>
            <p:spPr>
              <a:xfrm>
                <a:off x="3229969" y="3018934"/>
                <a:ext cx="904415"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scheduling</a:t>
                </a:r>
              </a:p>
            </p:txBody>
          </p:sp>
          <p:sp>
            <p:nvSpPr>
              <p:cNvPr id="51" name="TextBox 50">
                <a:extLst>
                  <a:ext uri="{FF2B5EF4-FFF2-40B4-BE49-F238E27FC236}">
                    <a16:creationId xmlns:a16="http://schemas.microsoft.com/office/drawing/2014/main" id="{593C23B7-88E6-085F-7075-8D894FF85DBD}"/>
                  </a:ext>
                </a:extLst>
              </p:cNvPr>
              <p:cNvSpPr txBox="1"/>
              <p:nvPr/>
            </p:nvSpPr>
            <p:spPr>
              <a:xfrm>
                <a:off x="3190237" y="3204348"/>
                <a:ext cx="981359"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information</a:t>
                </a:r>
              </a:p>
            </p:txBody>
          </p:sp>
        </p:grpSp>
      </p:grpSp>
      <p:grpSp>
        <p:nvGrpSpPr>
          <p:cNvPr id="118" name="“Change FIFO depth”">
            <a:extLst>
              <a:ext uri="{FF2B5EF4-FFF2-40B4-BE49-F238E27FC236}">
                <a16:creationId xmlns:a16="http://schemas.microsoft.com/office/drawing/2014/main" id="{C8F011C8-C383-9412-9D05-44C6AB68CDDE}"/>
              </a:ext>
            </a:extLst>
          </p:cNvPr>
          <p:cNvGrpSpPr/>
          <p:nvPr/>
        </p:nvGrpSpPr>
        <p:grpSpPr>
          <a:xfrm>
            <a:off x="7082526" y="4121419"/>
            <a:ext cx="1214450" cy="934752"/>
            <a:chOff x="7311126" y="4273819"/>
            <a:chExt cx="1214450" cy="934752"/>
          </a:xfrm>
        </p:grpSpPr>
        <p:sp>
          <p:nvSpPr>
            <p:cNvPr id="52" name="Freeform: Shape 51">
              <a:extLst>
                <a:ext uri="{FF2B5EF4-FFF2-40B4-BE49-F238E27FC236}">
                  <a16:creationId xmlns:a16="http://schemas.microsoft.com/office/drawing/2014/main" id="{6FB2C678-56A1-D5FD-E39D-E3638B926CE7}"/>
                </a:ext>
              </a:extLst>
            </p:cNvPr>
            <p:cNvSpPr/>
            <p:nvPr/>
          </p:nvSpPr>
          <p:spPr>
            <a:xfrm>
              <a:off x="7443564" y="4561211"/>
              <a:ext cx="2781" cy="607628"/>
            </a:xfrm>
            <a:custGeom>
              <a:avLst/>
              <a:gdLst>
                <a:gd name="connsiteX0" fmla="*/ 0 w 2781"/>
                <a:gd name="connsiteY0" fmla="*/ 0 h 607628"/>
                <a:gd name="connsiteX1" fmla="*/ 0 w 2781"/>
                <a:gd name="connsiteY1" fmla="*/ 331097 h 607628"/>
                <a:gd name="connsiteX2" fmla="*/ 2781 w 2781"/>
                <a:gd name="connsiteY2" fmla="*/ 607629 h 607628"/>
              </a:gdLst>
              <a:ahLst/>
              <a:cxnLst>
                <a:cxn ang="0">
                  <a:pos x="connsiteX0" y="connsiteY0"/>
                </a:cxn>
                <a:cxn ang="0">
                  <a:pos x="connsiteX1" y="connsiteY1"/>
                </a:cxn>
                <a:cxn ang="0">
                  <a:pos x="connsiteX2" y="connsiteY2"/>
                </a:cxn>
              </a:cxnLst>
              <a:rect l="l" t="t" r="r" b="b"/>
              <a:pathLst>
                <a:path w="2781" h="607628">
                  <a:moveTo>
                    <a:pt x="0" y="0"/>
                  </a:moveTo>
                  <a:lnTo>
                    <a:pt x="0" y="331097"/>
                  </a:lnTo>
                  <a:lnTo>
                    <a:pt x="2781" y="607629"/>
                  </a:lnTo>
                </a:path>
              </a:pathLst>
            </a:custGeom>
            <a:noFill/>
            <a:ln w="13233" cap="flat">
              <a:solidFill>
                <a:srgbClr val="000000"/>
              </a:solidFill>
              <a:prstDash val="solid"/>
              <a:miter/>
            </a:ln>
          </p:spPr>
          <p:txBody>
            <a:bodyPr rtlCol="0" anchor="ctr"/>
            <a:lstStyle/>
            <a:p>
              <a:endParaRPr lang="en-US" sz="3200"/>
            </a:p>
          </p:txBody>
        </p:sp>
        <p:sp>
          <p:nvSpPr>
            <p:cNvPr id="53" name="Freeform: Shape 52">
              <a:extLst>
                <a:ext uri="{FF2B5EF4-FFF2-40B4-BE49-F238E27FC236}">
                  <a16:creationId xmlns:a16="http://schemas.microsoft.com/office/drawing/2014/main" id="{1FAE0C88-21BC-13D9-EFC7-46856E79F65C}"/>
                </a:ext>
              </a:extLst>
            </p:cNvPr>
            <p:cNvSpPr/>
            <p:nvPr/>
          </p:nvSpPr>
          <p:spPr>
            <a:xfrm>
              <a:off x="7419726" y="5155331"/>
              <a:ext cx="52975" cy="53240"/>
            </a:xfrm>
            <a:custGeom>
              <a:avLst/>
              <a:gdLst>
                <a:gd name="connsiteX0" fmla="*/ 27017 w 52975"/>
                <a:gd name="connsiteY0" fmla="*/ 53240 h 53240"/>
                <a:gd name="connsiteX1" fmla="*/ 0 w 52975"/>
                <a:gd name="connsiteY1" fmla="*/ 530 h 53240"/>
                <a:gd name="connsiteX2" fmla="*/ 26620 w 52975"/>
                <a:gd name="connsiteY2" fmla="*/ 13509 h 53240"/>
                <a:gd name="connsiteX3" fmla="*/ 52975 w 52975"/>
                <a:gd name="connsiteY3" fmla="*/ 0 h 53240"/>
              </a:gdLst>
              <a:ahLst/>
              <a:cxnLst>
                <a:cxn ang="0">
                  <a:pos x="connsiteX0" y="connsiteY0"/>
                </a:cxn>
                <a:cxn ang="0">
                  <a:pos x="connsiteX1" y="connsiteY1"/>
                </a:cxn>
                <a:cxn ang="0">
                  <a:pos x="connsiteX2" y="connsiteY2"/>
                </a:cxn>
                <a:cxn ang="0">
                  <a:pos x="connsiteX3" y="connsiteY3"/>
                </a:cxn>
              </a:cxnLst>
              <a:rect l="l" t="t" r="r" b="b"/>
              <a:pathLst>
                <a:path w="52975" h="53240">
                  <a:moveTo>
                    <a:pt x="27017" y="53240"/>
                  </a:moveTo>
                  <a:lnTo>
                    <a:pt x="0" y="530"/>
                  </a:lnTo>
                  <a:lnTo>
                    <a:pt x="26620" y="13509"/>
                  </a:lnTo>
                  <a:lnTo>
                    <a:pt x="52975" y="0"/>
                  </a:lnTo>
                  <a:close/>
                </a:path>
              </a:pathLst>
            </a:custGeom>
            <a:solidFill>
              <a:srgbClr val="000000"/>
            </a:solidFill>
            <a:ln w="13233" cap="flat">
              <a:solidFill>
                <a:srgbClr val="000000"/>
              </a:solidFill>
              <a:prstDash val="solid"/>
              <a:miter/>
            </a:ln>
          </p:spPr>
          <p:txBody>
            <a:bodyPr rtlCol="0" anchor="ctr"/>
            <a:lstStyle/>
            <a:p>
              <a:endParaRPr lang="en-US" sz="3200"/>
            </a:p>
          </p:txBody>
        </p:sp>
        <p:sp>
          <p:nvSpPr>
            <p:cNvPr id="54" name="Freeform: Shape 53">
              <a:extLst>
                <a:ext uri="{FF2B5EF4-FFF2-40B4-BE49-F238E27FC236}">
                  <a16:creationId xmlns:a16="http://schemas.microsoft.com/office/drawing/2014/main" id="{0F0FEF6C-E892-8AAB-4BB9-576A4E3FF42E}"/>
                </a:ext>
              </a:extLst>
            </p:cNvPr>
            <p:cNvSpPr/>
            <p:nvPr/>
          </p:nvSpPr>
          <p:spPr>
            <a:xfrm>
              <a:off x="7311126" y="4273819"/>
              <a:ext cx="264877" cy="287391"/>
            </a:xfrm>
            <a:custGeom>
              <a:avLst/>
              <a:gdLst>
                <a:gd name="connsiteX0" fmla="*/ 0 w 264877"/>
                <a:gd name="connsiteY0" fmla="*/ 0 h 287391"/>
                <a:gd name="connsiteX1" fmla="*/ 264877 w 264877"/>
                <a:gd name="connsiteY1" fmla="*/ 0 h 287391"/>
                <a:gd name="connsiteX2" fmla="*/ 264877 w 264877"/>
                <a:gd name="connsiteY2" fmla="*/ 287392 h 287391"/>
                <a:gd name="connsiteX3" fmla="*/ 0 w 264877"/>
                <a:gd name="connsiteY3" fmla="*/ 287392 h 287391"/>
              </a:gdLst>
              <a:ahLst/>
              <a:cxnLst>
                <a:cxn ang="0">
                  <a:pos x="connsiteX0" y="connsiteY0"/>
                </a:cxn>
                <a:cxn ang="0">
                  <a:pos x="connsiteX1" y="connsiteY1"/>
                </a:cxn>
                <a:cxn ang="0">
                  <a:pos x="connsiteX2" y="connsiteY2"/>
                </a:cxn>
                <a:cxn ang="0">
                  <a:pos x="connsiteX3" y="connsiteY3"/>
                </a:cxn>
              </a:cxnLst>
              <a:rect l="l" t="t" r="r" b="b"/>
              <a:pathLst>
                <a:path w="264877" h="287391">
                  <a:moveTo>
                    <a:pt x="0" y="0"/>
                  </a:moveTo>
                  <a:lnTo>
                    <a:pt x="264877" y="0"/>
                  </a:lnTo>
                  <a:lnTo>
                    <a:pt x="264877" y="287392"/>
                  </a:lnTo>
                  <a:lnTo>
                    <a:pt x="0" y="287392"/>
                  </a:lnTo>
                  <a:close/>
                </a:path>
              </a:pathLst>
            </a:custGeom>
            <a:noFill/>
            <a:ln w="13233" cap="flat">
              <a:noFill/>
              <a:prstDash val="solid"/>
              <a:miter/>
            </a:ln>
          </p:spPr>
          <p:txBody>
            <a:bodyPr rtlCol="0" anchor="ctr"/>
            <a:lstStyle/>
            <a:p>
              <a:endParaRPr lang="en-US" sz="3200"/>
            </a:p>
          </p:txBody>
        </p:sp>
        <p:sp>
          <p:nvSpPr>
            <p:cNvPr id="55" name="Freeform: Shape 54">
              <a:extLst>
                <a:ext uri="{FF2B5EF4-FFF2-40B4-BE49-F238E27FC236}">
                  <a16:creationId xmlns:a16="http://schemas.microsoft.com/office/drawing/2014/main" id="{3CFCA2F7-9A6A-B42A-D768-F871EA0472D7}"/>
                </a:ext>
              </a:extLst>
            </p:cNvPr>
            <p:cNvSpPr/>
            <p:nvPr/>
          </p:nvSpPr>
          <p:spPr>
            <a:xfrm>
              <a:off x="7311126" y="4273819"/>
              <a:ext cx="264877" cy="287391"/>
            </a:xfrm>
            <a:custGeom>
              <a:avLst/>
              <a:gdLst>
                <a:gd name="connsiteX0" fmla="*/ 132439 w 264877"/>
                <a:gd name="connsiteY0" fmla="*/ 143034 h 287391"/>
                <a:gd name="connsiteX1" fmla="*/ 66749 w 264877"/>
                <a:gd name="connsiteY1" fmla="*/ 69663 h 287391"/>
                <a:gd name="connsiteX2" fmla="*/ 131247 w 264877"/>
                <a:gd name="connsiteY2" fmla="*/ 0 h 287391"/>
                <a:gd name="connsiteX3" fmla="*/ 196009 w 264877"/>
                <a:gd name="connsiteY3" fmla="*/ 71384 h 287391"/>
                <a:gd name="connsiteX4" fmla="*/ 132439 w 264877"/>
                <a:gd name="connsiteY4" fmla="*/ 143034 h 287391"/>
                <a:gd name="connsiteX5" fmla="*/ 0 w 264877"/>
                <a:gd name="connsiteY5" fmla="*/ 287392 h 287391"/>
                <a:gd name="connsiteX6" fmla="*/ 14701 w 264877"/>
                <a:gd name="connsiteY6" fmla="*/ 190447 h 287391"/>
                <a:gd name="connsiteX7" fmla="*/ 31520 w 264877"/>
                <a:gd name="connsiteY7" fmla="*/ 167403 h 287391"/>
                <a:gd name="connsiteX8" fmla="*/ 59333 w 264877"/>
                <a:gd name="connsiteY8" fmla="*/ 151245 h 287391"/>
                <a:gd name="connsiteX9" fmla="*/ 77212 w 264877"/>
                <a:gd name="connsiteY9" fmla="*/ 151245 h 287391"/>
                <a:gd name="connsiteX10" fmla="*/ 186606 w 264877"/>
                <a:gd name="connsiteY10" fmla="*/ 151377 h 287391"/>
                <a:gd name="connsiteX11" fmla="*/ 200512 w 264877"/>
                <a:gd name="connsiteY11" fmla="*/ 150053 h 287391"/>
                <a:gd name="connsiteX12" fmla="*/ 230576 w 264877"/>
                <a:gd name="connsiteY12" fmla="*/ 166608 h 287391"/>
                <a:gd name="connsiteX13" fmla="*/ 252031 w 264877"/>
                <a:gd name="connsiteY13" fmla="*/ 201704 h 287391"/>
                <a:gd name="connsiteX14" fmla="*/ 264877 w 264877"/>
                <a:gd name="connsiteY14" fmla="*/ 287392 h 28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877" h="287391">
                  <a:moveTo>
                    <a:pt x="132439" y="143034"/>
                  </a:moveTo>
                  <a:cubicBezTo>
                    <a:pt x="97740" y="143034"/>
                    <a:pt x="66749" y="114162"/>
                    <a:pt x="66749" y="69663"/>
                  </a:cubicBezTo>
                  <a:cubicBezTo>
                    <a:pt x="66749" y="35229"/>
                    <a:pt x="92972" y="0"/>
                    <a:pt x="131247" y="0"/>
                  </a:cubicBezTo>
                  <a:cubicBezTo>
                    <a:pt x="168595" y="0"/>
                    <a:pt x="196009" y="34169"/>
                    <a:pt x="196009" y="71384"/>
                  </a:cubicBezTo>
                  <a:cubicBezTo>
                    <a:pt x="196009" y="114427"/>
                    <a:pt x="163694" y="143034"/>
                    <a:pt x="132439" y="143034"/>
                  </a:cubicBezTo>
                  <a:close/>
                  <a:moveTo>
                    <a:pt x="0" y="287392"/>
                  </a:moveTo>
                  <a:cubicBezTo>
                    <a:pt x="3046" y="255607"/>
                    <a:pt x="7019" y="212299"/>
                    <a:pt x="14701" y="190447"/>
                  </a:cubicBezTo>
                  <a:cubicBezTo>
                    <a:pt x="18144" y="180514"/>
                    <a:pt x="23309" y="173362"/>
                    <a:pt x="31520" y="167403"/>
                  </a:cubicBezTo>
                  <a:cubicBezTo>
                    <a:pt x="36818" y="163429"/>
                    <a:pt x="55889" y="152967"/>
                    <a:pt x="59333" y="151245"/>
                  </a:cubicBezTo>
                  <a:cubicBezTo>
                    <a:pt x="65425" y="148066"/>
                    <a:pt x="71782" y="146477"/>
                    <a:pt x="77212" y="151245"/>
                  </a:cubicBezTo>
                  <a:cubicBezTo>
                    <a:pt x="109394" y="179719"/>
                    <a:pt x="154026" y="178792"/>
                    <a:pt x="186606" y="151377"/>
                  </a:cubicBezTo>
                  <a:cubicBezTo>
                    <a:pt x="190447" y="147404"/>
                    <a:pt x="196539" y="148464"/>
                    <a:pt x="200512" y="150053"/>
                  </a:cubicBezTo>
                  <a:cubicBezTo>
                    <a:pt x="206737" y="152437"/>
                    <a:pt x="226735" y="164224"/>
                    <a:pt x="230576" y="166608"/>
                  </a:cubicBezTo>
                  <a:cubicBezTo>
                    <a:pt x="241568" y="173892"/>
                    <a:pt x="247528" y="183560"/>
                    <a:pt x="252031" y="201704"/>
                  </a:cubicBezTo>
                  <a:cubicBezTo>
                    <a:pt x="257726" y="226205"/>
                    <a:pt x="261037" y="257461"/>
                    <a:pt x="264877" y="287392"/>
                  </a:cubicBezTo>
                  <a:close/>
                </a:path>
              </a:pathLst>
            </a:custGeom>
            <a:solidFill>
              <a:srgbClr val="505050"/>
            </a:solidFill>
            <a:ln w="13233" cap="flat">
              <a:noFill/>
              <a:prstDash val="solid"/>
              <a:miter/>
            </a:ln>
          </p:spPr>
          <p:txBody>
            <a:bodyPr rtlCol="0" anchor="ctr"/>
            <a:lstStyle/>
            <a:p>
              <a:endParaRPr lang="en-US" sz="3200"/>
            </a:p>
          </p:txBody>
        </p:sp>
        <p:sp>
          <p:nvSpPr>
            <p:cNvPr id="62" name="Freeform: Shape 61">
              <a:extLst>
                <a:ext uri="{FF2B5EF4-FFF2-40B4-BE49-F238E27FC236}">
                  <a16:creationId xmlns:a16="http://schemas.microsoft.com/office/drawing/2014/main" id="{4C37C82B-C558-6E7D-24FE-8B0A2350126D}"/>
                </a:ext>
              </a:extLst>
            </p:cNvPr>
            <p:cNvSpPr/>
            <p:nvPr/>
          </p:nvSpPr>
          <p:spPr>
            <a:xfrm>
              <a:off x="7516406" y="4577766"/>
              <a:ext cx="993290" cy="443669"/>
            </a:xfrm>
            <a:custGeom>
              <a:avLst/>
              <a:gdLst>
                <a:gd name="connsiteX0" fmla="*/ 0 w 993290"/>
                <a:gd name="connsiteY0" fmla="*/ 0 h 443669"/>
                <a:gd name="connsiteX1" fmla="*/ 993290 w 993290"/>
                <a:gd name="connsiteY1" fmla="*/ 0 h 443669"/>
                <a:gd name="connsiteX2" fmla="*/ 993290 w 993290"/>
                <a:gd name="connsiteY2" fmla="*/ 443670 h 443669"/>
                <a:gd name="connsiteX3" fmla="*/ 0 w 993290"/>
                <a:gd name="connsiteY3" fmla="*/ 443670 h 443669"/>
              </a:gdLst>
              <a:ahLst/>
              <a:cxnLst>
                <a:cxn ang="0">
                  <a:pos x="connsiteX0" y="connsiteY0"/>
                </a:cxn>
                <a:cxn ang="0">
                  <a:pos x="connsiteX1" y="connsiteY1"/>
                </a:cxn>
                <a:cxn ang="0">
                  <a:pos x="connsiteX2" y="connsiteY2"/>
                </a:cxn>
                <a:cxn ang="0">
                  <a:pos x="connsiteX3" y="connsiteY3"/>
                </a:cxn>
              </a:cxnLst>
              <a:rect l="l" t="t" r="r" b="b"/>
              <a:pathLst>
                <a:path w="993290" h="443669">
                  <a:moveTo>
                    <a:pt x="0" y="0"/>
                  </a:moveTo>
                  <a:lnTo>
                    <a:pt x="993290" y="0"/>
                  </a:lnTo>
                  <a:lnTo>
                    <a:pt x="993290" y="443670"/>
                  </a:lnTo>
                  <a:lnTo>
                    <a:pt x="0" y="443670"/>
                  </a:lnTo>
                  <a:close/>
                </a:path>
              </a:pathLst>
            </a:custGeom>
            <a:noFill/>
            <a:ln w="13233" cap="flat">
              <a:noFill/>
              <a:prstDash val="solid"/>
              <a:miter/>
            </a:ln>
          </p:spPr>
          <p:txBody>
            <a:bodyPr rtlCol="0" anchor="ctr"/>
            <a:lstStyle/>
            <a:p>
              <a:endParaRPr lang="en-US" sz="3200"/>
            </a:p>
          </p:txBody>
        </p:sp>
        <p:grpSp>
          <p:nvGrpSpPr>
            <p:cNvPr id="63" name="Graphic 5">
              <a:extLst>
                <a:ext uri="{FF2B5EF4-FFF2-40B4-BE49-F238E27FC236}">
                  <a16:creationId xmlns:a16="http://schemas.microsoft.com/office/drawing/2014/main" id="{7AD1E447-B529-B95D-AA3A-92F6A188ADE1}"/>
                </a:ext>
              </a:extLst>
            </p:cNvPr>
            <p:cNvGrpSpPr/>
            <p:nvPr/>
          </p:nvGrpSpPr>
          <p:grpSpPr>
            <a:xfrm>
              <a:off x="7444831" y="4604887"/>
              <a:ext cx="1080745" cy="519679"/>
              <a:chOff x="7024337" y="4604887"/>
              <a:chExt cx="1080745" cy="519679"/>
            </a:xfrm>
            <a:solidFill>
              <a:srgbClr val="000000"/>
            </a:solidFill>
          </p:grpSpPr>
          <p:sp>
            <p:nvSpPr>
              <p:cNvPr id="64" name="TextBox 63">
                <a:extLst>
                  <a:ext uri="{FF2B5EF4-FFF2-40B4-BE49-F238E27FC236}">
                    <a16:creationId xmlns:a16="http://schemas.microsoft.com/office/drawing/2014/main" id="{E255FE4E-A75B-B0EC-D96D-A11F044085AF}"/>
                  </a:ext>
                </a:extLst>
              </p:cNvPr>
              <p:cNvSpPr txBox="1"/>
              <p:nvPr/>
            </p:nvSpPr>
            <p:spPr>
              <a:xfrm>
                <a:off x="7024337" y="4604887"/>
                <a:ext cx="784189"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Change</a:t>
                </a:r>
              </a:p>
            </p:txBody>
          </p:sp>
          <p:sp>
            <p:nvSpPr>
              <p:cNvPr id="65" name="TextBox 64">
                <a:extLst>
                  <a:ext uri="{FF2B5EF4-FFF2-40B4-BE49-F238E27FC236}">
                    <a16:creationId xmlns:a16="http://schemas.microsoft.com/office/drawing/2014/main" id="{B5AE110A-948C-C722-2AFF-87AD25652533}"/>
                  </a:ext>
                </a:extLst>
              </p:cNvPr>
              <p:cNvSpPr txBox="1"/>
              <p:nvPr/>
            </p:nvSpPr>
            <p:spPr>
              <a:xfrm>
                <a:off x="7024337" y="4816789"/>
                <a:ext cx="1080745"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FIFO depth</a:t>
                </a:r>
              </a:p>
            </p:txBody>
          </p:sp>
        </p:grpSp>
      </p:grpSp>
      <p:grpSp>
        <p:nvGrpSpPr>
          <p:cNvPr id="119" name="“Re-compute stalls...”">
            <a:extLst>
              <a:ext uri="{FF2B5EF4-FFF2-40B4-BE49-F238E27FC236}">
                <a16:creationId xmlns:a16="http://schemas.microsoft.com/office/drawing/2014/main" id="{48952D87-245A-5CC7-8680-23D58402B75D}"/>
              </a:ext>
            </a:extLst>
          </p:cNvPr>
          <p:cNvGrpSpPr/>
          <p:nvPr/>
        </p:nvGrpSpPr>
        <p:grpSpPr>
          <a:xfrm>
            <a:off x="6599124" y="4992175"/>
            <a:ext cx="1987347" cy="943483"/>
            <a:chOff x="6827724" y="5144575"/>
            <a:chExt cx="1987347" cy="943483"/>
          </a:xfrm>
        </p:grpSpPr>
        <p:sp>
          <p:nvSpPr>
            <p:cNvPr id="56" name="Freeform: Shape 55">
              <a:extLst>
                <a:ext uri="{FF2B5EF4-FFF2-40B4-BE49-F238E27FC236}">
                  <a16:creationId xmlns:a16="http://schemas.microsoft.com/office/drawing/2014/main" id="{BB22439E-465C-93E5-FE9F-07F9F879D719}"/>
                </a:ext>
              </a:extLst>
            </p:cNvPr>
            <p:cNvSpPr/>
            <p:nvPr/>
          </p:nvSpPr>
          <p:spPr>
            <a:xfrm>
              <a:off x="7079358" y="5223405"/>
              <a:ext cx="1655483" cy="794632"/>
            </a:xfrm>
            <a:custGeom>
              <a:avLst/>
              <a:gdLst>
                <a:gd name="connsiteX0" fmla="*/ 0 w 1655483"/>
                <a:gd name="connsiteY0" fmla="*/ 0 h 794632"/>
                <a:gd name="connsiteX1" fmla="*/ 1655484 w 1655483"/>
                <a:gd name="connsiteY1" fmla="*/ 0 h 794632"/>
                <a:gd name="connsiteX2" fmla="*/ 1655484 w 1655483"/>
                <a:gd name="connsiteY2" fmla="*/ 794632 h 794632"/>
                <a:gd name="connsiteX3" fmla="*/ 0 w 1655483"/>
                <a:gd name="connsiteY3" fmla="*/ 794632 h 794632"/>
              </a:gdLst>
              <a:ahLst/>
              <a:cxnLst>
                <a:cxn ang="0">
                  <a:pos x="connsiteX0" y="connsiteY0"/>
                </a:cxn>
                <a:cxn ang="0">
                  <a:pos x="connsiteX1" y="connsiteY1"/>
                </a:cxn>
                <a:cxn ang="0">
                  <a:pos x="connsiteX2" y="connsiteY2"/>
                </a:cxn>
                <a:cxn ang="0">
                  <a:pos x="connsiteX3" y="connsiteY3"/>
                </a:cxn>
              </a:cxnLst>
              <a:rect l="l" t="t" r="r" b="b"/>
              <a:pathLst>
                <a:path w="1655483" h="794632">
                  <a:moveTo>
                    <a:pt x="0" y="0"/>
                  </a:moveTo>
                  <a:lnTo>
                    <a:pt x="1655484" y="0"/>
                  </a:lnTo>
                  <a:lnTo>
                    <a:pt x="1655484" y="794632"/>
                  </a:lnTo>
                  <a:lnTo>
                    <a:pt x="0" y="794632"/>
                  </a:lnTo>
                  <a:close/>
                </a:path>
              </a:pathLst>
            </a:custGeom>
            <a:noFill/>
            <a:ln w="13233" cap="flat">
              <a:noFill/>
              <a:prstDash val="solid"/>
              <a:miter/>
            </a:ln>
          </p:spPr>
          <p:txBody>
            <a:bodyPr rtlCol="0" anchor="ctr"/>
            <a:lstStyle/>
            <a:p>
              <a:endParaRPr lang="en-US" sz="3200"/>
            </a:p>
          </p:txBody>
        </p:sp>
        <p:grpSp>
          <p:nvGrpSpPr>
            <p:cNvPr id="57" name="Graphic 5">
              <a:extLst>
                <a:ext uri="{FF2B5EF4-FFF2-40B4-BE49-F238E27FC236}">
                  <a16:creationId xmlns:a16="http://schemas.microsoft.com/office/drawing/2014/main" id="{7215E6F2-1359-44E4-4B1F-997FB4AFA09F}"/>
                </a:ext>
              </a:extLst>
            </p:cNvPr>
            <p:cNvGrpSpPr/>
            <p:nvPr/>
          </p:nvGrpSpPr>
          <p:grpSpPr>
            <a:xfrm>
              <a:off x="7054653" y="5144575"/>
              <a:ext cx="1760418" cy="943483"/>
              <a:chOff x="6634159" y="5144575"/>
              <a:chExt cx="1760418" cy="943483"/>
            </a:xfrm>
            <a:solidFill>
              <a:srgbClr val="000000"/>
            </a:solidFill>
          </p:grpSpPr>
          <p:sp>
            <p:nvSpPr>
              <p:cNvPr id="58" name="TextBox 57">
                <a:extLst>
                  <a:ext uri="{FF2B5EF4-FFF2-40B4-BE49-F238E27FC236}">
                    <a16:creationId xmlns:a16="http://schemas.microsoft.com/office/drawing/2014/main" id="{F1E0E09A-2E08-7A9F-CDD0-1BAAFE7B355E}"/>
                  </a:ext>
                </a:extLst>
              </p:cNvPr>
              <p:cNvSpPr txBox="1"/>
              <p:nvPr/>
            </p:nvSpPr>
            <p:spPr>
              <a:xfrm>
                <a:off x="6706485" y="5144575"/>
                <a:ext cx="1592103"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Re-compute stalls</a:t>
                </a:r>
              </a:p>
            </p:txBody>
          </p:sp>
          <p:sp>
            <p:nvSpPr>
              <p:cNvPr id="59" name="TextBox 58">
                <a:extLst>
                  <a:ext uri="{FF2B5EF4-FFF2-40B4-BE49-F238E27FC236}">
                    <a16:creationId xmlns:a16="http://schemas.microsoft.com/office/drawing/2014/main" id="{405EA407-7FCA-747E-12B1-DB7604D24E11}"/>
                  </a:ext>
                </a:extLst>
              </p:cNvPr>
              <p:cNvSpPr txBox="1"/>
              <p:nvPr/>
            </p:nvSpPr>
            <p:spPr>
              <a:xfrm>
                <a:off x="6634159" y="5356477"/>
                <a:ext cx="1760418" cy="307777"/>
              </a:xfrm>
              <a:prstGeom prst="rect">
                <a:avLst/>
              </a:prstGeom>
              <a:noFill/>
            </p:spPr>
            <p:txBody>
              <a:bodyPr wrap="none" rtlCol="0">
                <a:spAutoFit/>
              </a:bodyPr>
              <a:lstStyle/>
              <a:p>
                <a:r>
                  <a:rPr lang="en-US" sz="1400" i="1" spc="0" baseline="0" dirty="0">
                    <a:ln/>
                    <a:solidFill>
                      <a:srgbClr val="000000"/>
                    </a:solidFill>
                    <a:latin typeface="Lato"/>
                    <a:sym typeface="Lato"/>
                    <a:rtl val="0"/>
                  </a:rPr>
                  <a:t>without re-simulating</a:t>
                </a:r>
              </a:p>
            </p:txBody>
          </p:sp>
          <p:sp>
            <p:nvSpPr>
              <p:cNvPr id="60" name="TextBox 59">
                <a:extLst>
                  <a:ext uri="{FF2B5EF4-FFF2-40B4-BE49-F238E27FC236}">
                    <a16:creationId xmlns:a16="http://schemas.microsoft.com/office/drawing/2014/main" id="{6330C954-4D06-2346-3A82-9BE32C1F75A9}"/>
                  </a:ext>
                </a:extLst>
              </p:cNvPr>
              <p:cNvSpPr txBox="1"/>
              <p:nvPr/>
            </p:nvSpPr>
            <p:spPr>
              <a:xfrm>
                <a:off x="6660131" y="5568379"/>
                <a:ext cx="1702710"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(unlike current HLS</a:t>
                </a:r>
              </a:p>
            </p:txBody>
          </p:sp>
          <p:sp>
            <p:nvSpPr>
              <p:cNvPr id="61" name="TextBox 60">
                <a:extLst>
                  <a:ext uri="{FF2B5EF4-FFF2-40B4-BE49-F238E27FC236}">
                    <a16:creationId xmlns:a16="http://schemas.microsoft.com/office/drawing/2014/main" id="{1AA85016-DA01-FB5D-7452-9FA459026E01}"/>
                  </a:ext>
                </a:extLst>
              </p:cNvPr>
              <p:cNvSpPr txBox="1"/>
              <p:nvPr/>
            </p:nvSpPr>
            <p:spPr>
              <a:xfrm>
                <a:off x="6666753" y="5780281"/>
                <a:ext cx="1694695"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or simulation tools)</a:t>
                </a:r>
              </a:p>
            </p:txBody>
          </p:sp>
        </p:grpSp>
        <p:sp>
          <p:nvSpPr>
            <p:cNvPr id="69" name="Freeform: Shape 68">
              <a:extLst>
                <a:ext uri="{FF2B5EF4-FFF2-40B4-BE49-F238E27FC236}">
                  <a16:creationId xmlns:a16="http://schemas.microsoft.com/office/drawing/2014/main" id="{AED2C470-C930-9D8B-C954-B600B82D6DC5}"/>
                </a:ext>
              </a:extLst>
            </p:cNvPr>
            <p:cNvSpPr/>
            <p:nvPr/>
          </p:nvSpPr>
          <p:spPr>
            <a:xfrm>
              <a:off x="6827724" y="5514770"/>
              <a:ext cx="264877" cy="178792"/>
            </a:xfrm>
            <a:custGeom>
              <a:avLst/>
              <a:gdLst>
                <a:gd name="connsiteX0" fmla="*/ 0 w 264877"/>
                <a:gd name="connsiteY0" fmla="*/ 178792 h 178792"/>
                <a:gd name="connsiteX1" fmla="*/ 264877 w 264877"/>
                <a:gd name="connsiteY1" fmla="*/ 89396 h 178792"/>
                <a:gd name="connsiteX2" fmla="*/ 84363 w 264877"/>
                <a:gd name="connsiteY2" fmla="*/ 0 h 178792"/>
              </a:gdLst>
              <a:ahLst/>
              <a:cxnLst>
                <a:cxn ang="0">
                  <a:pos x="connsiteX0" y="connsiteY0"/>
                </a:cxn>
                <a:cxn ang="0">
                  <a:pos x="connsiteX1" y="connsiteY1"/>
                </a:cxn>
                <a:cxn ang="0">
                  <a:pos x="connsiteX2" y="connsiteY2"/>
                </a:cxn>
              </a:cxnLst>
              <a:rect l="l" t="t" r="r" b="b"/>
              <a:pathLst>
                <a:path w="264877" h="178792">
                  <a:moveTo>
                    <a:pt x="0" y="178792"/>
                  </a:moveTo>
                  <a:cubicBezTo>
                    <a:pt x="176581" y="178792"/>
                    <a:pt x="264877" y="148994"/>
                    <a:pt x="264877" y="89396"/>
                  </a:cubicBezTo>
                  <a:cubicBezTo>
                    <a:pt x="264877" y="29799"/>
                    <a:pt x="204711" y="0"/>
                    <a:pt x="84363" y="0"/>
                  </a:cubicBezTo>
                </a:path>
              </a:pathLst>
            </a:custGeom>
            <a:noFill/>
            <a:ln w="13233" cap="flat">
              <a:solidFill>
                <a:srgbClr val="000000"/>
              </a:solidFill>
              <a:prstDash val="solid"/>
              <a:miter/>
            </a:ln>
          </p:spPr>
          <p:txBody>
            <a:bodyPr rtlCol="0" anchor="ctr"/>
            <a:lstStyle/>
            <a:p>
              <a:endParaRPr lang="en-US" sz="3200"/>
            </a:p>
          </p:txBody>
        </p:sp>
        <p:sp>
          <p:nvSpPr>
            <p:cNvPr id="70" name="Freeform: Shape 69">
              <a:extLst>
                <a:ext uri="{FF2B5EF4-FFF2-40B4-BE49-F238E27FC236}">
                  <a16:creationId xmlns:a16="http://schemas.microsoft.com/office/drawing/2014/main" id="{3D0A6F63-FD87-92BD-85B4-B5679AA82C8B}"/>
                </a:ext>
              </a:extLst>
            </p:cNvPr>
            <p:cNvSpPr/>
            <p:nvPr/>
          </p:nvSpPr>
          <p:spPr>
            <a:xfrm>
              <a:off x="6842558" y="5468416"/>
              <a:ext cx="92707" cy="92707"/>
            </a:xfrm>
            <a:custGeom>
              <a:avLst/>
              <a:gdLst>
                <a:gd name="connsiteX0" fmla="*/ 0 w 92707"/>
                <a:gd name="connsiteY0" fmla="*/ 46354 h 92707"/>
                <a:gd name="connsiteX1" fmla="*/ 92707 w 92707"/>
                <a:gd name="connsiteY1" fmla="*/ 0 h 92707"/>
                <a:gd name="connsiteX2" fmla="*/ 69530 w 92707"/>
                <a:gd name="connsiteY2" fmla="*/ 46354 h 92707"/>
                <a:gd name="connsiteX3" fmla="*/ 92707 w 92707"/>
                <a:gd name="connsiteY3" fmla="*/ 92707 h 92707"/>
              </a:gdLst>
              <a:ahLst/>
              <a:cxnLst>
                <a:cxn ang="0">
                  <a:pos x="connsiteX0" y="connsiteY0"/>
                </a:cxn>
                <a:cxn ang="0">
                  <a:pos x="connsiteX1" y="connsiteY1"/>
                </a:cxn>
                <a:cxn ang="0">
                  <a:pos x="connsiteX2" y="connsiteY2"/>
                </a:cxn>
                <a:cxn ang="0">
                  <a:pos x="connsiteX3" y="connsiteY3"/>
                </a:cxn>
              </a:cxnLst>
              <a:rect l="l" t="t" r="r" b="b"/>
              <a:pathLst>
                <a:path w="92707" h="92707">
                  <a:moveTo>
                    <a:pt x="0" y="46354"/>
                  </a:moveTo>
                  <a:lnTo>
                    <a:pt x="92707" y="0"/>
                  </a:lnTo>
                  <a:lnTo>
                    <a:pt x="69530" y="46354"/>
                  </a:lnTo>
                  <a:lnTo>
                    <a:pt x="92707" y="92707"/>
                  </a:lnTo>
                  <a:close/>
                </a:path>
              </a:pathLst>
            </a:custGeom>
            <a:solidFill>
              <a:srgbClr val="000000"/>
            </a:solidFill>
            <a:ln w="13233" cap="flat">
              <a:solidFill>
                <a:srgbClr val="000000"/>
              </a:solidFill>
              <a:prstDash val="solid"/>
              <a:miter/>
            </a:ln>
          </p:spPr>
          <p:txBody>
            <a:bodyPr rtlCol="0" anchor="ctr"/>
            <a:lstStyle/>
            <a:p>
              <a:endParaRPr lang="en-US" sz="3200"/>
            </a:p>
          </p:txBody>
        </p:sp>
      </p:grpSp>
      <p:grpSp>
        <p:nvGrpSpPr>
          <p:cNvPr id="117" name="“Dumped Trace”">
            <a:extLst>
              <a:ext uri="{FF2B5EF4-FFF2-40B4-BE49-F238E27FC236}">
                <a16:creationId xmlns:a16="http://schemas.microsoft.com/office/drawing/2014/main" id="{55884A84-11EC-7443-C8F4-18FF8C1E8670}"/>
              </a:ext>
            </a:extLst>
          </p:cNvPr>
          <p:cNvGrpSpPr/>
          <p:nvPr/>
        </p:nvGrpSpPr>
        <p:grpSpPr>
          <a:xfrm>
            <a:off x="5857468" y="3455886"/>
            <a:ext cx="1982833" cy="303975"/>
            <a:chOff x="6086068" y="3608286"/>
            <a:chExt cx="1982833" cy="303975"/>
          </a:xfrm>
        </p:grpSpPr>
        <p:sp>
          <p:nvSpPr>
            <p:cNvPr id="73" name="Freeform: Shape 72">
              <a:extLst>
                <a:ext uri="{FF2B5EF4-FFF2-40B4-BE49-F238E27FC236}">
                  <a16:creationId xmlns:a16="http://schemas.microsoft.com/office/drawing/2014/main" id="{E0F54DA1-BF0D-4138-400A-8594DE3B1185}"/>
                </a:ext>
              </a:extLst>
            </p:cNvPr>
            <p:cNvSpPr/>
            <p:nvPr/>
          </p:nvSpPr>
          <p:spPr>
            <a:xfrm>
              <a:off x="6086068" y="3647384"/>
              <a:ext cx="403938" cy="264877"/>
            </a:xfrm>
            <a:custGeom>
              <a:avLst/>
              <a:gdLst>
                <a:gd name="connsiteX0" fmla="*/ 0 w 403938"/>
                <a:gd name="connsiteY0" fmla="*/ 52975 h 264877"/>
                <a:gd name="connsiteX1" fmla="*/ 201969 w 403938"/>
                <a:gd name="connsiteY1" fmla="*/ 0 h 264877"/>
                <a:gd name="connsiteX2" fmla="*/ 344738 w 403938"/>
                <a:gd name="connsiteY2" fmla="*/ 15495 h 264877"/>
                <a:gd name="connsiteX3" fmla="*/ 403938 w 403938"/>
                <a:gd name="connsiteY3" fmla="*/ 52975 h 264877"/>
                <a:gd name="connsiteX4" fmla="*/ 403938 w 403938"/>
                <a:gd name="connsiteY4" fmla="*/ 211902 h 264877"/>
                <a:gd name="connsiteX5" fmla="*/ 344738 w 403938"/>
                <a:gd name="connsiteY5" fmla="*/ 249382 h 264877"/>
                <a:gd name="connsiteX6" fmla="*/ 201969 w 403938"/>
                <a:gd name="connsiteY6" fmla="*/ 264877 h 264877"/>
                <a:gd name="connsiteX7" fmla="*/ 0 w 403938"/>
                <a:gd name="connsiteY7" fmla="*/ 211902 h 26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938" h="264877">
                  <a:moveTo>
                    <a:pt x="0" y="52975"/>
                  </a:moveTo>
                  <a:cubicBezTo>
                    <a:pt x="0" y="23706"/>
                    <a:pt x="90456" y="0"/>
                    <a:pt x="201969" y="0"/>
                  </a:cubicBezTo>
                  <a:cubicBezTo>
                    <a:pt x="255474" y="0"/>
                    <a:pt x="306860" y="5562"/>
                    <a:pt x="344738" y="15495"/>
                  </a:cubicBezTo>
                  <a:cubicBezTo>
                    <a:pt x="382615" y="25428"/>
                    <a:pt x="403938" y="38937"/>
                    <a:pt x="403938" y="52975"/>
                  </a:cubicBezTo>
                  <a:lnTo>
                    <a:pt x="403938" y="211902"/>
                  </a:lnTo>
                  <a:cubicBezTo>
                    <a:pt x="403938" y="225940"/>
                    <a:pt x="382615" y="239449"/>
                    <a:pt x="344738" y="249382"/>
                  </a:cubicBezTo>
                  <a:cubicBezTo>
                    <a:pt x="306860" y="259315"/>
                    <a:pt x="255474" y="264877"/>
                    <a:pt x="201969" y="264877"/>
                  </a:cubicBezTo>
                  <a:cubicBezTo>
                    <a:pt x="90456" y="264877"/>
                    <a:pt x="0" y="241171"/>
                    <a:pt x="0" y="211902"/>
                  </a:cubicBezTo>
                  <a:close/>
                </a:path>
              </a:pathLst>
            </a:custGeom>
            <a:solidFill>
              <a:srgbClr val="660000"/>
            </a:solidFill>
            <a:ln w="13233" cap="flat">
              <a:solidFill>
                <a:srgbClr val="000000"/>
              </a:solidFill>
              <a:prstDash val="solid"/>
              <a:miter/>
            </a:ln>
          </p:spPr>
          <p:txBody>
            <a:bodyPr rtlCol="0" anchor="ctr"/>
            <a:lstStyle/>
            <a:p>
              <a:endParaRPr lang="en-US" sz="3200"/>
            </a:p>
          </p:txBody>
        </p:sp>
        <p:sp>
          <p:nvSpPr>
            <p:cNvPr id="74" name="Freeform: Shape 73">
              <a:extLst>
                <a:ext uri="{FF2B5EF4-FFF2-40B4-BE49-F238E27FC236}">
                  <a16:creationId xmlns:a16="http://schemas.microsoft.com/office/drawing/2014/main" id="{CF22A4D7-F021-CE64-8D85-B9BEB683E76B}"/>
                </a:ext>
              </a:extLst>
            </p:cNvPr>
            <p:cNvSpPr/>
            <p:nvPr/>
          </p:nvSpPr>
          <p:spPr>
            <a:xfrm>
              <a:off x="6086068" y="3700360"/>
              <a:ext cx="403938" cy="52975"/>
            </a:xfrm>
            <a:custGeom>
              <a:avLst/>
              <a:gdLst>
                <a:gd name="connsiteX0" fmla="*/ 403938 w 403938"/>
                <a:gd name="connsiteY0" fmla="*/ 0 h 52975"/>
                <a:gd name="connsiteX1" fmla="*/ 344738 w 403938"/>
                <a:gd name="connsiteY1" fmla="*/ 37480 h 52975"/>
                <a:gd name="connsiteX2" fmla="*/ 201969 w 403938"/>
                <a:gd name="connsiteY2" fmla="*/ 52975 h 52975"/>
                <a:gd name="connsiteX3" fmla="*/ 0 w 403938"/>
                <a:gd name="connsiteY3" fmla="*/ 0 h 52975"/>
              </a:gdLst>
              <a:ahLst/>
              <a:cxnLst>
                <a:cxn ang="0">
                  <a:pos x="connsiteX0" y="connsiteY0"/>
                </a:cxn>
                <a:cxn ang="0">
                  <a:pos x="connsiteX1" y="connsiteY1"/>
                </a:cxn>
                <a:cxn ang="0">
                  <a:pos x="connsiteX2" y="connsiteY2"/>
                </a:cxn>
                <a:cxn ang="0">
                  <a:pos x="connsiteX3" y="connsiteY3"/>
                </a:cxn>
              </a:cxnLst>
              <a:rect l="l" t="t" r="r" b="b"/>
              <a:pathLst>
                <a:path w="403938" h="52975">
                  <a:moveTo>
                    <a:pt x="403938" y="0"/>
                  </a:moveTo>
                  <a:cubicBezTo>
                    <a:pt x="403938" y="14038"/>
                    <a:pt x="382615" y="27547"/>
                    <a:pt x="344738" y="37480"/>
                  </a:cubicBezTo>
                  <a:cubicBezTo>
                    <a:pt x="306860" y="47413"/>
                    <a:pt x="255474" y="52975"/>
                    <a:pt x="201969" y="52975"/>
                  </a:cubicBezTo>
                  <a:cubicBezTo>
                    <a:pt x="90456" y="52975"/>
                    <a:pt x="0" y="29269"/>
                    <a:pt x="0" y="0"/>
                  </a:cubicBezTo>
                </a:path>
              </a:pathLst>
            </a:custGeom>
            <a:noFill/>
            <a:ln w="13233" cap="flat">
              <a:solidFill>
                <a:srgbClr val="000000"/>
              </a:solidFill>
              <a:prstDash val="solid"/>
              <a:miter/>
            </a:ln>
          </p:spPr>
          <p:txBody>
            <a:bodyPr rtlCol="0" anchor="ctr"/>
            <a:lstStyle/>
            <a:p>
              <a:endParaRPr lang="en-US" sz="3200"/>
            </a:p>
          </p:txBody>
        </p:sp>
        <p:sp>
          <p:nvSpPr>
            <p:cNvPr id="78" name="TextBox 77">
              <a:extLst>
                <a:ext uri="{FF2B5EF4-FFF2-40B4-BE49-F238E27FC236}">
                  <a16:creationId xmlns:a16="http://schemas.microsoft.com/office/drawing/2014/main" id="{5D950078-C1CA-47DB-9D5C-20B376317EB2}"/>
                </a:ext>
              </a:extLst>
            </p:cNvPr>
            <p:cNvSpPr txBox="1"/>
            <p:nvPr/>
          </p:nvSpPr>
          <p:spPr>
            <a:xfrm>
              <a:off x="6944875" y="3608286"/>
              <a:ext cx="1124026" cy="276999"/>
            </a:xfrm>
            <a:prstGeom prst="rect">
              <a:avLst/>
            </a:prstGeom>
            <a:noFill/>
          </p:spPr>
          <p:txBody>
            <a:bodyPr wrap="none" rtlCol="0">
              <a:spAutoFit/>
            </a:bodyPr>
            <a:lstStyle/>
            <a:p>
              <a:pPr algn="l"/>
              <a:r>
                <a:rPr lang="en-US" sz="1200" b="1" i="1" spc="0" baseline="0" dirty="0">
                  <a:ln/>
                  <a:solidFill>
                    <a:srgbClr val="660000"/>
                  </a:solidFill>
                  <a:latin typeface="Lato"/>
                  <a:sym typeface="Lato"/>
                  <a:rtl val="0"/>
                </a:rPr>
                <a:t>Dumped Trace</a:t>
              </a:r>
            </a:p>
          </p:txBody>
        </p:sp>
      </p:grpSp>
      <p:sp>
        <p:nvSpPr>
          <p:cNvPr id="7" name="Freeform: Shape 6">
            <a:extLst>
              <a:ext uri="{FF2B5EF4-FFF2-40B4-BE49-F238E27FC236}">
                <a16:creationId xmlns:a16="http://schemas.microsoft.com/office/drawing/2014/main" id="{DDFDE34E-80B0-0438-1081-6848EF6FAF4E}"/>
              </a:ext>
            </a:extLst>
          </p:cNvPr>
          <p:cNvSpPr/>
          <p:nvPr/>
        </p:nvSpPr>
        <p:spPr>
          <a:xfrm>
            <a:off x="4937475" y="1655045"/>
            <a:ext cx="3670744" cy="1791388"/>
          </a:xfrm>
          <a:custGeom>
            <a:avLst/>
            <a:gdLst>
              <a:gd name="connsiteX0" fmla="*/ 298571 w 3623788"/>
              <a:gd name="connsiteY0" fmla="*/ 0 h 1791388"/>
              <a:gd name="connsiteX1" fmla="*/ 3325217 w 3623788"/>
              <a:gd name="connsiteY1" fmla="*/ 0 h 1791388"/>
              <a:gd name="connsiteX2" fmla="*/ 3623788 w 3623788"/>
              <a:gd name="connsiteY2" fmla="*/ 298571 h 1791388"/>
              <a:gd name="connsiteX3" fmla="*/ 3623788 w 3623788"/>
              <a:gd name="connsiteY3" fmla="*/ 1492817 h 1791388"/>
              <a:gd name="connsiteX4" fmla="*/ 3325217 w 3623788"/>
              <a:gd name="connsiteY4" fmla="*/ 1791388 h 1791388"/>
              <a:gd name="connsiteX5" fmla="*/ 298571 w 3623788"/>
              <a:gd name="connsiteY5" fmla="*/ 1791388 h 1791388"/>
              <a:gd name="connsiteX6" fmla="*/ 0 w 3623788"/>
              <a:gd name="connsiteY6" fmla="*/ 1492817 h 1791388"/>
              <a:gd name="connsiteX7" fmla="*/ 0 w 3623788"/>
              <a:gd name="connsiteY7" fmla="*/ 298571 h 1791388"/>
              <a:gd name="connsiteX8" fmla="*/ 298571 w 3623788"/>
              <a:gd name="connsiteY8" fmla="*/ 0 h 179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3788" h="1791388">
                <a:moveTo>
                  <a:pt x="298571" y="0"/>
                </a:moveTo>
                <a:lnTo>
                  <a:pt x="3325217" y="0"/>
                </a:lnTo>
                <a:cubicBezTo>
                  <a:pt x="3490113" y="0"/>
                  <a:pt x="3623788" y="133675"/>
                  <a:pt x="3623788" y="298571"/>
                </a:cubicBezTo>
                <a:lnTo>
                  <a:pt x="3623788" y="1492817"/>
                </a:lnTo>
                <a:cubicBezTo>
                  <a:pt x="3623788" y="1657713"/>
                  <a:pt x="3490113" y="1791388"/>
                  <a:pt x="3325217" y="1791388"/>
                </a:cubicBezTo>
                <a:lnTo>
                  <a:pt x="298571" y="1791388"/>
                </a:lnTo>
                <a:cubicBezTo>
                  <a:pt x="133675" y="1791388"/>
                  <a:pt x="0" y="1657713"/>
                  <a:pt x="0" y="1492817"/>
                </a:cubicBezTo>
                <a:lnTo>
                  <a:pt x="0" y="298571"/>
                </a:lnTo>
                <a:cubicBezTo>
                  <a:pt x="0" y="133675"/>
                  <a:pt x="133675" y="0"/>
                  <a:pt x="298571" y="0"/>
                </a:cubicBez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extLst>
      <p:ext uri="{BB962C8B-B14F-4D97-AF65-F5344CB8AC3E}">
        <p14:creationId xmlns:p14="http://schemas.microsoft.com/office/powerpoint/2010/main" val="2907983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F18477-0308-1F1F-E2BB-3E4FA3DE80C7}"/>
              </a:ext>
            </a:extLst>
          </p:cNvPr>
          <p:cNvSpPr>
            <a:spLocks noGrp="1"/>
          </p:cNvSpPr>
          <p:nvPr>
            <p:ph idx="1"/>
          </p:nvPr>
        </p:nvSpPr>
        <p:spPr>
          <a:xfrm>
            <a:off x="342901" y="1339473"/>
            <a:ext cx="11677649" cy="4837490"/>
          </a:xfrm>
        </p:spPr>
        <p:txBody>
          <a:bodyPr/>
          <a:lstStyle/>
          <a:p>
            <a:r>
              <a:rPr lang="en-US" b="0" dirty="0"/>
              <a:t>Examine the </a:t>
            </a:r>
            <a:r>
              <a:rPr lang="en-US" dirty="0"/>
              <a:t>trace of basic blocks</a:t>
            </a:r>
            <a:r>
              <a:rPr lang="en-US" b="0" dirty="0"/>
              <a:t> for </a:t>
            </a:r>
            <a:r>
              <a:rPr lang="en-US" dirty="0"/>
              <a:t>each function call</a:t>
            </a:r>
            <a:r>
              <a:rPr lang="en-US" b="0" dirty="0"/>
              <a:t> in the hierarchy</a:t>
            </a:r>
          </a:p>
          <a:p>
            <a:r>
              <a:rPr lang="en-US" b="0" dirty="0"/>
              <a:t>Map the HLS </a:t>
            </a:r>
            <a:r>
              <a:rPr lang="en-US" i="1" dirty="0"/>
              <a:t>static</a:t>
            </a:r>
            <a:r>
              <a:rPr lang="en-US" dirty="0"/>
              <a:t> scheduling data</a:t>
            </a:r>
            <a:r>
              <a:rPr lang="en-US" b="0" dirty="0"/>
              <a:t> (FSM states) into a </a:t>
            </a:r>
            <a:r>
              <a:rPr lang="en-US" i="1" dirty="0"/>
              <a:t>dynamic</a:t>
            </a:r>
            <a:r>
              <a:rPr lang="en-US" dirty="0"/>
              <a:t> schedule</a:t>
            </a:r>
          </a:p>
        </p:txBody>
      </p:sp>
      <p:sp>
        <p:nvSpPr>
          <p:cNvPr id="3" name="Slide Number Placeholder 2">
            <a:extLst>
              <a:ext uri="{FF2B5EF4-FFF2-40B4-BE49-F238E27FC236}">
                <a16:creationId xmlns:a16="http://schemas.microsoft.com/office/drawing/2014/main" id="{3FD9907D-569F-63A6-BF0D-27D5D72FAB7E}"/>
              </a:ext>
            </a:extLst>
          </p:cNvPr>
          <p:cNvSpPr>
            <a:spLocks noGrp="1"/>
          </p:cNvSpPr>
          <p:nvPr>
            <p:ph type="sldNum" sz="quarter" idx="12"/>
          </p:nvPr>
        </p:nvSpPr>
        <p:spPr/>
        <p:txBody>
          <a:bodyPr/>
          <a:lstStyle/>
          <a:p>
            <a:fld id="{48F63A3B-78C7-47BE-AE5E-E10140E04643}" type="slidenum">
              <a:rPr lang="en-US" smtClean="0"/>
              <a:pPr/>
              <a:t>92</a:t>
            </a:fld>
            <a:endParaRPr lang="en-US"/>
          </a:p>
        </p:txBody>
      </p:sp>
      <p:sp>
        <p:nvSpPr>
          <p:cNvPr id="4" name="Title 3">
            <a:extLst>
              <a:ext uri="{FF2B5EF4-FFF2-40B4-BE49-F238E27FC236}">
                <a16:creationId xmlns:a16="http://schemas.microsoft.com/office/drawing/2014/main" id="{A53ADEB9-4F21-0DDE-82E0-C63C993AF0B1}"/>
              </a:ext>
            </a:extLst>
          </p:cNvPr>
          <p:cNvSpPr>
            <a:spLocks noGrp="1"/>
          </p:cNvSpPr>
          <p:nvPr>
            <p:ph type="title"/>
          </p:nvPr>
        </p:nvSpPr>
        <p:spPr/>
        <p:txBody>
          <a:bodyPr>
            <a:normAutofit fontScale="90000"/>
          </a:bodyPr>
          <a:lstStyle/>
          <a:p>
            <a:r>
              <a:rPr lang="en-US" dirty="0"/>
              <a:t>Trace Resolution</a:t>
            </a:r>
          </a:p>
        </p:txBody>
      </p:sp>
      <p:sp>
        <p:nvSpPr>
          <p:cNvPr id="29" name="Freeform: Shape 28">
            <a:extLst>
              <a:ext uri="{FF2B5EF4-FFF2-40B4-BE49-F238E27FC236}">
                <a16:creationId xmlns:a16="http://schemas.microsoft.com/office/drawing/2014/main" id="{2FE122A4-03DD-F520-6679-70B3A5D2CAEE}"/>
              </a:ext>
            </a:extLst>
          </p:cNvPr>
          <p:cNvSpPr/>
          <p:nvPr/>
        </p:nvSpPr>
        <p:spPr>
          <a:xfrm>
            <a:off x="2088195" y="5562877"/>
            <a:ext cx="3400095" cy="614086"/>
          </a:xfrm>
          <a:custGeom>
            <a:avLst/>
            <a:gdLst>
              <a:gd name="connsiteX0" fmla="*/ 3307997 w 3400095"/>
              <a:gd name="connsiteY0" fmla="*/ 0 h 614086"/>
              <a:gd name="connsiteX1" fmla="*/ 3400096 w 3400095"/>
              <a:gd name="connsiteY1" fmla="*/ 92098 h 614086"/>
              <a:gd name="connsiteX2" fmla="*/ 3400096 w 3400095"/>
              <a:gd name="connsiteY2" fmla="*/ 521989 h 614086"/>
              <a:gd name="connsiteX3" fmla="*/ 3307997 w 3400095"/>
              <a:gd name="connsiteY3" fmla="*/ 614087 h 614086"/>
              <a:gd name="connsiteX4" fmla="*/ 92098 w 3400095"/>
              <a:gd name="connsiteY4" fmla="*/ 614087 h 614086"/>
              <a:gd name="connsiteX5" fmla="*/ 0 w 3400095"/>
              <a:gd name="connsiteY5" fmla="*/ 521989 h 614086"/>
              <a:gd name="connsiteX6" fmla="*/ 0 w 3400095"/>
              <a:gd name="connsiteY6" fmla="*/ 92098 h 614086"/>
              <a:gd name="connsiteX7" fmla="*/ 92098 w 3400095"/>
              <a:gd name="connsiteY7" fmla="*/ 0 h 6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095" h="614086">
                <a:moveTo>
                  <a:pt x="3307997" y="0"/>
                </a:moveTo>
                <a:cubicBezTo>
                  <a:pt x="3358862" y="0"/>
                  <a:pt x="3400096" y="41234"/>
                  <a:pt x="3400096" y="92098"/>
                </a:cubicBezTo>
                <a:lnTo>
                  <a:pt x="3400096" y="521989"/>
                </a:lnTo>
                <a:cubicBezTo>
                  <a:pt x="3400096" y="572853"/>
                  <a:pt x="3358862" y="614087"/>
                  <a:pt x="3307997" y="614087"/>
                </a:cubicBezTo>
                <a:lnTo>
                  <a:pt x="92098" y="614087"/>
                </a:lnTo>
                <a:cubicBezTo>
                  <a:pt x="41234" y="614087"/>
                  <a:pt x="0" y="572853"/>
                  <a:pt x="0" y="521989"/>
                </a:cubicBezTo>
                <a:lnTo>
                  <a:pt x="0" y="92098"/>
                </a:lnTo>
                <a:cubicBezTo>
                  <a:pt x="0" y="41234"/>
                  <a:pt x="41234" y="0"/>
                  <a:pt x="92098" y="0"/>
                </a:cubicBezTo>
                <a:close/>
              </a:path>
            </a:pathLst>
          </a:custGeom>
          <a:solidFill>
            <a:srgbClr val="FFFFFF"/>
          </a:solidFill>
          <a:ln w="14765" cap="flat">
            <a:solidFill>
              <a:srgbClr val="000000"/>
            </a:solidFill>
            <a:custDash>
              <a:ds d="225000" sp="225000"/>
            </a:custDash>
            <a:miter/>
          </a:ln>
        </p:spPr>
        <p:txBody>
          <a:bodyPr rtlCol="0" anchor="ctr"/>
          <a:lstStyle/>
          <a:p>
            <a:endParaRPr lang="en-US" sz="3200"/>
          </a:p>
        </p:txBody>
      </p:sp>
      <p:sp>
        <p:nvSpPr>
          <p:cNvPr id="31" name="TextBox 30">
            <a:extLst>
              <a:ext uri="{FF2B5EF4-FFF2-40B4-BE49-F238E27FC236}">
                <a16:creationId xmlns:a16="http://schemas.microsoft.com/office/drawing/2014/main" id="{112CED26-AF3B-43A8-B81A-7E631AFE41D2}"/>
              </a:ext>
            </a:extLst>
          </p:cNvPr>
          <p:cNvSpPr txBox="1"/>
          <p:nvPr/>
        </p:nvSpPr>
        <p:spPr>
          <a:xfrm>
            <a:off x="2647208" y="5258454"/>
            <a:ext cx="2353529"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Trace of LLVM basic blocks</a:t>
            </a:r>
          </a:p>
        </p:txBody>
      </p:sp>
      <p:sp>
        <p:nvSpPr>
          <p:cNvPr id="33" name="Freeform: Shape 32">
            <a:extLst>
              <a:ext uri="{FF2B5EF4-FFF2-40B4-BE49-F238E27FC236}">
                <a16:creationId xmlns:a16="http://schemas.microsoft.com/office/drawing/2014/main" id="{DE1F6699-BBAB-A691-1386-CD0FD05235EA}"/>
              </a:ext>
            </a:extLst>
          </p:cNvPr>
          <p:cNvSpPr/>
          <p:nvPr/>
        </p:nvSpPr>
        <p:spPr>
          <a:xfrm>
            <a:off x="6582234" y="2791651"/>
            <a:ext cx="2853123" cy="2986170"/>
          </a:xfrm>
          <a:custGeom>
            <a:avLst/>
            <a:gdLst>
              <a:gd name="connsiteX0" fmla="*/ 2425155 w 2853123"/>
              <a:gd name="connsiteY0" fmla="*/ 0 h 2986170"/>
              <a:gd name="connsiteX1" fmla="*/ 2853124 w 2853123"/>
              <a:gd name="connsiteY1" fmla="*/ 427969 h 2986170"/>
              <a:gd name="connsiteX2" fmla="*/ 2853124 w 2853123"/>
              <a:gd name="connsiteY2" fmla="*/ 2558203 h 2986170"/>
              <a:gd name="connsiteX3" fmla="*/ 2425155 w 2853123"/>
              <a:gd name="connsiteY3" fmla="*/ 2986171 h 2986170"/>
              <a:gd name="connsiteX4" fmla="*/ 427968 w 2853123"/>
              <a:gd name="connsiteY4" fmla="*/ 2986171 h 2986170"/>
              <a:gd name="connsiteX5" fmla="*/ 0 w 2853123"/>
              <a:gd name="connsiteY5" fmla="*/ 2558203 h 2986170"/>
              <a:gd name="connsiteX6" fmla="*/ 0 w 2853123"/>
              <a:gd name="connsiteY6" fmla="*/ 427969 h 2986170"/>
              <a:gd name="connsiteX7" fmla="*/ 427968 w 2853123"/>
              <a:gd name="connsiteY7" fmla="*/ 0 h 298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3123" h="2986170">
                <a:moveTo>
                  <a:pt x="2425155" y="0"/>
                </a:moveTo>
                <a:cubicBezTo>
                  <a:pt x="2661516" y="0"/>
                  <a:pt x="2853124" y="191608"/>
                  <a:pt x="2853124" y="427969"/>
                </a:cubicBezTo>
                <a:lnTo>
                  <a:pt x="2853124" y="2558203"/>
                </a:lnTo>
                <a:cubicBezTo>
                  <a:pt x="2853124" y="2794563"/>
                  <a:pt x="2661516" y="2986171"/>
                  <a:pt x="2425155" y="2986171"/>
                </a:cubicBezTo>
                <a:lnTo>
                  <a:pt x="427968" y="2986171"/>
                </a:lnTo>
                <a:cubicBezTo>
                  <a:pt x="191608" y="2986171"/>
                  <a:pt x="0" y="2794563"/>
                  <a:pt x="0" y="2558203"/>
                </a:cubicBezTo>
                <a:lnTo>
                  <a:pt x="0" y="427969"/>
                </a:lnTo>
                <a:cubicBezTo>
                  <a:pt x="0" y="191608"/>
                  <a:pt x="191608" y="0"/>
                  <a:pt x="427968" y="0"/>
                </a:cubicBezTo>
                <a:close/>
              </a:path>
            </a:pathLst>
          </a:custGeom>
          <a:solidFill>
            <a:srgbClr val="FFFFFF"/>
          </a:solidFill>
          <a:ln w="14765" cap="flat">
            <a:solidFill>
              <a:srgbClr val="000000"/>
            </a:solidFill>
            <a:custDash>
              <a:ds d="225000" sp="225000"/>
            </a:custDash>
            <a:miter/>
          </a:ln>
        </p:spPr>
        <p:txBody>
          <a:bodyPr rtlCol="0" anchor="ctr"/>
          <a:lstStyle/>
          <a:p>
            <a:endParaRPr lang="en-US" sz="3200"/>
          </a:p>
        </p:txBody>
      </p:sp>
      <p:sp>
        <p:nvSpPr>
          <p:cNvPr id="37" name="Freeform: Shape 36">
            <a:extLst>
              <a:ext uri="{FF2B5EF4-FFF2-40B4-BE49-F238E27FC236}">
                <a16:creationId xmlns:a16="http://schemas.microsoft.com/office/drawing/2014/main" id="{A0D684E0-0F53-6F7F-2AA4-EF2E702A6818}"/>
              </a:ext>
            </a:extLst>
          </p:cNvPr>
          <p:cNvSpPr/>
          <p:nvPr/>
        </p:nvSpPr>
        <p:spPr>
          <a:xfrm>
            <a:off x="1940365" y="2791651"/>
            <a:ext cx="3547925" cy="2394849"/>
          </a:xfrm>
          <a:custGeom>
            <a:avLst/>
            <a:gdLst>
              <a:gd name="connsiteX0" fmla="*/ 3188698 w 3547925"/>
              <a:gd name="connsiteY0" fmla="*/ 0 h 2394849"/>
              <a:gd name="connsiteX1" fmla="*/ 3547926 w 3547925"/>
              <a:gd name="connsiteY1" fmla="*/ 359227 h 2394849"/>
              <a:gd name="connsiteX2" fmla="*/ 3547926 w 3547925"/>
              <a:gd name="connsiteY2" fmla="*/ 2035622 h 2394849"/>
              <a:gd name="connsiteX3" fmla="*/ 3188698 w 3547925"/>
              <a:gd name="connsiteY3" fmla="*/ 2394850 h 2394849"/>
              <a:gd name="connsiteX4" fmla="*/ 359227 w 3547925"/>
              <a:gd name="connsiteY4" fmla="*/ 2394850 h 2394849"/>
              <a:gd name="connsiteX5" fmla="*/ 0 w 3547925"/>
              <a:gd name="connsiteY5" fmla="*/ 2035622 h 2394849"/>
              <a:gd name="connsiteX6" fmla="*/ 0 w 3547925"/>
              <a:gd name="connsiteY6" fmla="*/ 359227 h 2394849"/>
              <a:gd name="connsiteX7" fmla="*/ 359227 w 3547925"/>
              <a:gd name="connsiteY7" fmla="*/ 0 h 239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925" h="2394849">
                <a:moveTo>
                  <a:pt x="3188698" y="0"/>
                </a:moveTo>
                <a:cubicBezTo>
                  <a:pt x="3387094" y="0"/>
                  <a:pt x="3547926" y="160832"/>
                  <a:pt x="3547926" y="359227"/>
                </a:cubicBezTo>
                <a:lnTo>
                  <a:pt x="3547926" y="2035622"/>
                </a:lnTo>
                <a:cubicBezTo>
                  <a:pt x="3547926" y="2234018"/>
                  <a:pt x="3387094" y="2394850"/>
                  <a:pt x="3188698" y="2394850"/>
                </a:cubicBezTo>
                <a:lnTo>
                  <a:pt x="359227" y="2394850"/>
                </a:lnTo>
                <a:cubicBezTo>
                  <a:pt x="160832" y="2394850"/>
                  <a:pt x="0" y="2234018"/>
                  <a:pt x="0" y="2035622"/>
                </a:cubicBezTo>
                <a:lnTo>
                  <a:pt x="0" y="359227"/>
                </a:lnTo>
                <a:cubicBezTo>
                  <a:pt x="0" y="160832"/>
                  <a:pt x="160832" y="0"/>
                  <a:pt x="359227" y="0"/>
                </a:cubicBezTo>
                <a:close/>
              </a:path>
            </a:pathLst>
          </a:custGeom>
          <a:solidFill>
            <a:srgbClr val="FFFFFF"/>
          </a:solidFill>
          <a:ln w="14765" cap="flat">
            <a:solidFill>
              <a:srgbClr val="000000"/>
            </a:solidFill>
            <a:custDash>
              <a:ds d="225000" sp="225000"/>
            </a:custDash>
            <a:miter/>
          </a:ln>
        </p:spPr>
        <p:txBody>
          <a:bodyPr rtlCol="0" anchor="ctr"/>
          <a:lstStyle/>
          <a:p>
            <a:endParaRPr lang="en-US" sz="3200"/>
          </a:p>
        </p:txBody>
      </p:sp>
      <p:sp>
        <p:nvSpPr>
          <p:cNvPr id="75" name="Freeform: Shape 74">
            <a:extLst>
              <a:ext uri="{FF2B5EF4-FFF2-40B4-BE49-F238E27FC236}">
                <a16:creationId xmlns:a16="http://schemas.microsoft.com/office/drawing/2014/main" id="{98AD8223-5A8E-8371-F22A-1B33EC0B4624}"/>
              </a:ext>
            </a:extLst>
          </p:cNvPr>
          <p:cNvSpPr/>
          <p:nvPr/>
        </p:nvSpPr>
        <p:spPr>
          <a:xfrm>
            <a:off x="8400546" y="3159453"/>
            <a:ext cx="591320" cy="2094606"/>
          </a:xfrm>
          <a:custGeom>
            <a:avLst/>
            <a:gdLst>
              <a:gd name="connsiteX0" fmla="*/ 502623 w 591320"/>
              <a:gd name="connsiteY0" fmla="*/ 0 h 2094606"/>
              <a:gd name="connsiteX1" fmla="*/ 591321 w 591320"/>
              <a:gd name="connsiteY1" fmla="*/ 88698 h 2094606"/>
              <a:gd name="connsiteX2" fmla="*/ 591321 w 591320"/>
              <a:gd name="connsiteY2" fmla="*/ 2005909 h 2094606"/>
              <a:gd name="connsiteX3" fmla="*/ 502623 w 591320"/>
              <a:gd name="connsiteY3" fmla="*/ 2094607 h 2094606"/>
              <a:gd name="connsiteX4" fmla="*/ 88698 w 591320"/>
              <a:gd name="connsiteY4" fmla="*/ 2094607 h 2094606"/>
              <a:gd name="connsiteX5" fmla="*/ 0 w 591320"/>
              <a:gd name="connsiteY5" fmla="*/ 2005909 h 2094606"/>
              <a:gd name="connsiteX6" fmla="*/ 0 w 591320"/>
              <a:gd name="connsiteY6" fmla="*/ 88698 h 2094606"/>
              <a:gd name="connsiteX7" fmla="*/ 88698 w 591320"/>
              <a:gd name="connsiteY7" fmla="*/ 0 h 209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20" h="2094606">
                <a:moveTo>
                  <a:pt x="502623" y="0"/>
                </a:moveTo>
                <a:cubicBezTo>
                  <a:pt x="551610" y="0"/>
                  <a:pt x="591321" y="39712"/>
                  <a:pt x="591321" y="88698"/>
                </a:cubicBezTo>
                <a:lnTo>
                  <a:pt x="591321" y="2005909"/>
                </a:lnTo>
                <a:cubicBezTo>
                  <a:pt x="591321" y="2054895"/>
                  <a:pt x="551610" y="2094607"/>
                  <a:pt x="502623" y="2094607"/>
                </a:cubicBezTo>
                <a:lnTo>
                  <a:pt x="88698" y="2094607"/>
                </a:lnTo>
                <a:cubicBezTo>
                  <a:pt x="39711" y="2094607"/>
                  <a:pt x="0" y="2054895"/>
                  <a:pt x="0" y="2005909"/>
                </a:cubicBezTo>
                <a:lnTo>
                  <a:pt x="0" y="88698"/>
                </a:lnTo>
                <a:cubicBezTo>
                  <a:pt x="0" y="39712"/>
                  <a:pt x="39711" y="0"/>
                  <a:pt x="88698" y="0"/>
                </a:cubicBezTo>
                <a:close/>
              </a:path>
            </a:pathLst>
          </a:custGeom>
          <a:solidFill>
            <a:srgbClr val="FFE6CC"/>
          </a:solidFill>
          <a:ln w="14765" cap="flat">
            <a:noFill/>
            <a:prstDash val="solid"/>
            <a:miter/>
          </a:ln>
        </p:spPr>
        <p:txBody>
          <a:bodyPr rtlCol="0" anchor="ctr"/>
          <a:lstStyle/>
          <a:p>
            <a:endParaRPr lang="en-US" sz="3200"/>
          </a:p>
        </p:txBody>
      </p:sp>
      <p:grpSp>
        <p:nvGrpSpPr>
          <p:cNvPr id="295" name="Group 294">
            <a:extLst>
              <a:ext uri="{FF2B5EF4-FFF2-40B4-BE49-F238E27FC236}">
                <a16:creationId xmlns:a16="http://schemas.microsoft.com/office/drawing/2014/main" id="{E5FBFA00-1B19-6C07-8208-CFB67E6BB237}"/>
              </a:ext>
            </a:extLst>
          </p:cNvPr>
          <p:cNvGrpSpPr/>
          <p:nvPr/>
        </p:nvGrpSpPr>
        <p:grpSpPr>
          <a:xfrm>
            <a:off x="8696206" y="3159453"/>
            <a:ext cx="591320" cy="2094754"/>
            <a:chOff x="11090167" y="3129887"/>
            <a:chExt cx="591320" cy="2094754"/>
          </a:xfrm>
        </p:grpSpPr>
        <p:sp>
          <p:nvSpPr>
            <p:cNvPr id="76" name="Freeform: Shape 75">
              <a:extLst>
                <a:ext uri="{FF2B5EF4-FFF2-40B4-BE49-F238E27FC236}">
                  <a16:creationId xmlns:a16="http://schemas.microsoft.com/office/drawing/2014/main" id="{16F50AFA-004D-302D-A2DA-DBC93F6B254B}"/>
                </a:ext>
              </a:extLst>
            </p:cNvPr>
            <p:cNvSpPr/>
            <p:nvPr/>
          </p:nvSpPr>
          <p:spPr>
            <a:xfrm>
              <a:off x="11090167" y="3129887"/>
              <a:ext cx="591320" cy="2094606"/>
            </a:xfrm>
            <a:custGeom>
              <a:avLst/>
              <a:gdLst>
                <a:gd name="connsiteX0" fmla="*/ 502623 w 591320"/>
                <a:gd name="connsiteY0" fmla="*/ 0 h 2094606"/>
                <a:gd name="connsiteX1" fmla="*/ 591321 w 591320"/>
                <a:gd name="connsiteY1" fmla="*/ 88698 h 2094606"/>
                <a:gd name="connsiteX2" fmla="*/ 591321 w 591320"/>
                <a:gd name="connsiteY2" fmla="*/ 2005909 h 2094606"/>
                <a:gd name="connsiteX3" fmla="*/ 502623 w 591320"/>
                <a:gd name="connsiteY3" fmla="*/ 2094607 h 2094606"/>
                <a:gd name="connsiteX4" fmla="*/ 88698 w 591320"/>
                <a:gd name="connsiteY4" fmla="*/ 2094607 h 2094606"/>
                <a:gd name="connsiteX5" fmla="*/ 0 w 591320"/>
                <a:gd name="connsiteY5" fmla="*/ 2005909 h 2094606"/>
                <a:gd name="connsiteX6" fmla="*/ 0 w 591320"/>
                <a:gd name="connsiteY6" fmla="*/ 88698 h 2094606"/>
                <a:gd name="connsiteX7" fmla="*/ 88698 w 591320"/>
                <a:gd name="connsiteY7" fmla="*/ 0 h 209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20" h="2094606">
                  <a:moveTo>
                    <a:pt x="502623" y="0"/>
                  </a:moveTo>
                  <a:cubicBezTo>
                    <a:pt x="551610" y="0"/>
                    <a:pt x="591321" y="39712"/>
                    <a:pt x="591321" y="88698"/>
                  </a:cubicBezTo>
                  <a:lnTo>
                    <a:pt x="591321" y="2005909"/>
                  </a:lnTo>
                  <a:cubicBezTo>
                    <a:pt x="591321" y="2054895"/>
                    <a:pt x="551610" y="2094607"/>
                    <a:pt x="502623" y="2094607"/>
                  </a:cubicBezTo>
                  <a:lnTo>
                    <a:pt x="88698" y="2094607"/>
                  </a:lnTo>
                  <a:cubicBezTo>
                    <a:pt x="39711" y="2094607"/>
                    <a:pt x="0" y="2054895"/>
                    <a:pt x="0" y="2005909"/>
                  </a:cubicBezTo>
                  <a:lnTo>
                    <a:pt x="0" y="88698"/>
                  </a:lnTo>
                  <a:cubicBezTo>
                    <a:pt x="0" y="39712"/>
                    <a:pt x="39711" y="0"/>
                    <a:pt x="88698" y="0"/>
                  </a:cubicBezTo>
                  <a:close/>
                </a:path>
              </a:pathLst>
            </a:custGeom>
            <a:solidFill>
              <a:srgbClr val="E1D5E7"/>
            </a:solidFill>
            <a:ln w="14765" cap="flat">
              <a:noFill/>
              <a:prstDash val="solid"/>
              <a:miter/>
            </a:ln>
          </p:spPr>
          <p:txBody>
            <a:bodyPr rtlCol="0" anchor="ctr"/>
            <a:lstStyle/>
            <a:p>
              <a:endParaRPr lang="en-US" sz="3200"/>
            </a:p>
          </p:txBody>
        </p:sp>
        <p:sp>
          <p:nvSpPr>
            <p:cNvPr id="77" name="Freeform: Shape 76">
              <a:extLst>
                <a:ext uri="{FF2B5EF4-FFF2-40B4-BE49-F238E27FC236}">
                  <a16:creationId xmlns:a16="http://schemas.microsoft.com/office/drawing/2014/main" id="{5E75EA79-E82A-0BD5-0891-6408451EA12E}"/>
                </a:ext>
              </a:extLst>
            </p:cNvPr>
            <p:cNvSpPr/>
            <p:nvPr/>
          </p:nvSpPr>
          <p:spPr>
            <a:xfrm>
              <a:off x="11090167" y="3129887"/>
              <a:ext cx="295660" cy="2094606"/>
            </a:xfrm>
            <a:custGeom>
              <a:avLst/>
              <a:gdLst>
                <a:gd name="connsiteX0" fmla="*/ 0 w 295660"/>
                <a:gd name="connsiteY0" fmla="*/ 0 h 2094606"/>
                <a:gd name="connsiteX1" fmla="*/ 295660 w 295660"/>
                <a:gd name="connsiteY1" fmla="*/ 0 h 2094606"/>
                <a:gd name="connsiteX2" fmla="*/ 295660 w 295660"/>
                <a:gd name="connsiteY2" fmla="*/ 2094607 h 2094606"/>
                <a:gd name="connsiteX3" fmla="*/ 0 w 295660"/>
                <a:gd name="connsiteY3" fmla="*/ 2094607 h 2094606"/>
              </a:gdLst>
              <a:ahLst/>
              <a:cxnLst>
                <a:cxn ang="0">
                  <a:pos x="connsiteX0" y="connsiteY0"/>
                </a:cxn>
                <a:cxn ang="0">
                  <a:pos x="connsiteX1" y="connsiteY1"/>
                </a:cxn>
                <a:cxn ang="0">
                  <a:pos x="connsiteX2" y="connsiteY2"/>
                </a:cxn>
                <a:cxn ang="0">
                  <a:pos x="connsiteX3" y="connsiteY3"/>
                </a:cxn>
              </a:cxnLst>
              <a:rect l="l" t="t" r="r" b="b"/>
              <a:pathLst>
                <a:path w="295660" h="2094606">
                  <a:moveTo>
                    <a:pt x="0" y="0"/>
                  </a:moveTo>
                  <a:lnTo>
                    <a:pt x="295660" y="0"/>
                  </a:lnTo>
                  <a:lnTo>
                    <a:pt x="295660" y="2094607"/>
                  </a:lnTo>
                  <a:lnTo>
                    <a:pt x="0" y="2094607"/>
                  </a:lnTo>
                  <a:close/>
                </a:path>
              </a:pathLst>
            </a:custGeom>
            <a:solidFill>
              <a:srgbClr val="FFE6CC"/>
            </a:solidFill>
            <a:ln w="14765" cap="flat">
              <a:noFill/>
              <a:prstDash val="solid"/>
              <a:miter/>
            </a:ln>
          </p:spPr>
          <p:txBody>
            <a:bodyPr rtlCol="0" anchor="ctr"/>
            <a:lstStyle/>
            <a:p>
              <a:endParaRPr lang="en-US" sz="3200"/>
            </a:p>
          </p:txBody>
        </p:sp>
        <p:sp>
          <p:nvSpPr>
            <p:cNvPr id="92" name="Freeform: Shape 91">
              <a:extLst>
                <a:ext uri="{FF2B5EF4-FFF2-40B4-BE49-F238E27FC236}">
                  <a16:creationId xmlns:a16="http://schemas.microsoft.com/office/drawing/2014/main" id="{63EF64D0-2C30-553A-1049-FC674701F3E0}"/>
                </a:ext>
              </a:extLst>
            </p:cNvPr>
            <p:cNvSpPr/>
            <p:nvPr/>
          </p:nvSpPr>
          <p:spPr>
            <a:xfrm>
              <a:off x="11090167" y="3129887"/>
              <a:ext cx="295660" cy="2094754"/>
            </a:xfrm>
            <a:custGeom>
              <a:avLst/>
              <a:gdLst>
                <a:gd name="connsiteX0" fmla="*/ 0 w 295660"/>
                <a:gd name="connsiteY0" fmla="*/ 0 h 2094754"/>
                <a:gd name="connsiteX1" fmla="*/ 0 w 295660"/>
                <a:gd name="connsiteY1" fmla="*/ 0 h 2094754"/>
                <a:gd name="connsiteX2" fmla="*/ 0 w 295660"/>
                <a:gd name="connsiteY2" fmla="*/ 104220 h 2094754"/>
                <a:gd name="connsiteX3" fmla="*/ 104220 w 295660"/>
                <a:gd name="connsiteY3" fmla="*/ 0 h 2094754"/>
                <a:gd name="connsiteX4" fmla="*/ 0 w 295660"/>
                <a:gd name="connsiteY4" fmla="*/ 208441 h 2094754"/>
                <a:gd name="connsiteX5" fmla="*/ 208441 w 295660"/>
                <a:gd name="connsiteY5" fmla="*/ 0 h 2094754"/>
                <a:gd name="connsiteX6" fmla="*/ 0 w 295660"/>
                <a:gd name="connsiteY6" fmla="*/ 312661 h 2094754"/>
                <a:gd name="connsiteX7" fmla="*/ 295660 w 295660"/>
                <a:gd name="connsiteY7" fmla="*/ 17000 h 2094754"/>
                <a:gd name="connsiteX8" fmla="*/ 0 w 295660"/>
                <a:gd name="connsiteY8" fmla="*/ 416881 h 2094754"/>
                <a:gd name="connsiteX9" fmla="*/ 295660 w 295660"/>
                <a:gd name="connsiteY9" fmla="*/ 121221 h 2094754"/>
                <a:gd name="connsiteX10" fmla="*/ 0 w 295660"/>
                <a:gd name="connsiteY10" fmla="*/ 521102 h 2094754"/>
                <a:gd name="connsiteX11" fmla="*/ 295660 w 295660"/>
                <a:gd name="connsiteY11" fmla="*/ 225441 h 2094754"/>
                <a:gd name="connsiteX12" fmla="*/ 0 w 295660"/>
                <a:gd name="connsiteY12" fmla="*/ 625322 h 2094754"/>
                <a:gd name="connsiteX13" fmla="*/ 295660 w 295660"/>
                <a:gd name="connsiteY13" fmla="*/ 329661 h 2094754"/>
                <a:gd name="connsiteX14" fmla="*/ 0 w 295660"/>
                <a:gd name="connsiteY14" fmla="*/ 729542 h 2094754"/>
                <a:gd name="connsiteX15" fmla="*/ 295660 w 295660"/>
                <a:gd name="connsiteY15" fmla="*/ 433882 h 2094754"/>
                <a:gd name="connsiteX16" fmla="*/ 0 w 295660"/>
                <a:gd name="connsiteY16" fmla="*/ 833763 h 2094754"/>
                <a:gd name="connsiteX17" fmla="*/ 295660 w 295660"/>
                <a:gd name="connsiteY17" fmla="*/ 538102 h 2094754"/>
                <a:gd name="connsiteX18" fmla="*/ 0 w 295660"/>
                <a:gd name="connsiteY18" fmla="*/ 937983 h 2094754"/>
                <a:gd name="connsiteX19" fmla="*/ 295660 w 295660"/>
                <a:gd name="connsiteY19" fmla="*/ 642322 h 2094754"/>
                <a:gd name="connsiteX20" fmla="*/ 0 w 295660"/>
                <a:gd name="connsiteY20" fmla="*/ 1042203 h 2094754"/>
                <a:gd name="connsiteX21" fmla="*/ 295660 w 295660"/>
                <a:gd name="connsiteY21" fmla="*/ 746543 h 2094754"/>
                <a:gd name="connsiteX22" fmla="*/ 0 w 295660"/>
                <a:gd name="connsiteY22" fmla="*/ 1146424 h 2094754"/>
                <a:gd name="connsiteX23" fmla="*/ 295660 w 295660"/>
                <a:gd name="connsiteY23" fmla="*/ 850763 h 2094754"/>
                <a:gd name="connsiteX24" fmla="*/ 0 w 295660"/>
                <a:gd name="connsiteY24" fmla="*/ 1250644 h 2094754"/>
                <a:gd name="connsiteX25" fmla="*/ 295660 w 295660"/>
                <a:gd name="connsiteY25" fmla="*/ 954983 h 2094754"/>
                <a:gd name="connsiteX26" fmla="*/ 0 w 295660"/>
                <a:gd name="connsiteY26" fmla="*/ 1354864 h 2094754"/>
                <a:gd name="connsiteX27" fmla="*/ 295660 w 295660"/>
                <a:gd name="connsiteY27" fmla="*/ 1059204 h 2094754"/>
                <a:gd name="connsiteX28" fmla="*/ 0 w 295660"/>
                <a:gd name="connsiteY28" fmla="*/ 1459085 h 2094754"/>
                <a:gd name="connsiteX29" fmla="*/ 295660 w 295660"/>
                <a:gd name="connsiteY29" fmla="*/ 1163424 h 2094754"/>
                <a:gd name="connsiteX30" fmla="*/ 0 w 295660"/>
                <a:gd name="connsiteY30" fmla="*/ 1563305 h 2094754"/>
                <a:gd name="connsiteX31" fmla="*/ 295660 w 295660"/>
                <a:gd name="connsiteY31" fmla="*/ 1267644 h 2094754"/>
                <a:gd name="connsiteX32" fmla="*/ 0 w 295660"/>
                <a:gd name="connsiteY32" fmla="*/ 1667525 h 2094754"/>
                <a:gd name="connsiteX33" fmla="*/ 295660 w 295660"/>
                <a:gd name="connsiteY33" fmla="*/ 1371865 h 2094754"/>
                <a:gd name="connsiteX34" fmla="*/ 0 w 295660"/>
                <a:gd name="connsiteY34" fmla="*/ 1771745 h 2094754"/>
                <a:gd name="connsiteX35" fmla="*/ 295660 w 295660"/>
                <a:gd name="connsiteY35" fmla="*/ 1476085 h 2094754"/>
                <a:gd name="connsiteX36" fmla="*/ 0 w 295660"/>
                <a:gd name="connsiteY36" fmla="*/ 1875966 h 2094754"/>
                <a:gd name="connsiteX37" fmla="*/ 295660 w 295660"/>
                <a:gd name="connsiteY37" fmla="*/ 1580305 h 2094754"/>
                <a:gd name="connsiteX38" fmla="*/ 0 w 295660"/>
                <a:gd name="connsiteY38" fmla="*/ 1980186 h 2094754"/>
                <a:gd name="connsiteX39" fmla="*/ 295660 w 295660"/>
                <a:gd name="connsiteY39" fmla="*/ 1684526 h 2094754"/>
                <a:gd name="connsiteX40" fmla="*/ 0 w 295660"/>
                <a:gd name="connsiteY40" fmla="*/ 2084407 h 2094754"/>
                <a:gd name="connsiteX41" fmla="*/ 295660 w 295660"/>
                <a:gd name="connsiteY41" fmla="*/ 1788746 h 2094754"/>
                <a:gd name="connsiteX42" fmla="*/ 94020 w 295660"/>
                <a:gd name="connsiteY42" fmla="*/ 2094755 h 2094754"/>
                <a:gd name="connsiteX43" fmla="*/ 295660 w 295660"/>
                <a:gd name="connsiteY43" fmla="*/ 1892966 h 2094754"/>
                <a:gd name="connsiteX44" fmla="*/ 198240 w 295660"/>
                <a:gd name="connsiteY44" fmla="*/ 2094755 h 2094754"/>
                <a:gd name="connsiteX45" fmla="*/ 295660 w 295660"/>
                <a:gd name="connsiteY45" fmla="*/ 1997187 h 209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5660" h="2094754">
                  <a:moveTo>
                    <a:pt x="0" y="0"/>
                  </a:moveTo>
                  <a:lnTo>
                    <a:pt x="0" y="0"/>
                  </a:lnTo>
                  <a:moveTo>
                    <a:pt x="0" y="104220"/>
                  </a:moveTo>
                  <a:lnTo>
                    <a:pt x="104220" y="0"/>
                  </a:lnTo>
                  <a:moveTo>
                    <a:pt x="0" y="208441"/>
                  </a:moveTo>
                  <a:lnTo>
                    <a:pt x="208441" y="0"/>
                  </a:lnTo>
                  <a:moveTo>
                    <a:pt x="0" y="312661"/>
                  </a:moveTo>
                  <a:lnTo>
                    <a:pt x="295660" y="17000"/>
                  </a:lnTo>
                  <a:moveTo>
                    <a:pt x="0" y="416881"/>
                  </a:moveTo>
                  <a:lnTo>
                    <a:pt x="295660" y="121221"/>
                  </a:lnTo>
                  <a:moveTo>
                    <a:pt x="0" y="521102"/>
                  </a:moveTo>
                  <a:lnTo>
                    <a:pt x="295660" y="225441"/>
                  </a:lnTo>
                  <a:moveTo>
                    <a:pt x="0" y="625322"/>
                  </a:moveTo>
                  <a:lnTo>
                    <a:pt x="295660" y="329661"/>
                  </a:lnTo>
                  <a:moveTo>
                    <a:pt x="0" y="729542"/>
                  </a:moveTo>
                  <a:lnTo>
                    <a:pt x="295660" y="433882"/>
                  </a:lnTo>
                  <a:moveTo>
                    <a:pt x="0" y="833763"/>
                  </a:moveTo>
                  <a:lnTo>
                    <a:pt x="295660" y="538102"/>
                  </a:lnTo>
                  <a:moveTo>
                    <a:pt x="0" y="937983"/>
                  </a:moveTo>
                  <a:lnTo>
                    <a:pt x="295660" y="642322"/>
                  </a:lnTo>
                  <a:moveTo>
                    <a:pt x="0" y="1042203"/>
                  </a:moveTo>
                  <a:lnTo>
                    <a:pt x="295660" y="746543"/>
                  </a:lnTo>
                  <a:moveTo>
                    <a:pt x="0" y="1146424"/>
                  </a:moveTo>
                  <a:lnTo>
                    <a:pt x="295660" y="850763"/>
                  </a:lnTo>
                  <a:moveTo>
                    <a:pt x="0" y="1250644"/>
                  </a:moveTo>
                  <a:lnTo>
                    <a:pt x="295660" y="954983"/>
                  </a:lnTo>
                  <a:moveTo>
                    <a:pt x="0" y="1354864"/>
                  </a:moveTo>
                  <a:lnTo>
                    <a:pt x="295660" y="1059204"/>
                  </a:lnTo>
                  <a:moveTo>
                    <a:pt x="0" y="1459085"/>
                  </a:moveTo>
                  <a:lnTo>
                    <a:pt x="295660" y="1163424"/>
                  </a:lnTo>
                  <a:moveTo>
                    <a:pt x="0" y="1563305"/>
                  </a:moveTo>
                  <a:lnTo>
                    <a:pt x="295660" y="1267644"/>
                  </a:lnTo>
                  <a:moveTo>
                    <a:pt x="0" y="1667525"/>
                  </a:moveTo>
                  <a:lnTo>
                    <a:pt x="295660" y="1371865"/>
                  </a:lnTo>
                  <a:moveTo>
                    <a:pt x="0" y="1771745"/>
                  </a:moveTo>
                  <a:lnTo>
                    <a:pt x="295660" y="1476085"/>
                  </a:lnTo>
                  <a:moveTo>
                    <a:pt x="0" y="1875966"/>
                  </a:moveTo>
                  <a:lnTo>
                    <a:pt x="295660" y="1580305"/>
                  </a:lnTo>
                  <a:moveTo>
                    <a:pt x="0" y="1980186"/>
                  </a:moveTo>
                  <a:lnTo>
                    <a:pt x="295660" y="1684526"/>
                  </a:lnTo>
                  <a:moveTo>
                    <a:pt x="0" y="2084407"/>
                  </a:moveTo>
                  <a:lnTo>
                    <a:pt x="295660" y="1788746"/>
                  </a:lnTo>
                  <a:moveTo>
                    <a:pt x="94020" y="2094755"/>
                  </a:moveTo>
                  <a:lnTo>
                    <a:pt x="295660" y="1892966"/>
                  </a:lnTo>
                  <a:moveTo>
                    <a:pt x="198240" y="2094755"/>
                  </a:moveTo>
                  <a:lnTo>
                    <a:pt x="295660" y="1997187"/>
                  </a:lnTo>
                </a:path>
              </a:pathLst>
            </a:custGeom>
            <a:noFill/>
            <a:ln w="36912" cap="flat">
              <a:solidFill>
                <a:srgbClr val="E1D5E7"/>
              </a:solidFill>
              <a:prstDash val="solid"/>
              <a:miter/>
            </a:ln>
          </p:spPr>
          <p:txBody>
            <a:bodyPr rtlCol="0" anchor="ctr"/>
            <a:lstStyle/>
            <a:p>
              <a:endParaRPr lang="en-US" sz="3200"/>
            </a:p>
          </p:txBody>
        </p:sp>
      </p:grpSp>
      <p:sp>
        <p:nvSpPr>
          <p:cNvPr id="94" name="Freeform: Shape 93">
            <a:extLst>
              <a:ext uri="{FF2B5EF4-FFF2-40B4-BE49-F238E27FC236}">
                <a16:creationId xmlns:a16="http://schemas.microsoft.com/office/drawing/2014/main" id="{2AFB429D-5AE7-DA77-CA4F-4D5A4740DC34}"/>
              </a:ext>
            </a:extLst>
          </p:cNvPr>
          <p:cNvSpPr/>
          <p:nvPr/>
        </p:nvSpPr>
        <p:spPr>
          <a:xfrm>
            <a:off x="1940365" y="2555123"/>
            <a:ext cx="14783" cy="14783"/>
          </a:xfrm>
          <a:custGeom>
            <a:avLst/>
            <a:gdLst/>
            <a:ahLst/>
            <a:cxnLst/>
            <a:rect l="l" t="t" r="r" b="b"/>
            <a:pathLst>
              <a:path w="14783" h="14783"/>
            </a:pathLst>
          </a:custGeom>
          <a:noFill/>
          <a:ln w="14765" cap="flat">
            <a:solidFill>
              <a:srgbClr val="000000"/>
            </a:solidFill>
            <a:prstDash val="solid"/>
            <a:miter/>
          </a:ln>
        </p:spPr>
        <p:txBody>
          <a:bodyPr rtlCol="0" anchor="ctr"/>
          <a:lstStyle/>
          <a:p>
            <a:endParaRPr lang="en-US" sz="3200"/>
          </a:p>
        </p:txBody>
      </p:sp>
      <p:sp>
        <p:nvSpPr>
          <p:cNvPr id="95" name="Freeform: Shape 94">
            <a:extLst>
              <a:ext uri="{FF2B5EF4-FFF2-40B4-BE49-F238E27FC236}">
                <a16:creationId xmlns:a16="http://schemas.microsoft.com/office/drawing/2014/main" id="{724BD02A-5237-6F43-51F5-0CA4384A0C1D}"/>
              </a:ext>
            </a:extLst>
          </p:cNvPr>
          <p:cNvSpPr/>
          <p:nvPr/>
        </p:nvSpPr>
        <p:spPr>
          <a:xfrm>
            <a:off x="8104885" y="3159453"/>
            <a:ext cx="295660" cy="2094606"/>
          </a:xfrm>
          <a:custGeom>
            <a:avLst/>
            <a:gdLst>
              <a:gd name="connsiteX0" fmla="*/ 251311 w 295660"/>
              <a:gd name="connsiteY0" fmla="*/ 0 h 2094606"/>
              <a:gd name="connsiteX1" fmla="*/ 295660 w 295660"/>
              <a:gd name="connsiteY1" fmla="*/ 44349 h 2094606"/>
              <a:gd name="connsiteX2" fmla="*/ 295660 w 295660"/>
              <a:gd name="connsiteY2" fmla="*/ 2050258 h 2094606"/>
              <a:gd name="connsiteX3" fmla="*/ 251311 w 295660"/>
              <a:gd name="connsiteY3" fmla="*/ 2094607 h 2094606"/>
              <a:gd name="connsiteX4" fmla="*/ 44349 w 295660"/>
              <a:gd name="connsiteY4" fmla="*/ 2094607 h 2094606"/>
              <a:gd name="connsiteX5" fmla="*/ 0 w 295660"/>
              <a:gd name="connsiteY5" fmla="*/ 2050258 h 2094606"/>
              <a:gd name="connsiteX6" fmla="*/ 0 w 295660"/>
              <a:gd name="connsiteY6" fmla="*/ 44349 h 2094606"/>
              <a:gd name="connsiteX7" fmla="*/ 44349 w 295660"/>
              <a:gd name="connsiteY7" fmla="*/ 0 h 209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660" h="2094606">
                <a:moveTo>
                  <a:pt x="251311" y="0"/>
                </a:moveTo>
                <a:cubicBezTo>
                  <a:pt x="275805" y="0"/>
                  <a:pt x="295660" y="19856"/>
                  <a:pt x="295660" y="44349"/>
                </a:cubicBezTo>
                <a:lnTo>
                  <a:pt x="295660" y="2050258"/>
                </a:lnTo>
                <a:cubicBezTo>
                  <a:pt x="295660" y="2074751"/>
                  <a:pt x="275805" y="2094607"/>
                  <a:pt x="251311" y="2094607"/>
                </a:cubicBezTo>
                <a:lnTo>
                  <a:pt x="44349" y="2094607"/>
                </a:lnTo>
                <a:cubicBezTo>
                  <a:pt x="19856" y="2094607"/>
                  <a:pt x="0" y="2074751"/>
                  <a:pt x="0" y="2050258"/>
                </a:cubicBezTo>
                <a:lnTo>
                  <a:pt x="0" y="44349"/>
                </a:lnTo>
                <a:cubicBezTo>
                  <a:pt x="0" y="19856"/>
                  <a:pt x="19856" y="0"/>
                  <a:pt x="44349" y="0"/>
                </a:cubicBezTo>
                <a:close/>
              </a:path>
            </a:pathLst>
          </a:custGeom>
          <a:solidFill>
            <a:srgbClr val="D5E8D4"/>
          </a:solidFill>
          <a:ln w="14765" cap="flat">
            <a:noFill/>
            <a:prstDash val="solid"/>
            <a:miter/>
          </a:ln>
        </p:spPr>
        <p:txBody>
          <a:bodyPr rtlCol="0" anchor="ctr"/>
          <a:lstStyle/>
          <a:p>
            <a:endParaRPr lang="en-US" sz="3200"/>
          </a:p>
        </p:txBody>
      </p:sp>
      <p:sp>
        <p:nvSpPr>
          <p:cNvPr id="96" name="Freeform: Shape 95">
            <a:extLst>
              <a:ext uri="{FF2B5EF4-FFF2-40B4-BE49-F238E27FC236}">
                <a16:creationId xmlns:a16="http://schemas.microsoft.com/office/drawing/2014/main" id="{61EB7241-22E5-F4EF-18A9-E173EFFE3F00}"/>
              </a:ext>
            </a:extLst>
          </p:cNvPr>
          <p:cNvSpPr/>
          <p:nvPr/>
        </p:nvSpPr>
        <p:spPr>
          <a:xfrm>
            <a:off x="6922243" y="3159453"/>
            <a:ext cx="295660" cy="2094606"/>
          </a:xfrm>
          <a:custGeom>
            <a:avLst/>
            <a:gdLst>
              <a:gd name="connsiteX0" fmla="*/ 251311 w 295660"/>
              <a:gd name="connsiteY0" fmla="*/ 0 h 2094606"/>
              <a:gd name="connsiteX1" fmla="*/ 295660 w 295660"/>
              <a:gd name="connsiteY1" fmla="*/ 44349 h 2094606"/>
              <a:gd name="connsiteX2" fmla="*/ 295660 w 295660"/>
              <a:gd name="connsiteY2" fmla="*/ 2050258 h 2094606"/>
              <a:gd name="connsiteX3" fmla="*/ 251311 w 295660"/>
              <a:gd name="connsiteY3" fmla="*/ 2094607 h 2094606"/>
              <a:gd name="connsiteX4" fmla="*/ 44349 w 295660"/>
              <a:gd name="connsiteY4" fmla="*/ 2094607 h 2094606"/>
              <a:gd name="connsiteX5" fmla="*/ 0 w 295660"/>
              <a:gd name="connsiteY5" fmla="*/ 2050258 h 2094606"/>
              <a:gd name="connsiteX6" fmla="*/ 0 w 295660"/>
              <a:gd name="connsiteY6" fmla="*/ 44349 h 2094606"/>
              <a:gd name="connsiteX7" fmla="*/ 44349 w 295660"/>
              <a:gd name="connsiteY7" fmla="*/ 0 h 209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660" h="2094606">
                <a:moveTo>
                  <a:pt x="251311" y="0"/>
                </a:moveTo>
                <a:cubicBezTo>
                  <a:pt x="275805" y="0"/>
                  <a:pt x="295660" y="19856"/>
                  <a:pt x="295660" y="44349"/>
                </a:cubicBezTo>
                <a:lnTo>
                  <a:pt x="295660" y="2050258"/>
                </a:lnTo>
                <a:cubicBezTo>
                  <a:pt x="295660" y="2074751"/>
                  <a:pt x="275805" y="2094607"/>
                  <a:pt x="251311" y="2094607"/>
                </a:cubicBezTo>
                <a:lnTo>
                  <a:pt x="44349" y="2094607"/>
                </a:lnTo>
                <a:cubicBezTo>
                  <a:pt x="19856" y="2094607"/>
                  <a:pt x="0" y="2074751"/>
                  <a:pt x="0" y="2050258"/>
                </a:cubicBezTo>
                <a:lnTo>
                  <a:pt x="0" y="44349"/>
                </a:lnTo>
                <a:cubicBezTo>
                  <a:pt x="0" y="19856"/>
                  <a:pt x="19856" y="0"/>
                  <a:pt x="44349" y="0"/>
                </a:cubicBezTo>
                <a:close/>
              </a:path>
            </a:pathLst>
          </a:custGeom>
          <a:solidFill>
            <a:srgbClr val="D5E8D4"/>
          </a:solidFill>
          <a:ln w="14765" cap="flat">
            <a:noFill/>
            <a:prstDash val="solid"/>
            <a:miter/>
          </a:ln>
        </p:spPr>
        <p:txBody>
          <a:bodyPr rtlCol="0" anchor="ctr"/>
          <a:lstStyle/>
          <a:p>
            <a:endParaRPr lang="en-US" sz="3200"/>
          </a:p>
        </p:txBody>
      </p:sp>
      <p:sp>
        <p:nvSpPr>
          <p:cNvPr id="97" name="Freeform: Shape 96">
            <a:extLst>
              <a:ext uri="{FF2B5EF4-FFF2-40B4-BE49-F238E27FC236}">
                <a16:creationId xmlns:a16="http://schemas.microsoft.com/office/drawing/2014/main" id="{6698F90D-CAC0-0958-9A39-F4B4E1183EE8}"/>
              </a:ext>
            </a:extLst>
          </p:cNvPr>
          <p:cNvSpPr/>
          <p:nvPr/>
        </p:nvSpPr>
        <p:spPr>
          <a:xfrm>
            <a:off x="7217904" y="3159453"/>
            <a:ext cx="591320" cy="2094606"/>
          </a:xfrm>
          <a:custGeom>
            <a:avLst/>
            <a:gdLst>
              <a:gd name="connsiteX0" fmla="*/ 502623 w 591320"/>
              <a:gd name="connsiteY0" fmla="*/ 0 h 2094606"/>
              <a:gd name="connsiteX1" fmla="*/ 591321 w 591320"/>
              <a:gd name="connsiteY1" fmla="*/ 88698 h 2094606"/>
              <a:gd name="connsiteX2" fmla="*/ 591321 w 591320"/>
              <a:gd name="connsiteY2" fmla="*/ 2005909 h 2094606"/>
              <a:gd name="connsiteX3" fmla="*/ 502623 w 591320"/>
              <a:gd name="connsiteY3" fmla="*/ 2094607 h 2094606"/>
              <a:gd name="connsiteX4" fmla="*/ 88698 w 591320"/>
              <a:gd name="connsiteY4" fmla="*/ 2094607 h 2094606"/>
              <a:gd name="connsiteX5" fmla="*/ 0 w 591320"/>
              <a:gd name="connsiteY5" fmla="*/ 2005909 h 2094606"/>
              <a:gd name="connsiteX6" fmla="*/ 0 w 591320"/>
              <a:gd name="connsiteY6" fmla="*/ 88698 h 2094606"/>
              <a:gd name="connsiteX7" fmla="*/ 88698 w 591320"/>
              <a:gd name="connsiteY7" fmla="*/ 0 h 209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20" h="2094606">
                <a:moveTo>
                  <a:pt x="502623" y="0"/>
                </a:moveTo>
                <a:cubicBezTo>
                  <a:pt x="551610" y="0"/>
                  <a:pt x="591321" y="39712"/>
                  <a:pt x="591321" y="88698"/>
                </a:cubicBezTo>
                <a:lnTo>
                  <a:pt x="591321" y="2005909"/>
                </a:lnTo>
                <a:cubicBezTo>
                  <a:pt x="591321" y="2054895"/>
                  <a:pt x="551610" y="2094607"/>
                  <a:pt x="502623" y="2094607"/>
                </a:cubicBezTo>
                <a:lnTo>
                  <a:pt x="88698" y="2094607"/>
                </a:lnTo>
                <a:cubicBezTo>
                  <a:pt x="39711" y="2094607"/>
                  <a:pt x="0" y="2054895"/>
                  <a:pt x="0" y="2005909"/>
                </a:cubicBezTo>
                <a:lnTo>
                  <a:pt x="0" y="88698"/>
                </a:lnTo>
                <a:cubicBezTo>
                  <a:pt x="0" y="39712"/>
                  <a:pt x="39711" y="0"/>
                  <a:pt x="88698" y="0"/>
                </a:cubicBezTo>
                <a:close/>
              </a:path>
            </a:pathLst>
          </a:custGeom>
          <a:solidFill>
            <a:srgbClr val="DAE8FC"/>
          </a:solidFill>
          <a:ln w="14765" cap="flat">
            <a:noFill/>
            <a:prstDash val="solid"/>
            <a:miter/>
          </a:ln>
        </p:spPr>
        <p:txBody>
          <a:bodyPr rtlCol="0" anchor="ctr"/>
          <a:lstStyle/>
          <a:p>
            <a:endParaRPr lang="en-US" sz="3200"/>
          </a:p>
        </p:txBody>
      </p:sp>
      <p:sp>
        <p:nvSpPr>
          <p:cNvPr id="99" name="Freeform: Shape 98">
            <a:extLst>
              <a:ext uri="{FF2B5EF4-FFF2-40B4-BE49-F238E27FC236}">
                <a16:creationId xmlns:a16="http://schemas.microsoft.com/office/drawing/2014/main" id="{624893F8-0776-0D64-FC67-8FFA6142E869}"/>
              </a:ext>
            </a:extLst>
          </p:cNvPr>
          <p:cNvSpPr/>
          <p:nvPr/>
        </p:nvSpPr>
        <p:spPr>
          <a:xfrm>
            <a:off x="2236025" y="4492438"/>
            <a:ext cx="3104434" cy="571216"/>
          </a:xfrm>
          <a:custGeom>
            <a:avLst/>
            <a:gdLst>
              <a:gd name="connsiteX0" fmla="*/ 3018693 w 3104434"/>
              <a:gd name="connsiteY0" fmla="*/ 0 h 571216"/>
              <a:gd name="connsiteX1" fmla="*/ 3104435 w 3104434"/>
              <a:gd name="connsiteY1" fmla="*/ 85742 h 571216"/>
              <a:gd name="connsiteX2" fmla="*/ 3104435 w 3104434"/>
              <a:gd name="connsiteY2" fmla="*/ 485475 h 571216"/>
              <a:gd name="connsiteX3" fmla="*/ 3018693 w 3104434"/>
              <a:gd name="connsiteY3" fmla="*/ 571216 h 571216"/>
              <a:gd name="connsiteX4" fmla="*/ 85742 w 3104434"/>
              <a:gd name="connsiteY4" fmla="*/ 571216 h 571216"/>
              <a:gd name="connsiteX5" fmla="*/ 0 w 3104434"/>
              <a:gd name="connsiteY5" fmla="*/ 485475 h 571216"/>
              <a:gd name="connsiteX6" fmla="*/ 0 w 3104434"/>
              <a:gd name="connsiteY6" fmla="*/ 85742 h 571216"/>
              <a:gd name="connsiteX7" fmla="*/ 85742 w 3104434"/>
              <a:gd name="connsiteY7" fmla="*/ 0 h 5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434" h="571216">
                <a:moveTo>
                  <a:pt x="3018693" y="0"/>
                </a:moveTo>
                <a:cubicBezTo>
                  <a:pt x="3066047" y="0"/>
                  <a:pt x="3104435" y="38388"/>
                  <a:pt x="3104435" y="85742"/>
                </a:cubicBezTo>
                <a:lnTo>
                  <a:pt x="3104435" y="485475"/>
                </a:lnTo>
                <a:cubicBezTo>
                  <a:pt x="3104435" y="532828"/>
                  <a:pt x="3066047" y="571216"/>
                  <a:pt x="3018693" y="571216"/>
                </a:cubicBezTo>
                <a:lnTo>
                  <a:pt x="85742" y="571216"/>
                </a:lnTo>
                <a:cubicBezTo>
                  <a:pt x="38388" y="571216"/>
                  <a:pt x="0" y="532828"/>
                  <a:pt x="0" y="485475"/>
                </a:cubicBezTo>
                <a:lnTo>
                  <a:pt x="0" y="85742"/>
                </a:lnTo>
                <a:cubicBezTo>
                  <a:pt x="0" y="38388"/>
                  <a:pt x="38388" y="0"/>
                  <a:pt x="85742" y="0"/>
                </a:cubicBezTo>
                <a:close/>
              </a:path>
            </a:pathLst>
          </a:custGeom>
          <a:solidFill>
            <a:srgbClr val="E1D5E7"/>
          </a:solidFill>
          <a:ln w="14765" cap="flat">
            <a:noFill/>
            <a:prstDash val="solid"/>
            <a:miter/>
          </a:ln>
        </p:spPr>
        <p:txBody>
          <a:bodyPr rtlCol="0" anchor="ctr"/>
          <a:lstStyle/>
          <a:p>
            <a:endParaRPr lang="en-US" sz="3200"/>
          </a:p>
        </p:txBody>
      </p:sp>
      <p:sp>
        <p:nvSpPr>
          <p:cNvPr id="100" name="Freeform: Shape 99">
            <a:extLst>
              <a:ext uri="{FF2B5EF4-FFF2-40B4-BE49-F238E27FC236}">
                <a16:creationId xmlns:a16="http://schemas.microsoft.com/office/drawing/2014/main" id="{313629F3-C0E1-B97E-929E-A438673EEFCB}"/>
              </a:ext>
            </a:extLst>
          </p:cNvPr>
          <p:cNvSpPr/>
          <p:nvPr/>
        </p:nvSpPr>
        <p:spPr>
          <a:xfrm>
            <a:off x="2236025" y="4111627"/>
            <a:ext cx="3104434" cy="380810"/>
          </a:xfrm>
          <a:custGeom>
            <a:avLst/>
            <a:gdLst>
              <a:gd name="connsiteX0" fmla="*/ 3047373 w 3104434"/>
              <a:gd name="connsiteY0" fmla="*/ 0 h 380810"/>
              <a:gd name="connsiteX1" fmla="*/ 3104435 w 3104434"/>
              <a:gd name="connsiteY1" fmla="*/ 57062 h 380810"/>
              <a:gd name="connsiteX2" fmla="*/ 3104435 w 3104434"/>
              <a:gd name="connsiteY2" fmla="*/ 323748 h 380810"/>
              <a:gd name="connsiteX3" fmla="*/ 3047373 w 3104434"/>
              <a:gd name="connsiteY3" fmla="*/ 380811 h 380810"/>
              <a:gd name="connsiteX4" fmla="*/ 57062 w 3104434"/>
              <a:gd name="connsiteY4" fmla="*/ 380811 h 380810"/>
              <a:gd name="connsiteX5" fmla="*/ 0 w 3104434"/>
              <a:gd name="connsiteY5" fmla="*/ 323748 h 380810"/>
              <a:gd name="connsiteX6" fmla="*/ 0 w 3104434"/>
              <a:gd name="connsiteY6" fmla="*/ 57062 h 380810"/>
              <a:gd name="connsiteX7" fmla="*/ 57062 w 3104434"/>
              <a:gd name="connsiteY7" fmla="*/ 0 h 38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434" h="380810">
                <a:moveTo>
                  <a:pt x="3047373" y="0"/>
                </a:moveTo>
                <a:cubicBezTo>
                  <a:pt x="3078887" y="0"/>
                  <a:pt x="3104435" y="25548"/>
                  <a:pt x="3104435" y="57062"/>
                </a:cubicBezTo>
                <a:lnTo>
                  <a:pt x="3104435" y="323748"/>
                </a:lnTo>
                <a:cubicBezTo>
                  <a:pt x="3104435" y="355263"/>
                  <a:pt x="3078887" y="380811"/>
                  <a:pt x="3047373" y="380811"/>
                </a:cubicBezTo>
                <a:lnTo>
                  <a:pt x="57062" y="380811"/>
                </a:lnTo>
                <a:cubicBezTo>
                  <a:pt x="25548" y="380811"/>
                  <a:pt x="0" y="355263"/>
                  <a:pt x="0" y="323748"/>
                </a:cubicBezTo>
                <a:lnTo>
                  <a:pt x="0" y="57062"/>
                </a:lnTo>
                <a:cubicBezTo>
                  <a:pt x="0" y="25548"/>
                  <a:pt x="25548" y="0"/>
                  <a:pt x="57062" y="0"/>
                </a:cubicBezTo>
                <a:close/>
              </a:path>
            </a:pathLst>
          </a:custGeom>
          <a:solidFill>
            <a:srgbClr val="FFE6CC"/>
          </a:solidFill>
          <a:ln w="14765" cap="flat">
            <a:noFill/>
            <a:prstDash val="solid"/>
            <a:miter/>
          </a:ln>
        </p:spPr>
        <p:txBody>
          <a:bodyPr rtlCol="0" anchor="ctr"/>
          <a:lstStyle/>
          <a:p>
            <a:endParaRPr lang="en-US" sz="3200"/>
          </a:p>
        </p:txBody>
      </p:sp>
      <p:sp>
        <p:nvSpPr>
          <p:cNvPr id="101" name="Freeform: Shape 100">
            <a:extLst>
              <a:ext uri="{FF2B5EF4-FFF2-40B4-BE49-F238E27FC236}">
                <a16:creationId xmlns:a16="http://schemas.microsoft.com/office/drawing/2014/main" id="{9C596F03-5CCE-1B23-42D1-C9599A63CEB3}"/>
              </a:ext>
            </a:extLst>
          </p:cNvPr>
          <p:cNvSpPr/>
          <p:nvPr/>
        </p:nvSpPr>
        <p:spPr>
          <a:xfrm>
            <a:off x="2236025" y="3730816"/>
            <a:ext cx="3104434" cy="380810"/>
          </a:xfrm>
          <a:custGeom>
            <a:avLst/>
            <a:gdLst>
              <a:gd name="connsiteX0" fmla="*/ 3047373 w 3104434"/>
              <a:gd name="connsiteY0" fmla="*/ 0 h 380810"/>
              <a:gd name="connsiteX1" fmla="*/ 3104435 w 3104434"/>
              <a:gd name="connsiteY1" fmla="*/ 57062 h 380810"/>
              <a:gd name="connsiteX2" fmla="*/ 3104435 w 3104434"/>
              <a:gd name="connsiteY2" fmla="*/ 323748 h 380810"/>
              <a:gd name="connsiteX3" fmla="*/ 3047373 w 3104434"/>
              <a:gd name="connsiteY3" fmla="*/ 380811 h 380810"/>
              <a:gd name="connsiteX4" fmla="*/ 57062 w 3104434"/>
              <a:gd name="connsiteY4" fmla="*/ 380811 h 380810"/>
              <a:gd name="connsiteX5" fmla="*/ 0 w 3104434"/>
              <a:gd name="connsiteY5" fmla="*/ 323748 h 380810"/>
              <a:gd name="connsiteX6" fmla="*/ 0 w 3104434"/>
              <a:gd name="connsiteY6" fmla="*/ 57062 h 380810"/>
              <a:gd name="connsiteX7" fmla="*/ 57062 w 3104434"/>
              <a:gd name="connsiteY7" fmla="*/ 0 h 38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434" h="380810">
                <a:moveTo>
                  <a:pt x="3047373" y="0"/>
                </a:moveTo>
                <a:cubicBezTo>
                  <a:pt x="3078887" y="0"/>
                  <a:pt x="3104435" y="25548"/>
                  <a:pt x="3104435" y="57062"/>
                </a:cubicBezTo>
                <a:lnTo>
                  <a:pt x="3104435" y="323748"/>
                </a:lnTo>
                <a:cubicBezTo>
                  <a:pt x="3104435" y="355263"/>
                  <a:pt x="3078887" y="380811"/>
                  <a:pt x="3047373" y="380811"/>
                </a:cubicBezTo>
                <a:lnTo>
                  <a:pt x="57062" y="380811"/>
                </a:lnTo>
                <a:cubicBezTo>
                  <a:pt x="25548" y="380811"/>
                  <a:pt x="0" y="355263"/>
                  <a:pt x="0" y="323748"/>
                </a:cubicBezTo>
                <a:lnTo>
                  <a:pt x="0" y="57062"/>
                </a:lnTo>
                <a:cubicBezTo>
                  <a:pt x="0" y="25548"/>
                  <a:pt x="25548" y="0"/>
                  <a:pt x="57062" y="0"/>
                </a:cubicBezTo>
                <a:close/>
              </a:path>
            </a:pathLst>
          </a:custGeom>
          <a:solidFill>
            <a:srgbClr val="DAE8FC"/>
          </a:solidFill>
          <a:ln w="14765" cap="flat">
            <a:noFill/>
            <a:prstDash val="solid"/>
            <a:miter/>
          </a:ln>
        </p:spPr>
        <p:txBody>
          <a:bodyPr rtlCol="0" anchor="ctr"/>
          <a:lstStyle/>
          <a:p>
            <a:endParaRPr lang="en-US" sz="3200"/>
          </a:p>
        </p:txBody>
      </p:sp>
      <p:sp>
        <p:nvSpPr>
          <p:cNvPr id="102" name="Freeform: Shape 101">
            <a:extLst>
              <a:ext uri="{FF2B5EF4-FFF2-40B4-BE49-F238E27FC236}">
                <a16:creationId xmlns:a16="http://schemas.microsoft.com/office/drawing/2014/main" id="{B9ABA871-5D97-2CEB-51F2-08DB2E41E009}"/>
              </a:ext>
            </a:extLst>
          </p:cNvPr>
          <p:cNvSpPr/>
          <p:nvPr/>
        </p:nvSpPr>
        <p:spPr>
          <a:xfrm>
            <a:off x="2236025" y="3349858"/>
            <a:ext cx="3104434" cy="380810"/>
          </a:xfrm>
          <a:custGeom>
            <a:avLst/>
            <a:gdLst>
              <a:gd name="connsiteX0" fmla="*/ 3047373 w 3104434"/>
              <a:gd name="connsiteY0" fmla="*/ 0 h 380810"/>
              <a:gd name="connsiteX1" fmla="*/ 3104435 w 3104434"/>
              <a:gd name="connsiteY1" fmla="*/ 57062 h 380810"/>
              <a:gd name="connsiteX2" fmla="*/ 3104435 w 3104434"/>
              <a:gd name="connsiteY2" fmla="*/ 323748 h 380810"/>
              <a:gd name="connsiteX3" fmla="*/ 3047373 w 3104434"/>
              <a:gd name="connsiteY3" fmla="*/ 380811 h 380810"/>
              <a:gd name="connsiteX4" fmla="*/ 57062 w 3104434"/>
              <a:gd name="connsiteY4" fmla="*/ 380811 h 380810"/>
              <a:gd name="connsiteX5" fmla="*/ 0 w 3104434"/>
              <a:gd name="connsiteY5" fmla="*/ 323748 h 380810"/>
              <a:gd name="connsiteX6" fmla="*/ 0 w 3104434"/>
              <a:gd name="connsiteY6" fmla="*/ 57062 h 380810"/>
              <a:gd name="connsiteX7" fmla="*/ 57062 w 3104434"/>
              <a:gd name="connsiteY7" fmla="*/ 0 h 38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434" h="380810">
                <a:moveTo>
                  <a:pt x="3047373" y="0"/>
                </a:moveTo>
                <a:cubicBezTo>
                  <a:pt x="3078887" y="0"/>
                  <a:pt x="3104435" y="25548"/>
                  <a:pt x="3104435" y="57062"/>
                </a:cubicBezTo>
                <a:lnTo>
                  <a:pt x="3104435" y="323748"/>
                </a:lnTo>
                <a:cubicBezTo>
                  <a:pt x="3104435" y="355263"/>
                  <a:pt x="3078887" y="380811"/>
                  <a:pt x="3047373" y="380811"/>
                </a:cubicBezTo>
                <a:lnTo>
                  <a:pt x="57062" y="380811"/>
                </a:lnTo>
                <a:cubicBezTo>
                  <a:pt x="25548" y="380811"/>
                  <a:pt x="0" y="355263"/>
                  <a:pt x="0" y="323748"/>
                </a:cubicBezTo>
                <a:lnTo>
                  <a:pt x="0" y="57062"/>
                </a:lnTo>
                <a:cubicBezTo>
                  <a:pt x="0" y="25548"/>
                  <a:pt x="25548" y="0"/>
                  <a:pt x="57062" y="0"/>
                </a:cubicBezTo>
                <a:close/>
              </a:path>
            </a:pathLst>
          </a:custGeom>
          <a:solidFill>
            <a:srgbClr val="D5E8D4"/>
          </a:solidFill>
          <a:ln w="14765" cap="flat">
            <a:noFill/>
            <a:prstDash val="solid"/>
            <a:miter/>
          </a:ln>
        </p:spPr>
        <p:txBody>
          <a:bodyPr rtlCol="0" anchor="ctr"/>
          <a:lstStyle/>
          <a:p>
            <a:endParaRPr lang="en-US" sz="3200"/>
          </a:p>
        </p:txBody>
      </p:sp>
      <p:sp>
        <p:nvSpPr>
          <p:cNvPr id="103" name="Freeform: Shape 102">
            <a:extLst>
              <a:ext uri="{FF2B5EF4-FFF2-40B4-BE49-F238E27FC236}">
                <a16:creationId xmlns:a16="http://schemas.microsoft.com/office/drawing/2014/main" id="{673465B4-4F2C-2FDC-C170-7C2A138F97F4}"/>
              </a:ext>
            </a:extLst>
          </p:cNvPr>
          <p:cNvSpPr/>
          <p:nvPr/>
        </p:nvSpPr>
        <p:spPr>
          <a:xfrm>
            <a:off x="2679516" y="3070754"/>
            <a:ext cx="1034811" cy="190405"/>
          </a:xfrm>
          <a:custGeom>
            <a:avLst/>
            <a:gdLst>
              <a:gd name="connsiteX0" fmla="*/ 0 w 1034811"/>
              <a:gd name="connsiteY0" fmla="*/ 0 h 190405"/>
              <a:gd name="connsiteX1" fmla="*/ 1034812 w 1034811"/>
              <a:gd name="connsiteY1" fmla="*/ 0 h 190405"/>
              <a:gd name="connsiteX2" fmla="*/ 1034812 w 1034811"/>
              <a:gd name="connsiteY2" fmla="*/ 190405 h 190405"/>
              <a:gd name="connsiteX3" fmla="*/ 0 w 1034811"/>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1034811" h="190405">
                <a:moveTo>
                  <a:pt x="0" y="0"/>
                </a:moveTo>
                <a:lnTo>
                  <a:pt x="1034812" y="0"/>
                </a:lnTo>
                <a:lnTo>
                  <a:pt x="1034812" y="190405"/>
                </a:lnTo>
                <a:lnTo>
                  <a:pt x="0" y="190405"/>
                </a:lnTo>
                <a:close/>
              </a:path>
            </a:pathLst>
          </a:custGeom>
          <a:noFill/>
          <a:ln w="14765" cap="flat">
            <a:noFill/>
            <a:prstDash val="solid"/>
            <a:miter/>
          </a:ln>
        </p:spPr>
        <p:txBody>
          <a:bodyPr rtlCol="0" anchor="ctr"/>
          <a:lstStyle/>
          <a:p>
            <a:endParaRPr lang="en-US" sz="3200"/>
          </a:p>
        </p:txBody>
      </p:sp>
      <p:sp>
        <p:nvSpPr>
          <p:cNvPr id="104" name="TextBox 103">
            <a:extLst>
              <a:ext uri="{FF2B5EF4-FFF2-40B4-BE49-F238E27FC236}">
                <a16:creationId xmlns:a16="http://schemas.microsoft.com/office/drawing/2014/main" id="{621A2271-8FBA-0780-9DF2-09DB4539AD4E}"/>
              </a:ext>
            </a:extLst>
          </p:cNvPr>
          <p:cNvSpPr txBox="1"/>
          <p:nvPr/>
        </p:nvSpPr>
        <p:spPr>
          <a:xfrm>
            <a:off x="2817213" y="3009364"/>
            <a:ext cx="984565" cy="307777"/>
          </a:xfrm>
          <a:prstGeom prst="rect">
            <a:avLst/>
          </a:prstGeom>
          <a:noFill/>
        </p:spPr>
        <p:txBody>
          <a:bodyPr wrap="none" rtlCol="0">
            <a:spAutoFit/>
          </a:bodyPr>
          <a:lstStyle/>
          <a:p>
            <a:pPr algn="l"/>
            <a:r>
              <a:rPr lang="en-US" sz="1400" i="1" spc="0" baseline="0">
                <a:ln/>
                <a:solidFill>
                  <a:srgbClr val="000000"/>
                </a:solidFill>
                <a:latin typeface="Lato"/>
                <a:sym typeface="Lato"/>
                <a:rtl val="0"/>
              </a:rPr>
              <a:t>Instruction</a:t>
            </a:r>
          </a:p>
        </p:txBody>
      </p:sp>
      <p:sp>
        <p:nvSpPr>
          <p:cNvPr id="105" name="Freeform: Shape 104">
            <a:extLst>
              <a:ext uri="{FF2B5EF4-FFF2-40B4-BE49-F238E27FC236}">
                <a16:creationId xmlns:a16="http://schemas.microsoft.com/office/drawing/2014/main" id="{334FB80B-7B62-7199-7BB6-C577CCD88695}"/>
              </a:ext>
            </a:extLst>
          </p:cNvPr>
          <p:cNvSpPr/>
          <p:nvPr/>
        </p:nvSpPr>
        <p:spPr>
          <a:xfrm>
            <a:off x="3862158" y="2865566"/>
            <a:ext cx="1478302" cy="190405"/>
          </a:xfrm>
          <a:custGeom>
            <a:avLst/>
            <a:gdLst>
              <a:gd name="connsiteX0" fmla="*/ 0 w 1478302"/>
              <a:gd name="connsiteY0" fmla="*/ 0 h 190405"/>
              <a:gd name="connsiteX1" fmla="*/ 1478302 w 1478302"/>
              <a:gd name="connsiteY1" fmla="*/ 0 h 190405"/>
              <a:gd name="connsiteX2" fmla="*/ 1478302 w 1478302"/>
              <a:gd name="connsiteY2" fmla="*/ 190405 h 190405"/>
              <a:gd name="connsiteX3" fmla="*/ 0 w 1478302"/>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1478302" h="190405">
                <a:moveTo>
                  <a:pt x="0" y="0"/>
                </a:moveTo>
                <a:lnTo>
                  <a:pt x="1478302" y="0"/>
                </a:lnTo>
                <a:lnTo>
                  <a:pt x="1478302" y="190405"/>
                </a:lnTo>
                <a:lnTo>
                  <a:pt x="0" y="190405"/>
                </a:lnTo>
                <a:close/>
              </a:path>
            </a:pathLst>
          </a:custGeom>
          <a:noFill/>
          <a:ln w="14765" cap="flat">
            <a:noFill/>
            <a:prstDash val="solid"/>
            <a:miter/>
          </a:ln>
        </p:spPr>
        <p:txBody>
          <a:bodyPr rtlCol="0" anchor="ctr"/>
          <a:lstStyle/>
          <a:p>
            <a:endParaRPr lang="en-US" sz="3200"/>
          </a:p>
        </p:txBody>
      </p:sp>
      <p:sp>
        <p:nvSpPr>
          <p:cNvPr id="106" name="TextBox 105">
            <a:extLst>
              <a:ext uri="{FF2B5EF4-FFF2-40B4-BE49-F238E27FC236}">
                <a16:creationId xmlns:a16="http://schemas.microsoft.com/office/drawing/2014/main" id="{66CFD65F-2536-AA89-0AA7-6FB5CAF778AE}"/>
              </a:ext>
            </a:extLst>
          </p:cNvPr>
          <p:cNvSpPr txBox="1"/>
          <p:nvPr/>
        </p:nvSpPr>
        <p:spPr>
          <a:xfrm>
            <a:off x="4073770" y="2804176"/>
            <a:ext cx="1048685" cy="307777"/>
          </a:xfrm>
          <a:prstGeom prst="rect">
            <a:avLst/>
          </a:prstGeom>
          <a:noFill/>
        </p:spPr>
        <p:txBody>
          <a:bodyPr wrap="none" rtlCol="0">
            <a:spAutoFit/>
          </a:bodyPr>
          <a:lstStyle/>
          <a:p>
            <a:pPr algn="l"/>
            <a:r>
              <a:rPr lang="en-US" sz="1400" i="1" spc="0" baseline="0">
                <a:ln/>
                <a:solidFill>
                  <a:srgbClr val="000000"/>
                </a:solidFill>
                <a:latin typeface="Lato"/>
                <a:sym typeface="Lato"/>
                <a:rtl val="0"/>
              </a:rPr>
              <a:t>Static Stage</a:t>
            </a:r>
          </a:p>
        </p:txBody>
      </p:sp>
      <p:sp>
        <p:nvSpPr>
          <p:cNvPr id="108" name="TextBox 107">
            <a:extLst>
              <a:ext uri="{FF2B5EF4-FFF2-40B4-BE49-F238E27FC236}">
                <a16:creationId xmlns:a16="http://schemas.microsoft.com/office/drawing/2014/main" id="{09BEFECF-A1B7-8007-52C7-671BB38BC2DE}"/>
              </a:ext>
            </a:extLst>
          </p:cNvPr>
          <p:cNvSpPr txBox="1"/>
          <p:nvPr/>
        </p:nvSpPr>
        <p:spPr>
          <a:xfrm>
            <a:off x="2681341" y="3303251"/>
            <a:ext cx="1180131" cy="307777"/>
          </a:xfrm>
          <a:prstGeom prst="rect">
            <a:avLst/>
          </a:prstGeom>
          <a:noFill/>
        </p:spPr>
        <p:txBody>
          <a:bodyPr wrap="none" rtlCol="0">
            <a:spAutoFit/>
          </a:bodyPr>
          <a:lstStyle/>
          <a:p>
            <a:pPr algn="r"/>
            <a:r>
              <a:rPr lang="en-US" sz="1400" spc="0" baseline="0" dirty="0" err="1">
                <a:ln/>
                <a:solidFill>
                  <a:srgbClr val="000000"/>
                </a:solidFill>
                <a:latin typeface="Fira Code"/>
                <a:ea typeface="Fira Code"/>
                <a:cs typeface="Fira Code"/>
                <a:sym typeface="Fira Code"/>
                <a:rtl val="0"/>
              </a:rPr>
              <a:t>fifo_read</a:t>
            </a:r>
            <a:endParaRPr lang="en-US" sz="1400" spc="0" baseline="0" dirty="0">
              <a:ln/>
              <a:solidFill>
                <a:srgbClr val="000000"/>
              </a:solidFill>
              <a:latin typeface="Fira Code"/>
              <a:ea typeface="Fira Code"/>
              <a:cs typeface="Fira Code"/>
              <a:sym typeface="Fira Code"/>
              <a:rtl val="0"/>
            </a:endParaRPr>
          </a:p>
        </p:txBody>
      </p:sp>
      <p:sp>
        <p:nvSpPr>
          <p:cNvPr id="110" name="TextBox 109">
            <a:extLst>
              <a:ext uri="{FF2B5EF4-FFF2-40B4-BE49-F238E27FC236}">
                <a16:creationId xmlns:a16="http://schemas.microsoft.com/office/drawing/2014/main" id="{D5486923-1BEA-DFD6-98CB-B9BB16C2C2F1}"/>
              </a:ext>
            </a:extLst>
          </p:cNvPr>
          <p:cNvSpPr txBox="1"/>
          <p:nvPr/>
        </p:nvSpPr>
        <p:spPr>
          <a:xfrm>
            <a:off x="3455592" y="3493656"/>
            <a:ext cx="405880" cy="307777"/>
          </a:xfrm>
          <a:prstGeom prst="rect">
            <a:avLst/>
          </a:prstGeom>
          <a:noFill/>
        </p:spPr>
        <p:txBody>
          <a:bodyPr wrap="none" rtlCol="0">
            <a:spAutoFit/>
          </a:bodyPr>
          <a:lstStyle/>
          <a:p>
            <a:pPr algn="r"/>
            <a:r>
              <a:rPr lang="en-US" sz="1400" spc="0" baseline="0" dirty="0" err="1">
                <a:ln/>
                <a:solidFill>
                  <a:srgbClr val="000000"/>
                </a:solidFill>
                <a:latin typeface="Fira Code"/>
                <a:ea typeface="Fira Code"/>
                <a:cs typeface="Fira Code"/>
                <a:sym typeface="Fira Code"/>
                <a:rtl val="0"/>
              </a:rPr>
              <a:t>br</a:t>
            </a:r>
            <a:endParaRPr lang="en-US" sz="1400" spc="0" baseline="0" dirty="0">
              <a:ln/>
              <a:solidFill>
                <a:srgbClr val="000000"/>
              </a:solidFill>
              <a:latin typeface="Fira Code"/>
              <a:ea typeface="Fira Code"/>
              <a:cs typeface="Fira Code"/>
              <a:sym typeface="Fira Code"/>
              <a:rtl val="0"/>
            </a:endParaRPr>
          </a:p>
        </p:txBody>
      </p:sp>
      <p:sp>
        <p:nvSpPr>
          <p:cNvPr id="112" name="TextBox 111">
            <a:extLst>
              <a:ext uri="{FF2B5EF4-FFF2-40B4-BE49-F238E27FC236}">
                <a16:creationId xmlns:a16="http://schemas.microsoft.com/office/drawing/2014/main" id="{860DED38-C51D-C4E7-AB32-A5414696A0B4}"/>
              </a:ext>
            </a:extLst>
          </p:cNvPr>
          <p:cNvSpPr txBox="1"/>
          <p:nvPr/>
        </p:nvSpPr>
        <p:spPr>
          <a:xfrm>
            <a:off x="2791948" y="3684209"/>
            <a:ext cx="1069524" cy="307777"/>
          </a:xfrm>
          <a:prstGeom prst="rect">
            <a:avLst/>
          </a:prstGeom>
          <a:noFill/>
        </p:spPr>
        <p:txBody>
          <a:bodyPr wrap="none" rtlCol="0">
            <a:spAutoFit/>
          </a:bodyPr>
          <a:lstStyle/>
          <a:p>
            <a:pPr algn="r"/>
            <a:r>
              <a:rPr lang="en-US" sz="1400" spc="0" baseline="0" dirty="0">
                <a:ln/>
                <a:solidFill>
                  <a:srgbClr val="000000"/>
                </a:solidFill>
                <a:latin typeface="Fira Code"/>
                <a:ea typeface="Fira Code"/>
                <a:cs typeface="Fira Code"/>
                <a:sym typeface="Fira Code"/>
                <a:rtl val="0"/>
              </a:rPr>
              <a:t>subcall1</a:t>
            </a:r>
          </a:p>
        </p:txBody>
      </p:sp>
      <p:sp>
        <p:nvSpPr>
          <p:cNvPr id="114" name="TextBox 113">
            <a:extLst>
              <a:ext uri="{FF2B5EF4-FFF2-40B4-BE49-F238E27FC236}">
                <a16:creationId xmlns:a16="http://schemas.microsoft.com/office/drawing/2014/main" id="{9199400C-4D1D-2153-9F6C-F27A8A36B75C}"/>
              </a:ext>
            </a:extLst>
          </p:cNvPr>
          <p:cNvSpPr txBox="1"/>
          <p:nvPr/>
        </p:nvSpPr>
        <p:spPr>
          <a:xfrm>
            <a:off x="3455592" y="3874615"/>
            <a:ext cx="405880" cy="307777"/>
          </a:xfrm>
          <a:prstGeom prst="rect">
            <a:avLst/>
          </a:prstGeom>
          <a:noFill/>
        </p:spPr>
        <p:txBody>
          <a:bodyPr wrap="none" rtlCol="0">
            <a:spAutoFit/>
          </a:bodyPr>
          <a:lstStyle/>
          <a:p>
            <a:pPr algn="r"/>
            <a:r>
              <a:rPr lang="en-US" sz="1400" spc="0" baseline="0" dirty="0" err="1">
                <a:ln/>
                <a:solidFill>
                  <a:srgbClr val="000000"/>
                </a:solidFill>
                <a:latin typeface="Fira Code"/>
                <a:ea typeface="Fira Code"/>
                <a:cs typeface="Fira Code"/>
                <a:sym typeface="Fira Code"/>
                <a:rtl val="0"/>
              </a:rPr>
              <a:t>br</a:t>
            </a:r>
            <a:endParaRPr lang="en-US" sz="1400" spc="0" baseline="0" dirty="0">
              <a:ln/>
              <a:solidFill>
                <a:srgbClr val="000000"/>
              </a:solidFill>
              <a:latin typeface="Fira Code"/>
              <a:ea typeface="Fira Code"/>
              <a:cs typeface="Fira Code"/>
              <a:sym typeface="Fira Code"/>
              <a:rtl val="0"/>
            </a:endParaRPr>
          </a:p>
        </p:txBody>
      </p:sp>
      <p:sp>
        <p:nvSpPr>
          <p:cNvPr id="120" name="TextBox 119">
            <a:extLst>
              <a:ext uri="{FF2B5EF4-FFF2-40B4-BE49-F238E27FC236}">
                <a16:creationId xmlns:a16="http://schemas.microsoft.com/office/drawing/2014/main" id="{4812C202-C8E5-40EA-9154-0124C29D499C}"/>
              </a:ext>
            </a:extLst>
          </p:cNvPr>
          <p:cNvSpPr txBox="1"/>
          <p:nvPr/>
        </p:nvSpPr>
        <p:spPr>
          <a:xfrm>
            <a:off x="2791948" y="4065020"/>
            <a:ext cx="1069524" cy="307777"/>
          </a:xfrm>
          <a:prstGeom prst="rect">
            <a:avLst/>
          </a:prstGeom>
          <a:noFill/>
        </p:spPr>
        <p:txBody>
          <a:bodyPr wrap="none" rtlCol="0">
            <a:spAutoFit/>
          </a:bodyPr>
          <a:lstStyle/>
          <a:p>
            <a:pPr algn="r"/>
            <a:r>
              <a:rPr lang="en-US" sz="1400" spc="0" baseline="0" dirty="0">
                <a:ln/>
                <a:solidFill>
                  <a:srgbClr val="000000"/>
                </a:solidFill>
                <a:latin typeface="Fira Code"/>
                <a:ea typeface="Fira Code"/>
                <a:cs typeface="Fira Code"/>
                <a:sym typeface="Fira Code"/>
                <a:rtl val="0"/>
              </a:rPr>
              <a:t>subcall2</a:t>
            </a:r>
          </a:p>
        </p:txBody>
      </p:sp>
      <p:sp>
        <p:nvSpPr>
          <p:cNvPr id="127" name="TextBox 126">
            <a:extLst>
              <a:ext uri="{FF2B5EF4-FFF2-40B4-BE49-F238E27FC236}">
                <a16:creationId xmlns:a16="http://schemas.microsoft.com/office/drawing/2014/main" id="{F74DF40F-888A-5E57-95A0-328C33DB4EED}"/>
              </a:ext>
            </a:extLst>
          </p:cNvPr>
          <p:cNvSpPr txBox="1"/>
          <p:nvPr/>
        </p:nvSpPr>
        <p:spPr>
          <a:xfrm>
            <a:off x="3344984" y="4636236"/>
            <a:ext cx="516488" cy="307777"/>
          </a:xfrm>
          <a:prstGeom prst="rect">
            <a:avLst/>
          </a:prstGeom>
          <a:noFill/>
        </p:spPr>
        <p:txBody>
          <a:bodyPr wrap="none" rtlCol="0">
            <a:spAutoFit/>
          </a:bodyPr>
          <a:lstStyle/>
          <a:p>
            <a:pPr algn="r"/>
            <a:r>
              <a:rPr lang="en-US" sz="1400" spc="0" baseline="0">
                <a:ln/>
                <a:solidFill>
                  <a:srgbClr val="000000"/>
                </a:solidFill>
                <a:latin typeface="Fira Code"/>
                <a:ea typeface="Fira Code"/>
                <a:cs typeface="Fira Code"/>
                <a:sym typeface="Fira Code"/>
                <a:rtl val="0"/>
              </a:rPr>
              <a:t>mul</a:t>
            </a:r>
          </a:p>
        </p:txBody>
      </p:sp>
      <p:sp>
        <p:nvSpPr>
          <p:cNvPr id="136" name="TextBox 135">
            <a:extLst>
              <a:ext uri="{FF2B5EF4-FFF2-40B4-BE49-F238E27FC236}">
                <a16:creationId xmlns:a16="http://schemas.microsoft.com/office/drawing/2014/main" id="{E3667B80-99D2-F05C-5D4D-F061074EC4F5}"/>
              </a:ext>
            </a:extLst>
          </p:cNvPr>
          <p:cNvSpPr txBox="1"/>
          <p:nvPr/>
        </p:nvSpPr>
        <p:spPr>
          <a:xfrm>
            <a:off x="3455592" y="4255426"/>
            <a:ext cx="405880" cy="307777"/>
          </a:xfrm>
          <a:prstGeom prst="rect">
            <a:avLst/>
          </a:prstGeom>
          <a:noFill/>
        </p:spPr>
        <p:txBody>
          <a:bodyPr wrap="none" rtlCol="0">
            <a:spAutoFit/>
          </a:bodyPr>
          <a:lstStyle/>
          <a:p>
            <a:pPr algn="r"/>
            <a:r>
              <a:rPr lang="en-US" sz="1400" spc="0" baseline="0" dirty="0" err="1">
                <a:ln/>
                <a:solidFill>
                  <a:srgbClr val="000000"/>
                </a:solidFill>
                <a:latin typeface="Fira Code"/>
                <a:ea typeface="Fira Code"/>
                <a:cs typeface="Fira Code"/>
                <a:sym typeface="Fira Code"/>
                <a:rtl val="0"/>
              </a:rPr>
              <a:t>br</a:t>
            </a:r>
            <a:endParaRPr lang="en-US" sz="1400" spc="0" baseline="0" dirty="0">
              <a:ln/>
              <a:solidFill>
                <a:srgbClr val="000000"/>
              </a:solidFill>
              <a:latin typeface="Fira Code"/>
              <a:ea typeface="Fira Code"/>
              <a:cs typeface="Fira Code"/>
              <a:sym typeface="Fira Code"/>
              <a:rtl val="0"/>
            </a:endParaRPr>
          </a:p>
        </p:txBody>
      </p:sp>
      <p:sp>
        <p:nvSpPr>
          <p:cNvPr id="141" name="Freeform: Shape 140">
            <a:extLst>
              <a:ext uri="{FF2B5EF4-FFF2-40B4-BE49-F238E27FC236}">
                <a16:creationId xmlns:a16="http://schemas.microsoft.com/office/drawing/2014/main" id="{96A2DAD1-5F34-9501-E7E6-A3157844AD2F}"/>
              </a:ext>
            </a:extLst>
          </p:cNvPr>
          <p:cNvSpPr/>
          <p:nvPr/>
        </p:nvSpPr>
        <p:spPr>
          <a:xfrm>
            <a:off x="3862158"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42" name="TextBox 141">
            <a:extLst>
              <a:ext uri="{FF2B5EF4-FFF2-40B4-BE49-F238E27FC236}">
                <a16:creationId xmlns:a16="http://schemas.microsoft.com/office/drawing/2014/main" id="{150569DA-243E-3801-655D-1500344F1D3A}"/>
              </a:ext>
            </a:extLst>
          </p:cNvPr>
          <p:cNvSpPr txBox="1"/>
          <p:nvPr/>
        </p:nvSpPr>
        <p:spPr>
          <a:xfrm>
            <a:off x="3859416" y="300936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1</a:t>
            </a:r>
          </a:p>
        </p:txBody>
      </p:sp>
      <p:sp>
        <p:nvSpPr>
          <p:cNvPr id="143" name="Freeform: Shape 142">
            <a:extLst>
              <a:ext uri="{FF2B5EF4-FFF2-40B4-BE49-F238E27FC236}">
                <a16:creationId xmlns:a16="http://schemas.microsoft.com/office/drawing/2014/main" id="{F179701D-9F37-46CB-AFDB-0D8C25A67EAB}"/>
              </a:ext>
            </a:extLst>
          </p:cNvPr>
          <p:cNvSpPr/>
          <p:nvPr/>
        </p:nvSpPr>
        <p:spPr>
          <a:xfrm>
            <a:off x="4157818"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44" name="TextBox 143">
            <a:extLst>
              <a:ext uri="{FF2B5EF4-FFF2-40B4-BE49-F238E27FC236}">
                <a16:creationId xmlns:a16="http://schemas.microsoft.com/office/drawing/2014/main" id="{2AE46575-2664-F02E-A54A-7D51E6D25FE9}"/>
              </a:ext>
            </a:extLst>
          </p:cNvPr>
          <p:cNvSpPr txBox="1"/>
          <p:nvPr/>
        </p:nvSpPr>
        <p:spPr>
          <a:xfrm>
            <a:off x="4155076" y="300936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2</a:t>
            </a:r>
          </a:p>
        </p:txBody>
      </p:sp>
      <p:sp>
        <p:nvSpPr>
          <p:cNvPr id="145" name="Freeform: Shape 144">
            <a:extLst>
              <a:ext uri="{FF2B5EF4-FFF2-40B4-BE49-F238E27FC236}">
                <a16:creationId xmlns:a16="http://schemas.microsoft.com/office/drawing/2014/main" id="{446F8F24-5FD0-6097-E1D6-5CBCAC7BA1E2}"/>
              </a:ext>
            </a:extLst>
          </p:cNvPr>
          <p:cNvSpPr/>
          <p:nvPr/>
        </p:nvSpPr>
        <p:spPr>
          <a:xfrm>
            <a:off x="4453479"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46" name="TextBox 145">
            <a:extLst>
              <a:ext uri="{FF2B5EF4-FFF2-40B4-BE49-F238E27FC236}">
                <a16:creationId xmlns:a16="http://schemas.microsoft.com/office/drawing/2014/main" id="{B80A711E-6FBB-9FE9-EA76-B176DCD69826}"/>
              </a:ext>
            </a:extLst>
          </p:cNvPr>
          <p:cNvSpPr txBox="1"/>
          <p:nvPr/>
        </p:nvSpPr>
        <p:spPr>
          <a:xfrm>
            <a:off x="4450737" y="300936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3</a:t>
            </a:r>
          </a:p>
        </p:txBody>
      </p:sp>
      <p:sp>
        <p:nvSpPr>
          <p:cNvPr id="147" name="Freeform: Shape 146">
            <a:extLst>
              <a:ext uri="{FF2B5EF4-FFF2-40B4-BE49-F238E27FC236}">
                <a16:creationId xmlns:a16="http://schemas.microsoft.com/office/drawing/2014/main" id="{9DFE1489-00AC-04A8-EC6F-971A2C932FCF}"/>
              </a:ext>
            </a:extLst>
          </p:cNvPr>
          <p:cNvSpPr/>
          <p:nvPr/>
        </p:nvSpPr>
        <p:spPr>
          <a:xfrm>
            <a:off x="4749139"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48" name="TextBox 147">
            <a:extLst>
              <a:ext uri="{FF2B5EF4-FFF2-40B4-BE49-F238E27FC236}">
                <a16:creationId xmlns:a16="http://schemas.microsoft.com/office/drawing/2014/main" id="{99D73285-5A64-CCDD-FB16-66515028897D}"/>
              </a:ext>
            </a:extLst>
          </p:cNvPr>
          <p:cNvSpPr txBox="1"/>
          <p:nvPr/>
        </p:nvSpPr>
        <p:spPr>
          <a:xfrm>
            <a:off x="4746397" y="300936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4</a:t>
            </a:r>
          </a:p>
        </p:txBody>
      </p:sp>
      <p:sp>
        <p:nvSpPr>
          <p:cNvPr id="149" name="Freeform: Shape 148">
            <a:extLst>
              <a:ext uri="{FF2B5EF4-FFF2-40B4-BE49-F238E27FC236}">
                <a16:creationId xmlns:a16="http://schemas.microsoft.com/office/drawing/2014/main" id="{32FCE383-E8B8-8A73-7243-E50A14278942}"/>
              </a:ext>
            </a:extLst>
          </p:cNvPr>
          <p:cNvSpPr/>
          <p:nvPr/>
        </p:nvSpPr>
        <p:spPr>
          <a:xfrm>
            <a:off x="5044799"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50" name="TextBox 149">
            <a:extLst>
              <a:ext uri="{FF2B5EF4-FFF2-40B4-BE49-F238E27FC236}">
                <a16:creationId xmlns:a16="http://schemas.microsoft.com/office/drawing/2014/main" id="{1A796256-6165-B8E2-41A8-479257FC9384}"/>
              </a:ext>
            </a:extLst>
          </p:cNvPr>
          <p:cNvSpPr txBox="1"/>
          <p:nvPr/>
        </p:nvSpPr>
        <p:spPr>
          <a:xfrm>
            <a:off x="5042058" y="300936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5</a:t>
            </a:r>
          </a:p>
        </p:txBody>
      </p:sp>
      <p:grpSp>
        <p:nvGrpSpPr>
          <p:cNvPr id="275" name="Group 274">
            <a:extLst>
              <a:ext uri="{FF2B5EF4-FFF2-40B4-BE49-F238E27FC236}">
                <a16:creationId xmlns:a16="http://schemas.microsoft.com/office/drawing/2014/main" id="{B346238C-E786-3147-6C64-97B9421DFC84}"/>
              </a:ext>
            </a:extLst>
          </p:cNvPr>
          <p:cNvGrpSpPr/>
          <p:nvPr/>
        </p:nvGrpSpPr>
        <p:grpSpPr>
          <a:xfrm>
            <a:off x="3862158" y="3349858"/>
            <a:ext cx="295660" cy="380810"/>
            <a:chOff x="6256119" y="3320292"/>
            <a:chExt cx="295660" cy="380810"/>
          </a:xfrm>
        </p:grpSpPr>
        <p:sp>
          <p:nvSpPr>
            <p:cNvPr id="151" name="Freeform: Shape 150">
              <a:extLst>
                <a:ext uri="{FF2B5EF4-FFF2-40B4-BE49-F238E27FC236}">
                  <a16:creationId xmlns:a16="http://schemas.microsoft.com/office/drawing/2014/main" id="{AD3D21C1-AF7F-E52A-0CF9-73CB038293C0}"/>
                </a:ext>
              </a:extLst>
            </p:cNvPr>
            <p:cNvSpPr/>
            <p:nvPr/>
          </p:nvSpPr>
          <p:spPr>
            <a:xfrm>
              <a:off x="6256119" y="332029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52" name="Freeform: Shape 151">
              <a:extLst>
                <a:ext uri="{FF2B5EF4-FFF2-40B4-BE49-F238E27FC236}">
                  <a16:creationId xmlns:a16="http://schemas.microsoft.com/office/drawing/2014/main" id="{2D670F23-967E-5390-50B0-C0F23BB0578D}"/>
                </a:ext>
              </a:extLst>
            </p:cNvPr>
            <p:cNvSpPr/>
            <p:nvPr/>
          </p:nvSpPr>
          <p:spPr>
            <a:xfrm>
              <a:off x="6256119" y="3510697"/>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grpSp>
        <p:nvGrpSpPr>
          <p:cNvPr id="276" name="Group 275">
            <a:extLst>
              <a:ext uri="{FF2B5EF4-FFF2-40B4-BE49-F238E27FC236}">
                <a16:creationId xmlns:a16="http://schemas.microsoft.com/office/drawing/2014/main" id="{0CFE9520-B7B8-8FC7-40A0-739284B51356}"/>
              </a:ext>
            </a:extLst>
          </p:cNvPr>
          <p:cNvGrpSpPr/>
          <p:nvPr/>
        </p:nvGrpSpPr>
        <p:grpSpPr>
          <a:xfrm>
            <a:off x="4157818" y="3730816"/>
            <a:ext cx="591321" cy="380811"/>
            <a:chOff x="6551779" y="3701250"/>
            <a:chExt cx="591321" cy="380811"/>
          </a:xfrm>
        </p:grpSpPr>
        <p:sp>
          <p:nvSpPr>
            <p:cNvPr id="153" name="Freeform: Shape 152">
              <a:extLst>
                <a:ext uri="{FF2B5EF4-FFF2-40B4-BE49-F238E27FC236}">
                  <a16:creationId xmlns:a16="http://schemas.microsoft.com/office/drawing/2014/main" id="{731DAB84-89C4-762B-9366-744BDF9AAF4E}"/>
                </a:ext>
              </a:extLst>
            </p:cNvPr>
            <p:cNvSpPr/>
            <p:nvPr/>
          </p:nvSpPr>
          <p:spPr>
            <a:xfrm>
              <a:off x="6551779" y="3701250"/>
              <a:ext cx="591320" cy="190405"/>
            </a:xfrm>
            <a:custGeom>
              <a:avLst/>
              <a:gdLst>
                <a:gd name="connsiteX0" fmla="*/ 0 w 591320"/>
                <a:gd name="connsiteY0" fmla="*/ 0 h 190405"/>
                <a:gd name="connsiteX1" fmla="*/ 591321 w 591320"/>
                <a:gd name="connsiteY1" fmla="*/ 0 h 190405"/>
                <a:gd name="connsiteX2" fmla="*/ 591321 w 591320"/>
                <a:gd name="connsiteY2" fmla="*/ 190405 h 190405"/>
                <a:gd name="connsiteX3" fmla="*/ 0 w 59132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591320" h="190405">
                  <a:moveTo>
                    <a:pt x="0" y="0"/>
                  </a:moveTo>
                  <a:lnTo>
                    <a:pt x="591321" y="0"/>
                  </a:lnTo>
                  <a:lnTo>
                    <a:pt x="591321"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54" name="Freeform: Shape 153">
              <a:extLst>
                <a:ext uri="{FF2B5EF4-FFF2-40B4-BE49-F238E27FC236}">
                  <a16:creationId xmlns:a16="http://schemas.microsoft.com/office/drawing/2014/main" id="{AC33A475-5F5F-7965-A1DB-61949084C01A}"/>
                </a:ext>
              </a:extLst>
            </p:cNvPr>
            <p:cNvSpPr/>
            <p:nvPr/>
          </p:nvSpPr>
          <p:spPr>
            <a:xfrm>
              <a:off x="6847440" y="3891656"/>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sp>
        <p:nvSpPr>
          <p:cNvPr id="155" name="Freeform: Shape 154">
            <a:extLst>
              <a:ext uri="{FF2B5EF4-FFF2-40B4-BE49-F238E27FC236}">
                <a16:creationId xmlns:a16="http://schemas.microsoft.com/office/drawing/2014/main" id="{CC3241CA-EB64-4187-817C-63B482011526}"/>
              </a:ext>
            </a:extLst>
          </p:cNvPr>
          <p:cNvSpPr/>
          <p:nvPr/>
        </p:nvSpPr>
        <p:spPr>
          <a:xfrm>
            <a:off x="5044799" y="4111627"/>
            <a:ext cx="295660" cy="190405"/>
          </a:xfrm>
          <a:custGeom>
            <a:avLst/>
            <a:gdLst>
              <a:gd name="connsiteX0" fmla="*/ 0 w 295660"/>
              <a:gd name="connsiteY0" fmla="*/ 0 h 190405"/>
              <a:gd name="connsiteX1" fmla="*/ 258703 w 295660"/>
              <a:gd name="connsiteY1" fmla="*/ 0 h 190405"/>
              <a:gd name="connsiteX2" fmla="*/ 295660 w 295660"/>
              <a:gd name="connsiteY2" fmla="*/ 23801 h 190405"/>
              <a:gd name="connsiteX3" fmla="*/ 258703 w 295660"/>
              <a:gd name="connsiteY3" fmla="*/ 47601 h 190405"/>
              <a:gd name="connsiteX4" fmla="*/ 295660 w 295660"/>
              <a:gd name="connsiteY4" fmla="*/ 71402 h 190405"/>
              <a:gd name="connsiteX5" fmla="*/ 258703 w 295660"/>
              <a:gd name="connsiteY5" fmla="*/ 95203 h 190405"/>
              <a:gd name="connsiteX6" fmla="*/ 295660 w 295660"/>
              <a:gd name="connsiteY6" fmla="*/ 119003 h 190405"/>
              <a:gd name="connsiteX7" fmla="*/ 258703 w 295660"/>
              <a:gd name="connsiteY7" fmla="*/ 142804 h 190405"/>
              <a:gd name="connsiteX8" fmla="*/ 295660 w 295660"/>
              <a:gd name="connsiteY8" fmla="*/ 166605 h 190405"/>
              <a:gd name="connsiteX9" fmla="*/ 258703 w 295660"/>
              <a:gd name="connsiteY9" fmla="*/ 190405 h 190405"/>
              <a:gd name="connsiteX10" fmla="*/ 0 w 295660"/>
              <a:gd name="connsiteY10" fmla="*/ 190405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60" h="190405">
                <a:moveTo>
                  <a:pt x="0" y="0"/>
                </a:moveTo>
                <a:lnTo>
                  <a:pt x="258703" y="0"/>
                </a:lnTo>
                <a:lnTo>
                  <a:pt x="295660" y="23801"/>
                </a:lnTo>
                <a:lnTo>
                  <a:pt x="258703" y="47601"/>
                </a:lnTo>
                <a:lnTo>
                  <a:pt x="295660" y="71402"/>
                </a:lnTo>
                <a:lnTo>
                  <a:pt x="258703" y="95203"/>
                </a:lnTo>
                <a:lnTo>
                  <a:pt x="295660" y="119003"/>
                </a:lnTo>
                <a:lnTo>
                  <a:pt x="258703" y="142804"/>
                </a:lnTo>
                <a:lnTo>
                  <a:pt x="295660" y="166605"/>
                </a:lnTo>
                <a:lnTo>
                  <a:pt x="258703"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58" name="TextBox 157">
            <a:extLst>
              <a:ext uri="{FF2B5EF4-FFF2-40B4-BE49-F238E27FC236}">
                <a16:creationId xmlns:a16="http://schemas.microsoft.com/office/drawing/2014/main" id="{C21E3951-6518-DC85-9F13-D221558E3C87}"/>
              </a:ext>
            </a:extLst>
          </p:cNvPr>
          <p:cNvSpPr txBox="1"/>
          <p:nvPr/>
        </p:nvSpPr>
        <p:spPr>
          <a:xfrm>
            <a:off x="3455592" y="4826642"/>
            <a:ext cx="405880" cy="307777"/>
          </a:xfrm>
          <a:prstGeom prst="rect">
            <a:avLst/>
          </a:prstGeom>
          <a:noFill/>
        </p:spPr>
        <p:txBody>
          <a:bodyPr wrap="none" rtlCol="0">
            <a:spAutoFit/>
          </a:bodyPr>
          <a:lstStyle/>
          <a:p>
            <a:pPr algn="r"/>
            <a:r>
              <a:rPr lang="en-US" sz="1400" spc="0" baseline="0" dirty="0" err="1">
                <a:ln/>
                <a:solidFill>
                  <a:srgbClr val="000000"/>
                </a:solidFill>
                <a:latin typeface="Fira Code"/>
                <a:ea typeface="Fira Code"/>
                <a:cs typeface="Fira Code"/>
                <a:sym typeface="Fira Code"/>
                <a:rtl val="0"/>
              </a:rPr>
              <a:t>br</a:t>
            </a:r>
            <a:endParaRPr lang="en-US" sz="1400" spc="0" baseline="0" dirty="0">
              <a:ln/>
              <a:solidFill>
                <a:srgbClr val="000000"/>
              </a:solidFill>
              <a:latin typeface="Fira Code"/>
              <a:ea typeface="Fira Code"/>
              <a:cs typeface="Fira Code"/>
              <a:sym typeface="Fira Code"/>
              <a:rtl val="0"/>
            </a:endParaRPr>
          </a:p>
        </p:txBody>
      </p:sp>
      <p:grpSp>
        <p:nvGrpSpPr>
          <p:cNvPr id="278" name="Group 277">
            <a:extLst>
              <a:ext uri="{FF2B5EF4-FFF2-40B4-BE49-F238E27FC236}">
                <a16:creationId xmlns:a16="http://schemas.microsoft.com/office/drawing/2014/main" id="{8B47D593-9AAA-BA96-3562-A6D28F90C572}"/>
              </a:ext>
            </a:extLst>
          </p:cNvPr>
          <p:cNvGrpSpPr/>
          <p:nvPr/>
        </p:nvGrpSpPr>
        <p:grpSpPr>
          <a:xfrm>
            <a:off x="4453479" y="4111627"/>
            <a:ext cx="295660" cy="380810"/>
            <a:chOff x="6847440" y="4082061"/>
            <a:chExt cx="295660" cy="380810"/>
          </a:xfrm>
        </p:grpSpPr>
        <p:sp>
          <p:nvSpPr>
            <p:cNvPr id="156" name="Freeform: Shape 155">
              <a:extLst>
                <a:ext uri="{FF2B5EF4-FFF2-40B4-BE49-F238E27FC236}">
                  <a16:creationId xmlns:a16="http://schemas.microsoft.com/office/drawing/2014/main" id="{AD825015-112D-6CB6-C3C1-32AF72E2469B}"/>
                </a:ext>
              </a:extLst>
            </p:cNvPr>
            <p:cNvSpPr/>
            <p:nvPr/>
          </p:nvSpPr>
          <p:spPr>
            <a:xfrm rot="10800000" flipV="1">
              <a:off x="6847440" y="4082061"/>
              <a:ext cx="295660" cy="190405"/>
            </a:xfrm>
            <a:custGeom>
              <a:avLst/>
              <a:gdLst>
                <a:gd name="connsiteX0" fmla="*/ 0 w 295660"/>
                <a:gd name="connsiteY0" fmla="*/ 0 h 190405"/>
                <a:gd name="connsiteX1" fmla="*/ 295660 w 295660"/>
                <a:gd name="connsiteY1" fmla="*/ 0 h 190405"/>
                <a:gd name="connsiteX2" fmla="*/ 258703 w 295660"/>
                <a:gd name="connsiteY2" fmla="*/ 23801 h 190405"/>
                <a:gd name="connsiteX3" fmla="*/ 295660 w 295660"/>
                <a:gd name="connsiteY3" fmla="*/ 47601 h 190405"/>
                <a:gd name="connsiteX4" fmla="*/ 258703 w 295660"/>
                <a:gd name="connsiteY4" fmla="*/ 71402 h 190405"/>
                <a:gd name="connsiteX5" fmla="*/ 295660 w 295660"/>
                <a:gd name="connsiteY5" fmla="*/ 95203 h 190405"/>
                <a:gd name="connsiteX6" fmla="*/ 258703 w 295660"/>
                <a:gd name="connsiteY6" fmla="*/ 119003 h 190405"/>
                <a:gd name="connsiteX7" fmla="*/ 295660 w 295660"/>
                <a:gd name="connsiteY7" fmla="*/ 142804 h 190405"/>
                <a:gd name="connsiteX8" fmla="*/ 258703 w 295660"/>
                <a:gd name="connsiteY8" fmla="*/ 166605 h 190405"/>
                <a:gd name="connsiteX9" fmla="*/ 295660 w 295660"/>
                <a:gd name="connsiteY9" fmla="*/ 190405 h 190405"/>
                <a:gd name="connsiteX10" fmla="*/ 0 w 295660"/>
                <a:gd name="connsiteY10" fmla="*/ 190405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60" h="190405">
                  <a:moveTo>
                    <a:pt x="0" y="0"/>
                  </a:moveTo>
                  <a:lnTo>
                    <a:pt x="295660" y="0"/>
                  </a:lnTo>
                  <a:lnTo>
                    <a:pt x="258703" y="23801"/>
                  </a:lnTo>
                  <a:lnTo>
                    <a:pt x="295660" y="47601"/>
                  </a:lnTo>
                  <a:lnTo>
                    <a:pt x="258703" y="71402"/>
                  </a:lnTo>
                  <a:lnTo>
                    <a:pt x="295660" y="95203"/>
                  </a:lnTo>
                  <a:lnTo>
                    <a:pt x="258703" y="119003"/>
                  </a:lnTo>
                  <a:lnTo>
                    <a:pt x="295660" y="142804"/>
                  </a:lnTo>
                  <a:lnTo>
                    <a:pt x="258703" y="166605"/>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59" name="Freeform: Shape 158">
              <a:extLst>
                <a:ext uri="{FF2B5EF4-FFF2-40B4-BE49-F238E27FC236}">
                  <a16:creationId xmlns:a16="http://schemas.microsoft.com/office/drawing/2014/main" id="{28AA8B13-C7A0-3DA5-F48A-9E72C2154779}"/>
                </a:ext>
              </a:extLst>
            </p:cNvPr>
            <p:cNvSpPr/>
            <p:nvPr/>
          </p:nvSpPr>
          <p:spPr>
            <a:xfrm>
              <a:off x="6847440" y="4272466"/>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sp>
        <p:nvSpPr>
          <p:cNvPr id="162" name="Freeform: Shape 161">
            <a:extLst>
              <a:ext uri="{FF2B5EF4-FFF2-40B4-BE49-F238E27FC236}">
                <a16:creationId xmlns:a16="http://schemas.microsoft.com/office/drawing/2014/main" id="{36C83DE2-F22C-3753-BBAA-5868ED135A3F}"/>
              </a:ext>
            </a:extLst>
          </p:cNvPr>
          <p:cNvSpPr/>
          <p:nvPr/>
        </p:nvSpPr>
        <p:spPr>
          <a:xfrm>
            <a:off x="2236025" y="3445061"/>
            <a:ext cx="517405" cy="190405"/>
          </a:xfrm>
          <a:custGeom>
            <a:avLst/>
            <a:gdLst>
              <a:gd name="connsiteX0" fmla="*/ 0 w 517405"/>
              <a:gd name="connsiteY0" fmla="*/ 0 h 190405"/>
              <a:gd name="connsiteX1" fmla="*/ 517406 w 517405"/>
              <a:gd name="connsiteY1" fmla="*/ 0 h 190405"/>
              <a:gd name="connsiteX2" fmla="*/ 517406 w 517405"/>
              <a:gd name="connsiteY2" fmla="*/ 190405 h 190405"/>
              <a:gd name="connsiteX3" fmla="*/ 0 w 517405"/>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517405" h="190405">
                <a:moveTo>
                  <a:pt x="0" y="0"/>
                </a:moveTo>
                <a:lnTo>
                  <a:pt x="517406" y="0"/>
                </a:lnTo>
                <a:lnTo>
                  <a:pt x="517406" y="190405"/>
                </a:lnTo>
                <a:lnTo>
                  <a:pt x="0" y="190405"/>
                </a:lnTo>
                <a:close/>
              </a:path>
            </a:pathLst>
          </a:custGeom>
          <a:noFill/>
          <a:ln w="14765" cap="flat">
            <a:noFill/>
            <a:prstDash val="solid"/>
            <a:miter/>
          </a:ln>
        </p:spPr>
        <p:txBody>
          <a:bodyPr rtlCol="0" anchor="ctr"/>
          <a:lstStyle/>
          <a:p>
            <a:endParaRPr lang="en-US" sz="3200"/>
          </a:p>
        </p:txBody>
      </p:sp>
      <p:sp>
        <p:nvSpPr>
          <p:cNvPr id="163" name="TextBox 162">
            <a:extLst>
              <a:ext uri="{FF2B5EF4-FFF2-40B4-BE49-F238E27FC236}">
                <a16:creationId xmlns:a16="http://schemas.microsoft.com/office/drawing/2014/main" id="{1CCE5252-D3F7-FDAC-E6F9-3CCEA376D624}"/>
              </a:ext>
            </a:extLst>
          </p:cNvPr>
          <p:cNvSpPr txBox="1"/>
          <p:nvPr/>
        </p:nvSpPr>
        <p:spPr>
          <a:xfrm>
            <a:off x="2225892" y="3383671"/>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BB1</a:t>
            </a:r>
          </a:p>
        </p:txBody>
      </p:sp>
      <p:sp>
        <p:nvSpPr>
          <p:cNvPr id="164" name="Freeform: Shape 163">
            <a:extLst>
              <a:ext uri="{FF2B5EF4-FFF2-40B4-BE49-F238E27FC236}">
                <a16:creationId xmlns:a16="http://schemas.microsoft.com/office/drawing/2014/main" id="{A4DEDB90-DD4D-18E6-EE27-6250066C3292}"/>
              </a:ext>
            </a:extLst>
          </p:cNvPr>
          <p:cNvSpPr/>
          <p:nvPr/>
        </p:nvSpPr>
        <p:spPr>
          <a:xfrm>
            <a:off x="2236025" y="3826019"/>
            <a:ext cx="487839" cy="190405"/>
          </a:xfrm>
          <a:custGeom>
            <a:avLst/>
            <a:gdLst>
              <a:gd name="connsiteX0" fmla="*/ 0 w 487839"/>
              <a:gd name="connsiteY0" fmla="*/ 0 h 190405"/>
              <a:gd name="connsiteX1" fmla="*/ 487840 w 487839"/>
              <a:gd name="connsiteY1" fmla="*/ 0 h 190405"/>
              <a:gd name="connsiteX2" fmla="*/ 487840 w 487839"/>
              <a:gd name="connsiteY2" fmla="*/ 190405 h 190405"/>
              <a:gd name="connsiteX3" fmla="*/ 0 w 487839"/>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487839" h="190405">
                <a:moveTo>
                  <a:pt x="0" y="0"/>
                </a:moveTo>
                <a:lnTo>
                  <a:pt x="487840" y="0"/>
                </a:lnTo>
                <a:lnTo>
                  <a:pt x="487840" y="190405"/>
                </a:lnTo>
                <a:lnTo>
                  <a:pt x="0" y="190405"/>
                </a:lnTo>
                <a:close/>
              </a:path>
            </a:pathLst>
          </a:custGeom>
          <a:noFill/>
          <a:ln w="14765" cap="flat">
            <a:noFill/>
            <a:prstDash val="solid"/>
            <a:miter/>
          </a:ln>
        </p:spPr>
        <p:txBody>
          <a:bodyPr rtlCol="0" anchor="ctr"/>
          <a:lstStyle/>
          <a:p>
            <a:endParaRPr lang="en-US" sz="3200"/>
          </a:p>
        </p:txBody>
      </p:sp>
      <p:sp>
        <p:nvSpPr>
          <p:cNvPr id="165" name="TextBox 164">
            <a:extLst>
              <a:ext uri="{FF2B5EF4-FFF2-40B4-BE49-F238E27FC236}">
                <a16:creationId xmlns:a16="http://schemas.microsoft.com/office/drawing/2014/main" id="{BF282865-5DAA-135B-7582-575A8ECEB359}"/>
              </a:ext>
            </a:extLst>
          </p:cNvPr>
          <p:cNvSpPr txBox="1"/>
          <p:nvPr/>
        </p:nvSpPr>
        <p:spPr>
          <a:xfrm>
            <a:off x="2211109" y="3764629"/>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BB2</a:t>
            </a:r>
          </a:p>
        </p:txBody>
      </p:sp>
      <p:sp>
        <p:nvSpPr>
          <p:cNvPr id="166" name="Freeform: Shape 165">
            <a:extLst>
              <a:ext uri="{FF2B5EF4-FFF2-40B4-BE49-F238E27FC236}">
                <a16:creationId xmlns:a16="http://schemas.microsoft.com/office/drawing/2014/main" id="{D3A2A94D-AAF1-2B52-339E-B736D87326B3}"/>
              </a:ext>
            </a:extLst>
          </p:cNvPr>
          <p:cNvSpPr/>
          <p:nvPr/>
        </p:nvSpPr>
        <p:spPr>
          <a:xfrm>
            <a:off x="2236025" y="4206830"/>
            <a:ext cx="487839" cy="190405"/>
          </a:xfrm>
          <a:custGeom>
            <a:avLst/>
            <a:gdLst>
              <a:gd name="connsiteX0" fmla="*/ 0 w 487839"/>
              <a:gd name="connsiteY0" fmla="*/ 0 h 190405"/>
              <a:gd name="connsiteX1" fmla="*/ 487840 w 487839"/>
              <a:gd name="connsiteY1" fmla="*/ 0 h 190405"/>
              <a:gd name="connsiteX2" fmla="*/ 487840 w 487839"/>
              <a:gd name="connsiteY2" fmla="*/ 190405 h 190405"/>
              <a:gd name="connsiteX3" fmla="*/ 0 w 487839"/>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487839" h="190405">
                <a:moveTo>
                  <a:pt x="0" y="0"/>
                </a:moveTo>
                <a:lnTo>
                  <a:pt x="487840" y="0"/>
                </a:lnTo>
                <a:lnTo>
                  <a:pt x="487840" y="190405"/>
                </a:lnTo>
                <a:lnTo>
                  <a:pt x="0" y="190405"/>
                </a:lnTo>
                <a:close/>
              </a:path>
            </a:pathLst>
          </a:custGeom>
          <a:noFill/>
          <a:ln w="14765" cap="flat">
            <a:noFill/>
            <a:prstDash val="solid"/>
            <a:miter/>
          </a:ln>
        </p:spPr>
        <p:txBody>
          <a:bodyPr rtlCol="0" anchor="ctr"/>
          <a:lstStyle/>
          <a:p>
            <a:endParaRPr lang="en-US" sz="3200"/>
          </a:p>
        </p:txBody>
      </p:sp>
      <p:sp>
        <p:nvSpPr>
          <p:cNvPr id="167" name="TextBox 166">
            <a:extLst>
              <a:ext uri="{FF2B5EF4-FFF2-40B4-BE49-F238E27FC236}">
                <a16:creationId xmlns:a16="http://schemas.microsoft.com/office/drawing/2014/main" id="{B1F36217-9602-6E9A-8EE5-D3EFACF8F614}"/>
              </a:ext>
            </a:extLst>
          </p:cNvPr>
          <p:cNvSpPr txBox="1"/>
          <p:nvPr/>
        </p:nvSpPr>
        <p:spPr>
          <a:xfrm>
            <a:off x="2211109" y="4145440"/>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BB3</a:t>
            </a:r>
          </a:p>
        </p:txBody>
      </p:sp>
      <p:sp>
        <p:nvSpPr>
          <p:cNvPr id="168" name="Freeform: Shape 167">
            <a:extLst>
              <a:ext uri="{FF2B5EF4-FFF2-40B4-BE49-F238E27FC236}">
                <a16:creationId xmlns:a16="http://schemas.microsoft.com/office/drawing/2014/main" id="{5943513C-A524-C0BD-FC5C-83BA71B06DB7}"/>
              </a:ext>
            </a:extLst>
          </p:cNvPr>
          <p:cNvSpPr/>
          <p:nvPr/>
        </p:nvSpPr>
        <p:spPr>
          <a:xfrm>
            <a:off x="2236025" y="4682843"/>
            <a:ext cx="443490" cy="190405"/>
          </a:xfrm>
          <a:custGeom>
            <a:avLst/>
            <a:gdLst>
              <a:gd name="connsiteX0" fmla="*/ 0 w 443490"/>
              <a:gd name="connsiteY0" fmla="*/ 0 h 190405"/>
              <a:gd name="connsiteX1" fmla="*/ 443491 w 443490"/>
              <a:gd name="connsiteY1" fmla="*/ 0 h 190405"/>
              <a:gd name="connsiteX2" fmla="*/ 443491 w 443490"/>
              <a:gd name="connsiteY2" fmla="*/ 190405 h 190405"/>
              <a:gd name="connsiteX3" fmla="*/ 0 w 44349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443490" h="190405">
                <a:moveTo>
                  <a:pt x="0" y="0"/>
                </a:moveTo>
                <a:lnTo>
                  <a:pt x="443491" y="0"/>
                </a:lnTo>
                <a:lnTo>
                  <a:pt x="443491" y="190405"/>
                </a:lnTo>
                <a:lnTo>
                  <a:pt x="0" y="190405"/>
                </a:lnTo>
                <a:close/>
              </a:path>
            </a:pathLst>
          </a:custGeom>
          <a:noFill/>
          <a:ln w="14765" cap="flat">
            <a:noFill/>
            <a:prstDash val="solid"/>
            <a:miter/>
          </a:ln>
        </p:spPr>
        <p:txBody>
          <a:bodyPr rtlCol="0" anchor="ctr"/>
          <a:lstStyle/>
          <a:p>
            <a:endParaRPr lang="en-US" sz="3200"/>
          </a:p>
        </p:txBody>
      </p:sp>
      <p:sp>
        <p:nvSpPr>
          <p:cNvPr id="169" name="TextBox 168">
            <a:extLst>
              <a:ext uri="{FF2B5EF4-FFF2-40B4-BE49-F238E27FC236}">
                <a16:creationId xmlns:a16="http://schemas.microsoft.com/office/drawing/2014/main" id="{329F234D-0A75-AA22-B704-5E188C13E311}"/>
              </a:ext>
            </a:extLst>
          </p:cNvPr>
          <p:cNvSpPr txBox="1"/>
          <p:nvPr/>
        </p:nvSpPr>
        <p:spPr>
          <a:xfrm>
            <a:off x="2188934" y="4621453"/>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BB4</a:t>
            </a:r>
          </a:p>
        </p:txBody>
      </p:sp>
      <p:sp>
        <p:nvSpPr>
          <p:cNvPr id="170" name="Freeform: Shape 169">
            <a:extLst>
              <a:ext uri="{FF2B5EF4-FFF2-40B4-BE49-F238E27FC236}">
                <a16:creationId xmlns:a16="http://schemas.microsoft.com/office/drawing/2014/main" id="{794F4203-7278-1DEE-E1F9-7AEEED1F4F89}"/>
              </a:ext>
            </a:extLst>
          </p:cNvPr>
          <p:cNvSpPr/>
          <p:nvPr/>
        </p:nvSpPr>
        <p:spPr>
          <a:xfrm rot="16200000">
            <a:off x="757724" y="4016424"/>
            <a:ext cx="2660944" cy="190405"/>
          </a:xfrm>
          <a:custGeom>
            <a:avLst/>
            <a:gdLst>
              <a:gd name="connsiteX0" fmla="*/ 0 w 2660944"/>
              <a:gd name="connsiteY0" fmla="*/ 0 h 190405"/>
              <a:gd name="connsiteX1" fmla="*/ 2660944 w 2660944"/>
              <a:gd name="connsiteY1" fmla="*/ 0 h 190405"/>
              <a:gd name="connsiteX2" fmla="*/ 2660944 w 2660944"/>
              <a:gd name="connsiteY2" fmla="*/ 190405 h 190405"/>
              <a:gd name="connsiteX3" fmla="*/ 0 w 2660944"/>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660944" h="190405">
                <a:moveTo>
                  <a:pt x="0" y="0"/>
                </a:moveTo>
                <a:lnTo>
                  <a:pt x="2660944" y="0"/>
                </a:lnTo>
                <a:lnTo>
                  <a:pt x="2660944" y="190405"/>
                </a:lnTo>
                <a:lnTo>
                  <a:pt x="0" y="190405"/>
                </a:lnTo>
                <a:close/>
              </a:path>
            </a:pathLst>
          </a:custGeom>
          <a:noFill/>
          <a:ln w="14765" cap="flat">
            <a:noFill/>
            <a:prstDash val="solid"/>
            <a:miter/>
          </a:ln>
        </p:spPr>
        <p:txBody>
          <a:bodyPr rtlCol="0" anchor="ctr"/>
          <a:lstStyle/>
          <a:p>
            <a:endParaRPr lang="en-US" sz="3200"/>
          </a:p>
        </p:txBody>
      </p:sp>
      <p:sp>
        <p:nvSpPr>
          <p:cNvPr id="171" name="TextBox 170">
            <a:extLst>
              <a:ext uri="{FF2B5EF4-FFF2-40B4-BE49-F238E27FC236}">
                <a16:creationId xmlns:a16="http://schemas.microsoft.com/office/drawing/2014/main" id="{3AA82746-3FD7-4D02-C275-A9A6C095EDD6}"/>
              </a:ext>
            </a:extLst>
          </p:cNvPr>
          <p:cNvSpPr txBox="1"/>
          <p:nvPr/>
        </p:nvSpPr>
        <p:spPr>
          <a:xfrm rot="16200000">
            <a:off x="1573470" y="3965130"/>
            <a:ext cx="1029449" cy="307777"/>
          </a:xfrm>
          <a:prstGeom prst="rect">
            <a:avLst/>
          </a:prstGeom>
          <a:noFill/>
        </p:spPr>
        <p:txBody>
          <a:bodyPr wrap="none" rtlCol="0">
            <a:spAutoFit/>
          </a:bodyPr>
          <a:lstStyle/>
          <a:p>
            <a:pPr algn="l"/>
            <a:r>
              <a:rPr lang="en-US" sz="1400" b="1" i="1" spc="0" baseline="0">
                <a:ln/>
                <a:solidFill>
                  <a:srgbClr val="000000"/>
                </a:solidFill>
                <a:latin typeface="Lato"/>
                <a:sym typeface="Lato"/>
                <a:rtl val="0"/>
              </a:rPr>
              <a:t>Basic Block</a:t>
            </a:r>
          </a:p>
        </p:txBody>
      </p:sp>
      <p:sp>
        <p:nvSpPr>
          <p:cNvPr id="172" name="Freeform: Shape 171">
            <a:extLst>
              <a:ext uri="{FF2B5EF4-FFF2-40B4-BE49-F238E27FC236}">
                <a16:creationId xmlns:a16="http://schemas.microsoft.com/office/drawing/2014/main" id="{7F16C8DE-CFAC-2438-6B40-D8AA425D42B6}"/>
              </a:ext>
            </a:extLst>
          </p:cNvPr>
          <p:cNvSpPr/>
          <p:nvPr/>
        </p:nvSpPr>
        <p:spPr>
          <a:xfrm>
            <a:off x="7070074" y="2865566"/>
            <a:ext cx="2365283" cy="190405"/>
          </a:xfrm>
          <a:custGeom>
            <a:avLst/>
            <a:gdLst>
              <a:gd name="connsiteX0" fmla="*/ 0 w 2365283"/>
              <a:gd name="connsiteY0" fmla="*/ 0 h 190405"/>
              <a:gd name="connsiteX1" fmla="*/ 2365284 w 2365283"/>
              <a:gd name="connsiteY1" fmla="*/ 0 h 190405"/>
              <a:gd name="connsiteX2" fmla="*/ 2365284 w 2365283"/>
              <a:gd name="connsiteY2" fmla="*/ 190405 h 190405"/>
              <a:gd name="connsiteX3" fmla="*/ 0 w 2365283"/>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365283" h="190405">
                <a:moveTo>
                  <a:pt x="0" y="0"/>
                </a:moveTo>
                <a:lnTo>
                  <a:pt x="2365284" y="0"/>
                </a:lnTo>
                <a:lnTo>
                  <a:pt x="2365284" y="190405"/>
                </a:lnTo>
                <a:lnTo>
                  <a:pt x="0" y="190405"/>
                </a:lnTo>
                <a:close/>
              </a:path>
            </a:pathLst>
          </a:custGeom>
          <a:noFill/>
          <a:ln w="14765" cap="flat">
            <a:noFill/>
            <a:prstDash val="solid"/>
            <a:miter/>
          </a:ln>
        </p:spPr>
        <p:txBody>
          <a:bodyPr rtlCol="0" anchor="ctr"/>
          <a:lstStyle/>
          <a:p>
            <a:endParaRPr lang="en-US" sz="3200"/>
          </a:p>
        </p:txBody>
      </p:sp>
      <p:sp>
        <p:nvSpPr>
          <p:cNvPr id="173" name="TextBox 172">
            <a:extLst>
              <a:ext uri="{FF2B5EF4-FFF2-40B4-BE49-F238E27FC236}">
                <a16:creationId xmlns:a16="http://schemas.microsoft.com/office/drawing/2014/main" id="{8506DC7A-117B-4CF8-98AE-B2225D0F2B57}"/>
              </a:ext>
            </a:extLst>
          </p:cNvPr>
          <p:cNvSpPr txBox="1"/>
          <p:nvPr/>
        </p:nvSpPr>
        <p:spPr>
          <a:xfrm>
            <a:off x="7584294" y="2804176"/>
            <a:ext cx="1048685" cy="307777"/>
          </a:xfrm>
          <a:prstGeom prst="rect">
            <a:avLst/>
          </a:prstGeom>
          <a:noFill/>
        </p:spPr>
        <p:txBody>
          <a:bodyPr wrap="none" rtlCol="0">
            <a:spAutoFit/>
          </a:bodyPr>
          <a:lstStyle/>
          <a:p>
            <a:pPr algn="l"/>
            <a:r>
              <a:rPr lang="en-US" sz="1400" i="1" spc="0" baseline="0" dirty="0">
                <a:ln/>
                <a:solidFill>
                  <a:srgbClr val="000000"/>
                </a:solidFill>
                <a:latin typeface="Lato"/>
                <a:sym typeface="Lato"/>
                <a:rtl val="0"/>
              </a:rPr>
              <a:t>Static Stage</a:t>
            </a:r>
          </a:p>
        </p:txBody>
      </p:sp>
      <p:grpSp>
        <p:nvGrpSpPr>
          <p:cNvPr id="296" name="Group 295">
            <a:extLst>
              <a:ext uri="{FF2B5EF4-FFF2-40B4-BE49-F238E27FC236}">
                <a16:creationId xmlns:a16="http://schemas.microsoft.com/office/drawing/2014/main" id="{79E2192C-D7FF-2699-B0E0-A35B1C7E399A}"/>
              </a:ext>
            </a:extLst>
          </p:cNvPr>
          <p:cNvGrpSpPr/>
          <p:nvPr/>
        </p:nvGrpSpPr>
        <p:grpSpPr>
          <a:xfrm>
            <a:off x="7513564" y="3159453"/>
            <a:ext cx="591320" cy="2094754"/>
            <a:chOff x="9907525" y="3129887"/>
            <a:chExt cx="591320" cy="2094754"/>
          </a:xfrm>
        </p:grpSpPr>
        <p:sp>
          <p:nvSpPr>
            <p:cNvPr id="98" name="Freeform: Shape 97">
              <a:extLst>
                <a:ext uri="{FF2B5EF4-FFF2-40B4-BE49-F238E27FC236}">
                  <a16:creationId xmlns:a16="http://schemas.microsoft.com/office/drawing/2014/main" id="{D0403A80-2ABE-D023-A088-D885B4BD91E9}"/>
                </a:ext>
              </a:extLst>
            </p:cNvPr>
            <p:cNvSpPr/>
            <p:nvPr/>
          </p:nvSpPr>
          <p:spPr>
            <a:xfrm>
              <a:off x="9907525" y="3129887"/>
              <a:ext cx="591320" cy="2094606"/>
            </a:xfrm>
            <a:custGeom>
              <a:avLst/>
              <a:gdLst>
                <a:gd name="connsiteX0" fmla="*/ 502623 w 591320"/>
                <a:gd name="connsiteY0" fmla="*/ 0 h 2094606"/>
                <a:gd name="connsiteX1" fmla="*/ 591321 w 591320"/>
                <a:gd name="connsiteY1" fmla="*/ 88698 h 2094606"/>
                <a:gd name="connsiteX2" fmla="*/ 591321 w 591320"/>
                <a:gd name="connsiteY2" fmla="*/ 2005909 h 2094606"/>
                <a:gd name="connsiteX3" fmla="*/ 502623 w 591320"/>
                <a:gd name="connsiteY3" fmla="*/ 2094607 h 2094606"/>
                <a:gd name="connsiteX4" fmla="*/ 88698 w 591320"/>
                <a:gd name="connsiteY4" fmla="*/ 2094607 h 2094606"/>
                <a:gd name="connsiteX5" fmla="*/ 0 w 591320"/>
                <a:gd name="connsiteY5" fmla="*/ 2005909 h 2094606"/>
                <a:gd name="connsiteX6" fmla="*/ 0 w 591320"/>
                <a:gd name="connsiteY6" fmla="*/ 88698 h 2094606"/>
                <a:gd name="connsiteX7" fmla="*/ 88698 w 591320"/>
                <a:gd name="connsiteY7" fmla="*/ 0 h 209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20" h="2094606">
                  <a:moveTo>
                    <a:pt x="502623" y="0"/>
                  </a:moveTo>
                  <a:cubicBezTo>
                    <a:pt x="551610" y="0"/>
                    <a:pt x="591321" y="39712"/>
                    <a:pt x="591321" y="88698"/>
                  </a:cubicBezTo>
                  <a:lnTo>
                    <a:pt x="591321" y="2005909"/>
                  </a:lnTo>
                  <a:cubicBezTo>
                    <a:pt x="591321" y="2054895"/>
                    <a:pt x="551610" y="2094607"/>
                    <a:pt x="502623" y="2094607"/>
                  </a:cubicBezTo>
                  <a:lnTo>
                    <a:pt x="88698" y="2094607"/>
                  </a:lnTo>
                  <a:cubicBezTo>
                    <a:pt x="39711" y="2094607"/>
                    <a:pt x="0" y="2054895"/>
                    <a:pt x="0" y="2005909"/>
                  </a:cubicBezTo>
                  <a:lnTo>
                    <a:pt x="0" y="88698"/>
                  </a:lnTo>
                  <a:cubicBezTo>
                    <a:pt x="0" y="39712"/>
                    <a:pt x="39711" y="0"/>
                    <a:pt x="88698" y="0"/>
                  </a:cubicBezTo>
                  <a:close/>
                </a:path>
              </a:pathLst>
            </a:custGeom>
            <a:solidFill>
              <a:srgbClr val="E1D5E7"/>
            </a:solidFill>
            <a:ln w="14765" cap="flat">
              <a:noFill/>
              <a:prstDash val="solid"/>
              <a:miter/>
            </a:ln>
          </p:spPr>
          <p:txBody>
            <a:bodyPr rtlCol="0" anchor="ctr"/>
            <a:lstStyle/>
            <a:p>
              <a:endParaRPr lang="en-US" sz="3200"/>
            </a:p>
          </p:txBody>
        </p:sp>
        <p:sp>
          <p:nvSpPr>
            <p:cNvPr id="174" name="Freeform: Shape 173">
              <a:extLst>
                <a:ext uri="{FF2B5EF4-FFF2-40B4-BE49-F238E27FC236}">
                  <a16:creationId xmlns:a16="http://schemas.microsoft.com/office/drawing/2014/main" id="{4829055C-6456-2CF3-32A7-BC426C64DE4A}"/>
                </a:ext>
              </a:extLst>
            </p:cNvPr>
            <p:cNvSpPr/>
            <p:nvPr/>
          </p:nvSpPr>
          <p:spPr>
            <a:xfrm>
              <a:off x="9907525" y="3129887"/>
              <a:ext cx="295660" cy="2094606"/>
            </a:xfrm>
            <a:custGeom>
              <a:avLst/>
              <a:gdLst>
                <a:gd name="connsiteX0" fmla="*/ 0 w 295660"/>
                <a:gd name="connsiteY0" fmla="*/ 0 h 2094606"/>
                <a:gd name="connsiteX1" fmla="*/ 295660 w 295660"/>
                <a:gd name="connsiteY1" fmla="*/ 0 h 2094606"/>
                <a:gd name="connsiteX2" fmla="*/ 295660 w 295660"/>
                <a:gd name="connsiteY2" fmla="*/ 2094607 h 2094606"/>
                <a:gd name="connsiteX3" fmla="*/ 0 w 295660"/>
                <a:gd name="connsiteY3" fmla="*/ 2094607 h 2094606"/>
              </a:gdLst>
              <a:ahLst/>
              <a:cxnLst>
                <a:cxn ang="0">
                  <a:pos x="connsiteX0" y="connsiteY0"/>
                </a:cxn>
                <a:cxn ang="0">
                  <a:pos x="connsiteX1" y="connsiteY1"/>
                </a:cxn>
                <a:cxn ang="0">
                  <a:pos x="connsiteX2" y="connsiteY2"/>
                </a:cxn>
                <a:cxn ang="0">
                  <a:pos x="connsiteX3" y="connsiteY3"/>
                </a:cxn>
              </a:cxnLst>
              <a:rect l="l" t="t" r="r" b="b"/>
              <a:pathLst>
                <a:path w="295660" h="2094606">
                  <a:moveTo>
                    <a:pt x="0" y="0"/>
                  </a:moveTo>
                  <a:lnTo>
                    <a:pt x="295660" y="0"/>
                  </a:lnTo>
                  <a:lnTo>
                    <a:pt x="295660" y="2094607"/>
                  </a:lnTo>
                  <a:lnTo>
                    <a:pt x="0" y="2094607"/>
                  </a:lnTo>
                  <a:close/>
                </a:path>
              </a:pathLst>
            </a:custGeom>
            <a:solidFill>
              <a:srgbClr val="DAE8FC"/>
            </a:solidFill>
            <a:ln w="14765" cap="flat">
              <a:noFill/>
              <a:prstDash val="solid"/>
              <a:miter/>
            </a:ln>
          </p:spPr>
          <p:txBody>
            <a:bodyPr rtlCol="0" anchor="ctr"/>
            <a:lstStyle/>
            <a:p>
              <a:endParaRPr lang="en-US" sz="3200"/>
            </a:p>
          </p:txBody>
        </p:sp>
        <p:sp>
          <p:nvSpPr>
            <p:cNvPr id="175" name="Freeform: Shape 174">
              <a:extLst>
                <a:ext uri="{FF2B5EF4-FFF2-40B4-BE49-F238E27FC236}">
                  <a16:creationId xmlns:a16="http://schemas.microsoft.com/office/drawing/2014/main" id="{D0902A78-B691-4859-EBB3-A2B502210A5F}"/>
                </a:ext>
              </a:extLst>
            </p:cNvPr>
            <p:cNvSpPr/>
            <p:nvPr/>
          </p:nvSpPr>
          <p:spPr>
            <a:xfrm>
              <a:off x="9907525" y="3129887"/>
              <a:ext cx="295660" cy="2094754"/>
            </a:xfrm>
            <a:custGeom>
              <a:avLst/>
              <a:gdLst>
                <a:gd name="connsiteX0" fmla="*/ 0 w 295660"/>
                <a:gd name="connsiteY0" fmla="*/ 0 h 2094754"/>
                <a:gd name="connsiteX1" fmla="*/ 0 w 295660"/>
                <a:gd name="connsiteY1" fmla="*/ 0 h 2094754"/>
                <a:gd name="connsiteX2" fmla="*/ 0 w 295660"/>
                <a:gd name="connsiteY2" fmla="*/ 104220 h 2094754"/>
                <a:gd name="connsiteX3" fmla="*/ 104220 w 295660"/>
                <a:gd name="connsiteY3" fmla="*/ 0 h 2094754"/>
                <a:gd name="connsiteX4" fmla="*/ 0 w 295660"/>
                <a:gd name="connsiteY4" fmla="*/ 208441 h 2094754"/>
                <a:gd name="connsiteX5" fmla="*/ 208441 w 295660"/>
                <a:gd name="connsiteY5" fmla="*/ 0 h 2094754"/>
                <a:gd name="connsiteX6" fmla="*/ 0 w 295660"/>
                <a:gd name="connsiteY6" fmla="*/ 312661 h 2094754"/>
                <a:gd name="connsiteX7" fmla="*/ 295660 w 295660"/>
                <a:gd name="connsiteY7" fmla="*/ 17000 h 2094754"/>
                <a:gd name="connsiteX8" fmla="*/ 0 w 295660"/>
                <a:gd name="connsiteY8" fmla="*/ 416881 h 2094754"/>
                <a:gd name="connsiteX9" fmla="*/ 295660 w 295660"/>
                <a:gd name="connsiteY9" fmla="*/ 121221 h 2094754"/>
                <a:gd name="connsiteX10" fmla="*/ 0 w 295660"/>
                <a:gd name="connsiteY10" fmla="*/ 521102 h 2094754"/>
                <a:gd name="connsiteX11" fmla="*/ 295660 w 295660"/>
                <a:gd name="connsiteY11" fmla="*/ 225441 h 2094754"/>
                <a:gd name="connsiteX12" fmla="*/ 0 w 295660"/>
                <a:gd name="connsiteY12" fmla="*/ 625322 h 2094754"/>
                <a:gd name="connsiteX13" fmla="*/ 295660 w 295660"/>
                <a:gd name="connsiteY13" fmla="*/ 329661 h 2094754"/>
                <a:gd name="connsiteX14" fmla="*/ 0 w 295660"/>
                <a:gd name="connsiteY14" fmla="*/ 729542 h 2094754"/>
                <a:gd name="connsiteX15" fmla="*/ 295660 w 295660"/>
                <a:gd name="connsiteY15" fmla="*/ 433882 h 2094754"/>
                <a:gd name="connsiteX16" fmla="*/ 0 w 295660"/>
                <a:gd name="connsiteY16" fmla="*/ 833763 h 2094754"/>
                <a:gd name="connsiteX17" fmla="*/ 295660 w 295660"/>
                <a:gd name="connsiteY17" fmla="*/ 538102 h 2094754"/>
                <a:gd name="connsiteX18" fmla="*/ 0 w 295660"/>
                <a:gd name="connsiteY18" fmla="*/ 937983 h 2094754"/>
                <a:gd name="connsiteX19" fmla="*/ 295660 w 295660"/>
                <a:gd name="connsiteY19" fmla="*/ 642322 h 2094754"/>
                <a:gd name="connsiteX20" fmla="*/ 0 w 295660"/>
                <a:gd name="connsiteY20" fmla="*/ 1042203 h 2094754"/>
                <a:gd name="connsiteX21" fmla="*/ 295660 w 295660"/>
                <a:gd name="connsiteY21" fmla="*/ 746543 h 2094754"/>
                <a:gd name="connsiteX22" fmla="*/ 0 w 295660"/>
                <a:gd name="connsiteY22" fmla="*/ 1146424 h 2094754"/>
                <a:gd name="connsiteX23" fmla="*/ 295660 w 295660"/>
                <a:gd name="connsiteY23" fmla="*/ 850763 h 2094754"/>
                <a:gd name="connsiteX24" fmla="*/ 0 w 295660"/>
                <a:gd name="connsiteY24" fmla="*/ 1250644 h 2094754"/>
                <a:gd name="connsiteX25" fmla="*/ 295660 w 295660"/>
                <a:gd name="connsiteY25" fmla="*/ 954983 h 2094754"/>
                <a:gd name="connsiteX26" fmla="*/ 0 w 295660"/>
                <a:gd name="connsiteY26" fmla="*/ 1354864 h 2094754"/>
                <a:gd name="connsiteX27" fmla="*/ 295660 w 295660"/>
                <a:gd name="connsiteY27" fmla="*/ 1059204 h 2094754"/>
                <a:gd name="connsiteX28" fmla="*/ 0 w 295660"/>
                <a:gd name="connsiteY28" fmla="*/ 1459085 h 2094754"/>
                <a:gd name="connsiteX29" fmla="*/ 295660 w 295660"/>
                <a:gd name="connsiteY29" fmla="*/ 1163424 h 2094754"/>
                <a:gd name="connsiteX30" fmla="*/ 0 w 295660"/>
                <a:gd name="connsiteY30" fmla="*/ 1563305 h 2094754"/>
                <a:gd name="connsiteX31" fmla="*/ 295660 w 295660"/>
                <a:gd name="connsiteY31" fmla="*/ 1267644 h 2094754"/>
                <a:gd name="connsiteX32" fmla="*/ 0 w 295660"/>
                <a:gd name="connsiteY32" fmla="*/ 1667525 h 2094754"/>
                <a:gd name="connsiteX33" fmla="*/ 295660 w 295660"/>
                <a:gd name="connsiteY33" fmla="*/ 1371865 h 2094754"/>
                <a:gd name="connsiteX34" fmla="*/ 0 w 295660"/>
                <a:gd name="connsiteY34" fmla="*/ 1771745 h 2094754"/>
                <a:gd name="connsiteX35" fmla="*/ 295660 w 295660"/>
                <a:gd name="connsiteY35" fmla="*/ 1476085 h 2094754"/>
                <a:gd name="connsiteX36" fmla="*/ 0 w 295660"/>
                <a:gd name="connsiteY36" fmla="*/ 1875966 h 2094754"/>
                <a:gd name="connsiteX37" fmla="*/ 295660 w 295660"/>
                <a:gd name="connsiteY37" fmla="*/ 1580305 h 2094754"/>
                <a:gd name="connsiteX38" fmla="*/ 0 w 295660"/>
                <a:gd name="connsiteY38" fmla="*/ 1980186 h 2094754"/>
                <a:gd name="connsiteX39" fmla="*/ 295660 w 295660"/>
                <a:gd name="connsiteY39" fmla="*/ 1684526 h 2094754"/>
                <a:gd name="connsiteX40" fmla="*/ 0 w 295660"/>
                <a:gd name="connsiteY40" fmla="*/ 2084407 h 2094754"/>
                <a:gd name="connsiteX41" fmla="*/ 295660 w 295660"/>
                <a:gd name="connsiteY41" fmla="*/ 1788746 h 2094754"/>
                <a:gd name="connsiteX42" fmla="*/ 94020 w 295660"/>
                <a:gd name="connsiteY42" fmla="*/ 2094755 h 2094754"/>
                <a:gd name="connsiteX43" fmla="*/ 295660 w 295660"/>
                <a:gd name="connsiteY43" fmla="*/ 1892966 h 2094754"/>
                <a:gd name="connsiteX44" fmla="*/ 198240 w 295660"/>
                <a:gd name="connsiteY44" fmla="*/ 2094755 h 2094754"/>
                <a:gd name="connsiteX45" fmla="*/ 295660 w 295660"/>
                <a:gd name="connsiteY45" fmla="*/ 1997187 h 209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5660" h="2094754">
                  <a:moveTo>
                    <a:pt x="0" y="0"/>
                  </a:moveTo>
                  <a:lnTo>
                    <a:pt x="0" y="0"/>
                  </a:lnTo>
                  <a:moveTo>
                    <a:pt x="0" y="104220"/>
                  </a:moveTo>
                  <a:lnTo>
                    <a:pt x="104220" y="0"/>
                  </a:lnTo>
                  <a:moveTo>
                    <a:pt x="0" y="208441"/>
                  </a:moveTo>
                  <a:lnTo>
                    <a:pt x="208441" y="0"/>
                  </a:lnTo>
                  <a:moveTo>
                    <a:pt x="0" y="312661"/>
                  </a:moveTo>
                  <a:lnTo>
                    <a:pt x="295660" y="17000"/>
                  </a:lnTo>
                  <a:moveTo>
                    <a:pt x="0" y="416881"/>
                  </a:moveTo>
                  <a:lnTo>
                    <a:pt x="295660" y="121221"/>
                  </a:lnTo>
                  <a:moveTo>
                    <a:pt x="0" y="521102"/>
                  </a:moveTo>
                  <a:lnTo>
                    <a:pt x="295660" y="225441"/>
                  </a:lnTo>
                  <a:moveTo>
                    <a:pt x="0" y="625322"/>
                  </a:moveTo>
                  <a:lnTo>
                    <a:pt x="295660" y="329661"/>
                  </a:lnTo>
                  <a:moveTo>
                    <a:pt x="0" y="729542"/>
                  </a:moveTo>
                  <a:lnTo>
                    <a:pt x="295660" y="433882"/>
                  </a:lnTo>
                  <a:moveTo>
                    <a:pt x="0" y="833763"/>
                  </a:moveTo>
                  <a:lnTo>
                    <a:pt x="295660" y="538102"/>
                  </a:lnTo>
                  <a:moveTo>
                    <a:pt x="0" y="937983"/>
                  </a:moveTo>
                  <a:lnTo>
                    <a:pt x="295660" y="642322"/>
                  </a:lnTo>
                  <a:moveTo>
                    <a:pt x="0" y="1042203"/>
                  </a:moveTo>
                  <a:lnTo>
                    <a:pt x="295660" y="746543"/>
                  </a:lnTo>
                  <a:moveTo>
                    <a:pt x="0" y="1146424"/>
                  </a:moveTo>
                  <a:lnTo>
                    <a:pt x="295660" y="850763"/>
                  </a:lnTo>
                  <a:moveTo>
                    <a:pt x="0" y="1250644"/>
                  </a:moveTo>
                  <a:lnTo>
                    <a:pt x="295660" y="954983"/>
                  </a:lnTo>
                  <a:moveTo>
                    <a:pt x="0" y="1354864"/>
                  </a:moveTo>
                  <a:lnTo>
                    <a:pt x="295660" y="1059204"/>
                  </a:lnTo>
                  <a:moveTo>
                    <a:pt x="0" y="1459085"/>
                  </a:moveTo>
                  <a:lnTo>
                    <a:pt x="295660" y="1163424"/>
                  </a:lnTo>
                  <a:moveTo>
                    <a:pt x="0" y="1563305"/>
                  </a:moveTo>
                  <a:lnTo>
                    <a:pt x="295660" y="1267644"/>
                  </a:lnTo>
                  <a:moveTo>
                    <a:pt x="0" y="1667525"/>
                  </a:moveTo>
                  <a:lnTo>
                    <a:pt x="295660" y="1371865"/>
                  </a:lnTo>
                  <a:moveTo>
                    <a:pt x="0" y="1771745"/>
                  </a:moveTo>
                  <a:lnTo>
                    <a:pt x="295660" y="1476085"/>
                  </a:lnTo>
                  <a:moveTo>
                    <a:pt x="0" y="1875966"/>
                  </a:moveTo>
                  <a:lnTo>
                    <a:pt x="295660" y="1580305"/>
                  </a:lnTo>
                  <a:moveTo>
                    <a:pt x="0" y="1980186"/>
                  </a:moveTo>
                  <a:lnTo>
                    <a:pt x="295660" y="1684526"/>
                  </a:lnTo>
                  <a:moveTo>
                    <a:pt x="0" y="2084407"/>
                  </a:moveTo>
                  <a:lnTo>
                    <a:pt x="295660" y="1788746"/>
                  </a:lnTo>
                  <a:moveTo>
                    <a:pt x="94020" y="2094755"/>
                  </a:moveTo>
                  <a:lnTo>
                    <a:pt x="295660" y="1892966"/>
                  </a:lnTo>
                  <a:moveTo>
                    <a:pt x="198240" y="2094755"/>
                  </a:moveTo>
                  <a:lnTo>
                    <a:pt x="295660" y="1997187"/>
                  </a:lnTo>
                </a:path>
              </a:pathLst>
            </a:custGeom>
            <a:noFill/>
            <a:ln w="36912" cap="flat">
              <a:solidFill>
                <a:srgbClr val="E1D5E7"/>
              </a:solidFill>
              <a:prstDash val="solid"/>
              <a:miter/>
            </a:ln>
          </p:spPr>
          <p:txBody>
            <a:bodyPr rtlCol="0" anchor="ctr"/>
            <a:lstStyle/>
            <a:p>
              <a:endParaRPr lang="en-US" sz="3200" dirty="0"/>
            </a:p>
          </p:txBody>
        </p:sp>
      </p:grpSp>
      <p:sp>
        <p:nvSpPr>
          <p:cNvPr id="176" name="Freeform: Shape 175">
            <a:extLst>
              <a:ext uri="{FF2B5EF4-FFF2-40B4-BE49-F238E27FC236}">
                <a16:creationId xmlns:a16="http://schemas.microsoft.com/office/drawing/2014/main" id="{49B0B089-E8AF-81D1-5C73-F3227CE76921}"/>
              </a:ext>
            </a:extLst>
          </p:cNvPr>
          <p:cNvSpPr/>
          <p:nvPr/>
        </p:nvSpPr>
        <p:spPr>
          <a:xfrm>
            <a:off x="1940365" y="2555123"/>
            <a:ext cx="14783" cy="14783"/>
          </a:xfrm>
          <a:custGeom>
            <a:avLst/>
            <a:gdLst/>
            <a:ahLst/>
            <a:cxnLst/>
            <a:rect l="l" t="t" r="r" b="b"/>
            <a:pathLst>
              <a:path w="14783" h="14783"/>
            </a:pathLst>
          </a:custGeom>
          <a:noFill/>
          <a:ln w="14765" cap="flat">
            <a:solidFill>
              <a:srgbClr val="000000"/>
            </a:solidFill>
            <a:prstDash val="solid"/>
            <a:miter/>
          </a:ln>
        </p:spPr>
        <p:txBody>
          <a:bodyPr rtlCol="0" anchor="ctr"/>
          <a:lstStyle/>
          <a:p>
            <a:endParaRPr lang="en-US" sz="3200"/>
          </a:p>
        </p:txBody>
      </p:sp>
      <p:sp>
        <p:nvSpPr>
          <p:cNvPr id="177" name="Freeform: Shape 176">
            <a:extLst>
              <a:ext uri="{FF2B5EF4-FFF2-40B4-BE49-F238E27FC236}">
                <a16:creationId xmlns:a16="http://schemas.microsoft.com/office/drawing/2014/main" id="{F22327D4-729E-91E7-AEAA-8123CAFDCCDE}"/>
              </a:ext>
            </a:extLst>
          </p:cNvPr>
          <p:cNvSpPr/>
          <p:nvPr/>
        </p:nvSpPr>
        <p:spPr>
          <a:xfrm>
            <a:off x="6922243"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79" name="Freeform: Shape 178">
            <a:extLst>
              <a:ext uri="{FF2B5EF4-FFF2-40B4-BE49-F238E27FC236}">
                <a16:creationId xmlns:a16="http://schemas.microsoft.com/office/drawing/2014/main" id="{48E7C679-3FE9-8CA1-C469-0EAF61B6AE71}"/>
              </a:ext>
            </a:extLst>
          </p:cNvPr>
          <p:cNvSpPr/>
          <p:nvPr/>
        </p:nvSpPr>
        <p:spPr>
          <a:xfrm>
            <a:off x="7217904"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81" name="Freeform: Shape 180">
            <a:extLst>
              <a:ext uri="{FF2B5EF4-FFF2-40B4-BE49-F238E27FC236}">
                <a16:creationId xmlns:a16="http://schemas.microsoft.com/office/drawing/2014/main" id="{5C632092-CEFC-9508-2D80-AD078A8F81AF}"/>
              </a:ext>
            </a:extLst>
          </p:cNvPr>
          <p:cNvSpPr/>
          <p:nvPr/>
        </p:nvSpPr>
        <p:spPr>
          <a:xfrm>
            <a:off x="7513564"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83" name="Freeform: Shape 182">
            <a:extLst>
              <a:ext uri="{FF2B5EF4-FFF2-40B4-BE49-F238E27FC236}">
                <a16:creationId xmlns:a16="http://schemas.microsoft.com/office/drawing/2014/main" id="{45010E17-A4DD-200E-2313-CF2E61E413C5}"/>
              </a:ext>
            </a:extLst>
          </p:cNvPr>
          <p:cNvSpPr/>
          <p:nvPr/>
        </p:nvSpPr>
        <p:spPr>
          <a:xfrm>
            <a:off x="7809225"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85" name="Freeform: Shape 184">
            <a:extLst>
              <a:ext uri="{FF2B5EF4-FFF2-40B4-BE49-F238E27FC236}">
                <a16:creationId xmlns:a16="http://schemas.microsoft.com/office/drawing/2014/main" id="{54DAD2FF-C20B-46DC-105C-26C43890BA79}"/>
              </a:ext>
            </a:extLst>
          </p:cNvPr>
          <p:cNvSpPr/>
          <p:nvPr/>
        </p:nvSpPr>
        <p:spPr>
          <a:xfrm>
            <a:off x="8104885"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194" name="TextBox 193">
            <a:extLst>
              <a:ext uri="{FF2B5EF4-FFF2-40B4-BE49-F238E27FC236}">
                <a16:creationId xmlns:a16="http://schemas.microsoft.com/office/drawing/2014/main" id="{DA369563-15F5-313A-C8F6-3B946BA821DB}"/>
              </a:ext>
            </a:extLst>
          </p:cNvPr>
          <p:cNvSpPr txBox="1"/>
          <p:nvPr/>
        </p:nvSpPr>
        <p:spPr>
          <a:xfrm>
            <a:off x="3344984" y="4445831"/>
            <a:ext cx="516488" cy="307777"/>
          </a:xfrm>
          <a:prstGeom prst="rect">
            <a:avLst/>
          </a:prstGeom>
          <a:noFill/>
        </p:spPr>
        <p:txBody>
          <a:bodyPr wrap="none" rtlCol="0">
            <a:spAutoFit/>
          </a:bodyPr>
          <a:lstStyle/>
          <a:p>
            <a:pPr algn="r"/>
            <a:r>
              <a:rPr lang="en-US" sz="1400" spc="0" baseline="0">
                <a:ln/>
                <a:solidFill>
                  <a:srgbClr val="000000"/>
                </a:solidFill>
                <a:latin typeface="Fira Code"/>
                <a:ea typeface="Fira Code"/>
                <a:cs typeface="Fira Code"/>
                <a:sym typeface="Fira Code"/>
                <a:rtl val="0"/>
              </a:rPr>
              <a:t>add</a:t>
            </a:r>
          </a:p>
        </p:txBody>
      </p:sp>
      <p:grpSp>
        <p:nvGrpSpPr>
          <p:cNvPr id="277" name="Group 276">
            <a:extLst>
              <a:ext uri="{FF2B5EF4-FFF2-40B4-BE49-F238E27FC236}">
                <a16:creationId xmlns:a16="http://schemas.microsoft.com/office/drawing/2014/main" id="{F460DF87-9B9F-5CD6-8235-10624D4FD649}"/>
              </a:ext>
            </a:extLst>
          </p:cNvPr>
          <p:cNvGrpSpPr/>
          <p:nvPr/>
        </p:nvGrpSpPr>
        <p:grpSpPr>
          <a:xfrm>
            <a:off x="4453479" y="4492438"/>
            <a:ext cx="591320" cy="571216"/>
            <a:chOff x="6847440" y="4462872"/>
            <a:chExt cx="591320" cy="571216"/>
          </a:xfrm>
        </p:grpSpPr>
        <p:sp>
          <p:nvSpPr>
            <p:cNvPr id="160" name="Freeform: Shape 159">
              <a:extLst>
                <a:ext uri="{FF2B5EF4-FFF2-40B4-BE49-F238E27FC236}">
                  <a16:creationId xmlns:a16="http://schemas.microsoft.com/office/drawing/2014/main" id="{DCB06CFD-2C7E-8E95-514B-61F48CD3ABD4}"/>
                </a:ext>
              </a:extLst>
            </p:cNvPr>
            <p:cNvSpPr/>
            <p:nvPr/>
          </p:nvSpPr>
          <p:spPr>
            <a:xfrm>
              <a:off x="6847440" y="4653277"/>
              <a:ext cx="591320" cy="190405"/>
            </a:xfrm>
            <a:custGeom>
              <a:avLst/>
              <a:gdLst>
                <a:gd name="connsiteX0" fmla="*/ 0 w 591320"/>
                <a:gd name="connsiteY0" fmla="*/ 0 h 190405"/>
                <a:gd name="connsiteX1" fmla="*/ 591321 w 591320"/>
                <a:gd name="connsiteY1" fmla="*/ 0 h 190405"/>
                <a:gd name="connsiteX2" fmla="*/ 591321 w 591320"/>
                <a:gd name="connsiteY2" fmla="*/ 190405 h 190405"/>
                <a:gd name="connsiteX3" fmla="*/ 0 w 59132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591320" h="190405">
                  <a:moveTo>
                    <a:pt x="0" y="0"/>
                  </a:moveTo>
                  <a:lnTo>
                    <a:pt x="591321" y="0"/>
                  </a:lnTo>
                  <a:lnTo>
                    <a:pt x="591321"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61" name="Freeform: Shape 160">
              <a:extLst>
                <a:ext uri="{FF2B5EF4-FFF2-40B4-BE49-F238E27FC236}">
                  <a16:creationId xmlns:a16="http://schemas.microsoft.com/office/drawing/2014/main" id="{5CA74D0A-C74C-5449-D2B4-C90D83014E19}"/>
                </a:ext>
              </a:extLst>
            </p:cNvPr>
            <p:cNvSpPr/>
            <p:nvPr/>
          </p:nvSpPr>
          <p:spPr>
            <a:xfrm>
              <a:off x="7143100" y="4843683"/>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95" name="Freeform: Shape 194">
              <a:extLst>
                <a:ext uri="{FF2B5EF4-FFF2-40B4-BE49-F238E27FC236}">
                  <a16:creationId xmlns:a16="http://schemas.microsoft.com/office/drawing/2014/main" id="{66AB0989-81E2-8A30-9FB1-BDF06492A348}"/>
                </a:ext>
              </a:extLst>
            </p:cNvPr>
            <p:cNvSpPr/>
            <p:nvPr/>
          </p:nvSpPr>
          <p:spPr>
            <a:xfrm>
              <a:off x="6847440" y="446287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sp>
        <p:nvSpPr>
          <p:cNvPr id="201" name="Freeform: Shape 200">
            <a:extLst>
              <a:ext uri="{FF2B5EF4-FFF2-40B4-BE49-F238E27FC236}">
                <a16:creationId xmlns:a16="http://schemas.microsoft.com/office/drawing/2014/main" id="{63FD19DC-54C5-2970-E62B-721A959F9D52}"/>
              </a:ext>
            </a:extLst>
          </p:cNvPr>
          <p:cNvSpPr/>
          <p:nvPr/>
        </p:nvSpPr>
        <p:spPr>
          <a:xfrm>
            <a:off x="8400546"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203" name="Freeform: Shape 202">
            <a:extLst>
              <a:ext uri="{FF2B5EF4-FFF2-40B4-BE49-F238E27FC236}">
                <a16:creationId xmlns:a16="http://schemas.microsoft.com/office/drawing/2014/main" id="{2D277824-1FFE-2F72-3D67-0EA193A7911F}"/>
              </a:ext>
            </a:extLst>
          </p:cNvPr>
          <p:cNvSpPr/>
          <p:nvPr/>
        </p:nvSpPr>
        <p:spPr>
          <a:xfrm>
            <a:off x="8696206"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205" name="Freeform: Shape 204">
            <a:extLst>
              <a:ext uri="{FF2B5EF4-FFF2-40B4-BE49-F238E27FC236}">
                <a16:creationId xmlns:a16="http://schemas.microsoft.com/office/drawing/2014/main" id="{E510B503-5AD8-8074-0A6A-6F090E13C04E}"/>
              </a:ext>
            </a:extLst>
          </p:cNvPr>
          <p:cNvSpPr/>
          <p:nvPr/>
        </p:nvSpPr>
        <p:spPr>
          <a:xfrm>
            <a:off x="8991867" y="515235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210" name="Freeform: Shape 209">
            <a:extLst>
              <a:ext uri="{FF2B5EF4-FFF2-40B4-BE49-F238E27FC236}">
                <a16:creationId xmlns:a16="http://schemas.microsoft.com/office/drawing/2014/main" id="{B95813A7-E218-AC65-3220-7C3BE2ED864A}"/>
              </a:ext>
            </a:extLst>
          </p:cNvPr>
          <p:cNvSpPr/>
          <p:nvPr/>
        </p:nvSpPr>
        <p:spPr>
          <a:xfrm>
            <a:off x="6922243" y="5357688"/>
            <a:ext cx="2365283" cy="190405"/>
          </a:xfrm>
          <a:custGeom>
            <a:avLst/>
            <a:gdLst>
              <a:gd name="connsiteX0" fmla="*/ 0 w 2365283"/>
              <a:gd name="connsiteY0" fmla="*/ 0 h 190405"/>
              <a:gd name="connsiteX1" fmla="*/ 2365284 w 2365283"/>
              <a:gd name="connsiteY1" fmla="*/ 0 h 190405"/>
              <a:gd name="connsiteX2" fmla="*/ 2365284 w 2365283"/>
              <a:gd name="connsiteY2" fmla="*/ 190405 h 190405"/>
              <a:gd name="connsiteX3" fmla="*/ 0 w 2365283"/>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365283" h="190405">
                <a:moveTo>
                  <a:pt x="0" y="0"/>
                </a:moveTo>
                <a:lnTo>
                  <a:pt x="2365284" y="0"/>
                </a:lnTo>
                <a:lnTo>
                  <a:pt x="2365284" y="190405"/>
                </a:lnTo>
                <a:lnTo>
                  <a:pt x="0" y="190405"/>
                </a:lnTo>
                <a:close/>
              </a:path>
            </a:pathLst>
          </a:custGeom>
          <a:noFill/>
          <a:ln w="14765" cap="flat">
            <a:noFill/>
            <a:prstDash val="solid"/>
            <a:miter/>
          </a:ln>
        </p:spPr>
        <p:txBody>
          <a:bodyPr rtlCol="0" anchor="ctr"/>
          <a:lstStyle/>
          <a:p>
            <a:endParaRPr lang="en-US" sz="3200"/>
          </a:p>
        </p:txBody>
      </p:sp>
      <p:sp>
        <p:nvSpPr>
          <p:cNvPr id="211" name="TextBox 210">
            <a:extLst>
              <a:ext uri="{FF2B5EF4-FFF2-40B4-BE49-F238E27FC236}">
                <a16:creationId xmlns:a16="http://schemas.microsoft.com/office/drawing/2014/main" id="{7C69C60F-3B65-1006-BF97-1E06129B774B}"/>
              </a:ext>
            </a:extLst>
          </p:cNvPr>
          <p:cNvSpPr txBox="1"/>
          <p:nvPr/>
        </p:nvSpPr>
        <p:spPr>
          <a:xfrm>
            <a:off x="7466473" y="5296298"/>
            <a:ext cx="1284326" cy="307777"/>
          </a:xfrm>
          <a:prstGeom prst="rect">
            <a:avLst/>
          </a:prstGeom>
          <a:noFill/>
        </p:spPr>
        <p:txBody>
          <a:bodyPr wrap="none" rtlCol="0">
            <a:spAutoFit/>
          </a:bodyPr>
          <a:lstStyle/>
          <a:p>
            <a:pPr algn="l"/>
            <a:r>
              <a:rPr lang="en-US" sz="1400" i="1" spc="0" baseline="0">
                <a:ln/>
                <a:solidFill>
                  <a:srgbClr val="000000"/>
                </a:solidFill>
                <a:latin typeface="Lato"/>
                <a:sym typeface="Lato"/>
                <a:rtl val="0"/>
              </a:rPr>
              <a:t>Dynamic Stage</a:t>
            </a:r>
          </a:p>
        </p:txBody>
      </p:sp>
      <p:sp>
        <p:nvSpPr>
          <p:cNvPr id="212" name="Freeform: Shape 211">
            <a:extLst>
              <a:ext uri="{FF2B5EF4-FFF2-40B4-BE49-F238E27FC236}">
                <a16:creationId xmlns:a16="http://schemas.microsoft.com/office/drawing/2014/main" id="{F76FEE7E-C38D-49B7-9622-6B491F5AD5C6}"/>
              </a:ext>
            </a:extLst>
          </p:cNvPr>
          <p:cNvSpPr/>
          <p:nvPr/>
        </p:nvSpPr>
        <p:spPr>
          <a:xfrm>
            <a:off x="6922243"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grpSp>
        <p:nvGrpSpPr>
          <p:cNvPr id="283" name="Group 282">
            <a:extLst>
              <a:ext uri="{FF2B5EF4-FFF2-40B4-BE49-F238E27FC236}">
                <a16:creationId xmlns:a16="http://schemas.microsoft.com/office/drawing/2014/main" id="{408E6101-A50E-902F-0B2A-B2BA13A2F89B}"/>
              </a:ext>
            </a:extLst>
          </p:cNvPr>
          <p:cNvGrpSpPr/>
          <p:nvPr/>
        </p:nvGrpSpPr>
        <p:grpSpPr>
          <a:xfrm>
            <a:off x="6919502" y="3009364"/>
            <a:ext cx="288862" cy="2389523"/>
            <a:chOff x="9313463" y="2979798"/>
            <a:chExt cx="288862" cy="2389523"/>
          </a:xfrm>
        </p:grpSpPr>
        <p:sp>
          <p:nvSpPr>
            <p:cNvPr id="178" name="TextBox 177">
              <a:extLst>
                <a:ext uri="{FF2B5EF4-FFF2-40B4-BE49-F238E27FC236}">
                  <a16:creationId xmlns:a16="http://schemas.microsoft.com/office/drawing/2014/main" id="{4C8F4300-E2E6-8410-BB63-858E642FF302}"/>
                </a:ext>
              </a:extLst>
            </p:cNvPr>
            <p:cNvSpPr txBox="1"/>
            <p:nvPr/>
          </p:nvSpPr>
          <p:spPr>
            <a:xfrm>
              <a:off x="9313463" y="5061544"/>
              <a:ext cx="288862" cy="307777"/>
            </a:xfrm>
            <a:prstGeom prst="rect">
              <a:avLst/>
            </a:prstGeom>
            <a:noFill/>
          </p:spPr>
          <p:txBody>
            <a:bodyPr wrap="none" rtlCol="0">
              <a:spAutoFit/>
            </a:bodyPr>
            <a:lstStyle/>
            <a:p>
              <a:pPr algn="l"/>
              <a:r>
                <a:rPr lang="en-US" sz="1400" spc="0" baseline="0" dirty="0">
                  <a:ln/>
                  <a:solidFill>
                    <a:srgbClr val="000000"/>
                  </a:solidFill>
                  <a:latin typeface="Lato"/>
                  <a:sym typeface="Lato"/>
                  <a:rtl val="0"/>
                </a:rPr>
                <a:t>1</a:t>
              </a:r>
            </a:p>
          </p:txBody>
        </p:sp>
        <p:sp>
          <p:nvSpPr>
            <p:cNvPr id="213" name="TextBox 212">
              <a:extLst>
                <a:ext uri="{FF2B5EF4-FFF2-40B4-BE49-F238E27FC236}">
                  <a16:creationId xmlns:a16="http://schemas.microsoft.com/office/drawing/2014/main" id="{0A4D815A-FAFD-B3BB-60CB-82564AC28300}"/>
                </a:ext>
              </a:extLst>
            </p:cNvPr>
            <p:cNvSpPr txBox="1"/>
            <p:nvPr/>
          </p:nvSpPr>
          <p:spPr>
            <a:xfrm>
              <a:off x="9313463" y="2979798"/>
              <a:ext cx="288862" cy="307777"/>
            </a:xfrm>
            <a:prstGeom prst="rect">
              <a:avLst/>
            </a:prstGeom>
            <a:noFill/>
          </p:spPr>
          <p:txBody>
            <a:bodyPr wrap="none" rtlCol="0">
              <a:spAutoFit/>
            </a:bodyPr>
            <a:lstStyle/>
            <a:p>
              <a:pPr algn="l"/>
              <a:r>
                <a:rPr lang="en-US" sz="1400" spc="0" baseline="0" dirty="0">
                  <a:ln/>
                  <a:solidFill>
                    <a:srgbClr val="000000"/>
                  </a:solidFill>
                  <a:latin typeface="Lato"/>
                  <a:sym typeface="Lato"/>
                  <a:rtl val="0"/>
                </a:rPr>
                <a:t>1</a:t>
              </a:r>
            </a:p>
          </p:txBody>
        </p:sp>
      </p:grpSp>
      <p:sp>
        <p:nvSpPr>
          <p:cNvPr id="214" name="Freeform: Shape 213">
            <a:extLst>
              <a:ext uri="{FF2B5EF4-FFF2-40B4-BE49-F238E27FC236}">
                <a16:creationId xmlns:a16="http://schemas.microsoft.com/office/drawing/2014/main" id="{8ED4B620-6B6E-A1C3-8C96-1B473D7354B9}"/>
              </a:ext>
            </a:extLst>
          </p:cNvPr>
          <p:cNvSpPr/>
          <p:nvPr/>
        </p:nvSpPr>
        <p:spPr>
          <a:xfrm>
            <a:off x="7217904"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216" name="Freeform: Shape 215">
            <a:extLst>
              <a:ext uri="{FF2B5EF4-FFF2-40B4-BE49-F238E27FC236}">
                <a16:creationId xmlns:a16="http://schemas.microsoft.com/office/drawing/2014/main" id="{B431F006-08A1-7DC6-0DFE-6BB60625ADC1}"/>
              </a:ext>
            </a:extLst>
          </p:cNvPr>
          <p:cNvSpPr/>
          <p:nvPr/>
        </p:nvSpPr>
        <p:spPr>
          <a:xfrm>
            <a:off x="7513564"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grpSp>
        <p:nvGrpSpPr>
          <p:cNvPr id="282" name="Group 281">
            <a:extLst>
              <a:ext uri="{FF2B5EF4-FFF2-40B4-BE49-F238E27FC236}">
                <a16:creationId xmlns:a16="http://schemas.microsoft.com/office/drawing/2014/main" id="{B0E3A8F0-5168-4509-3C5E-65FD8F79DF13}"/>
              </a:ext>
            </a:extLst>
          </p:cNvPr>
          <p:cNvGrpSpPr/>
          <p:nvPr/>
        </p:nvGrpSpPr>
        <p:grpSpPr>
          <a:xfrm>
            <a:off x="7215162" y="3009364"/>
            <a:ext cx="584523" cy="2389523"/>
            <a:chOff x="9609123" y="2979798"/>
            <a:chExt cx="584523" cy="2389523"/>
          </a:xfrm>
        </p:grpSpPr>
        <p:sp>
          <p:nvSpPr>
            <p:cNvPr id="180" name="TextBox 179">
              <a:extLst>
                <a:ext uri="{FF2B5EF4-FFF2-40B4-BE49-F238E27FC236}">
                  <a16:creationId xmlns:a16="http://schemas.microsoft.com/office/drawing/2014/main" id="{BD2866BC-B957-6E02-6010-82C5926F86EA}"/>
                </a:ext>
              </a:extLst>
            </p:cNvPr>
            <p:cNvSpPr txBox="1"/>
            <p:nvPr/>
          </p:nvSpPr>
          <p:spPr>
            <a:xfrm>
              <a:off x="9609123" y="506154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2</a:t>
              </a:r>
            </a:p>
          </p:txBody>
        </p:sp>
        <p:sp>
          <p:nvSpPr>
            <p:cNvPr id="182" name="TextBox 181">
              <a:extLst>
                <a:ext uri="{FF2B5EF4-FFF2-40B4-BE49-F238E27FC236}">
                  <a16:creationId xmlns:a16="http://schemas.microsoft.com/office/drawing/2014/main" id="{51FA9723-C1F0-B40A-128F-02F37CC1EE4A}"/>
                </a:ext>
              </a:extLst>
            </p:cNvPr>
            <p:cNvSpPr txBox="1"/>
            <p:nvPr/>
          </p:nvSpPr>
          <p:spPr>
            <a:xfrm>
              <a:off x="9904784" y="506154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3</a:t>
              </a:r>
            </a:p>
          </p:txBody>
        </p:sp>
        <p:sp>
          <p:nvSpPr>
            <p:cNvPr id="215" name="TextBox 214">
              <a:extLst>
                <a:ext uri="{FF2B5EF4-FFF2-40B4-BE49-F238E27FC236}">
                  <a16:creationId xmlns:a16="http://schemas.microsoft.com/office/drawing/2014/main" id="{9F2C1549-A919-09D1-4F78-53FB50E8D15B}"/>
                </a:ext>
              </a:extLst>
            </p:cNvPr>
            <p:cNvSpPr txBox="1"/>
            <p:nvPr/>
          </p:nvSpPr>
          <p:spPr>
            <a:xfrm>
              <a:off x="9609123" y="2979798"/>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2</a:t>
              </a:r>
            </a:p>
          </p:txBody>
        </p:sp>
        <p:sp>
          <p:nvSpPr>
            <p:cNvPr id="217" name="TextBox 216">
              <a:extLst>
                <a:ext uri="{FF2B5EF4-FFF2-40B4-BE49-F238E27FC236}">
                  <a16:creationId xmlns:a16="http://schemas.microsoft.com/office/drawing/2014/main" id="{D3047BD3-2B11-92B1-DCC1-8B7490AC247B}"/>
                </a:ext>
              </a:extLst>
            </p:cNvPr>
            <p:cNvSpPr txBox="1"/>
            <p:nvPr/>
          </p:nvSpPr>
          <p:spPr>
            <a:xfrm>
              <a:off x="9904784" y="2979798"/>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3</a:t>
              </a:r>
            </a:p>
          </p:txBody>
        </p:sp>
      </p:grpSp>
      <p:sp>
        <p:nvSpPr>
          <p:cNvPr id="218" name="Freeform: Shape 217">
            <a:extLst>
              <a:ext uri="{FF2B5EF4-FFF2-40B4-BE49-F238E27FC236}">
                <a16:creationId xmlns:a16="http://schemas.microsoft.com/office/drawing/2014/main" id="{1A6B12C8-9457-0022-8940-37DDFD300737}"/>
              </a:ext>
            </a:extLst>
          </p:cNvPr>
          <p:cNvSpPr/>
          <p:nvPr/>
        </p:nvSpPr>
        <p:spPr>
          <a:xfrm>
            <a:off x="7809225"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grpSp>
        <p:nvGrpSpPr>
          <p:cNvPr id="284" name="Group 283">
            <a:extLst>
              <a:ext uri="{FF2B5EF4-FFF2-40B4-BE49-F238E27FC236}">
                <a16:creationId xmlns:a16="http://schemas.microsoft.com/office/drawing/2014/main" id="{4732E3C6-06E0-7810-C3B1-C49C2AA59909}"/>
              </a:ext>
            </a:extLst>
          </p:cNvPr>
          <p:cNvGrpSpPr/>
          <p:nvPr/>
        </p:nvGrpSpPr>
        <p:grpSpPr>
          <a:xfrm>
            <a:off x="7806483" y="3009364"/>
            <a:ext cx="288862" cy="2389523"/>
            <a:chOff x="10200444" y="2979798"/>
            <a:chExt cx="288862" cy="2389523"/>
          </a:xfrm>
        </p:grpSpPr>
        <p:sp>
          <p:nvSpPr>
            <p:cNvPr id="184" name="TextBox 183">
              <a:extLst>
                <a:ext uri="{FF2B5EF4-FFF2-40B4-BE49-F238E27FC236}">
                  <a16:creationId xmlns:a16="http://schemas.microsoft.com/office/drawing/2014/main" id="{3918A43A-527B-D477-719A-1B6222609FF5}"/>
                </a:ext>
              </a:extLst>
            </p:cNvPr>
            <p:cNvSpPr txBox="1"/>
            <p:nvPr/>
          </p:nvSpPr>
          <p:spPr>
            <a:xfrm>
              <a:off x="10200444" y="506154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4</a:t>
              </a:r>
            </a:p>
          </p:txBody>
        </p:sp>
        <p:sp>
          <p:nvSpPr>
            <p:cNvPr id="219" name="TextBox 218">
              <a:extLst>
                <a:ext uri="{FF2B5EF4-FFF2-40B4-BE49-F238E27FC236}">
                  <a16:creationId xmlns:a16="http://schemas.microsoft.com/office/drawing/2014/main" id="{6F8DE9CA-898B-57F7-8850-312CFEC0A510}"/>
                </a:ext>
              </a:extLst>
            </p:cNvPr>
            <p:cNvSpPr txBox="1"/>
            <p:nvPr/>
          </p:nvSpPr>
          <p:spPr>
            <a:xfrm>
              <a:off x="10200444" y="2979798"/>
              <a:ext cx="288862" cy="307777"/>
            </a:xfrm>
            <a:prstGeom prst="rect">
              <a:avLst/>
            </a:prstGeom>
            <a:noFill/>
          </p:spPr>
          <p:txBody>
            <a:bodyPr wrap="none" rtlCol="0">
              <a:spAutoFit/>
            </a:bodyPr>
            <a:lstStyle/>
            <a:p>
              <a:pPr algn="l"/>
              <a:r>
                <a:rPr lang="en-US" sz="1400" spc="0" baseline="0" dirty="0">
                  <a:ln/>
                  <a:solidFill>
                    <a:srgbClr val="000000"/>
                  </a:solidFill>
                  <a:latin typeface="Lato"/>
                  <a:sym typeface="Lato"/>
                  <a:rtl val="0"/>
                </a:rPr>
                <a:t>4</a:t>
              </a:r>
            </a:p>
          </p:txBody>
        </p:sp>
      </p:grpSp>
      <p:sp>
        <p:nvSpPr>
          <p:cNvPr id="220" name="Freeform: Shape 219">
            <a:extLst>
              <a:ext uri="{FF2B5EF4-FFF2-40B4-BE49-F238E27FC236}">
                <a16:creationId xmlns:a16="http://schemas.microsoft.com/office/drawing/2014/main" id="{4E49AC4B-7EEC-8B6A-A172-51C6F0905CB1}"/>
              </a:ext>
            </a:extLst>
          </p:cNvPr>
          <p:cNvSpPr/>
          <p:nvPr/>
        </p:nvSpPr>
        <p:spPr>
          <a:xfrm>
            <a:off x="8104885"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grpSp>
        <p:nvGrpSpPr>
          <p:cNvPr id="285" name="Group 284">
            <a:extLst>
              <a:ext uri="{FF2B5EF4-FFF2-40B4-BE49-F238E27FC236}">
                <a16:creationId xmlns:a16="http://schemas.microsoft.com/office/drawing/2014/main" id="{3CBB2A99-8316-36ED-7C5C-E1BBC226EB2E}"/>
              </a:ext>
            </a:extLst>
          </p:cNvPr>
          <p:cNvGrpSpPr/>
          <p:nvPr/>
        </p:nvGrpSpPr>
        <p:grpSpPr>
          <a:xfrm>
            <a:off x="8102143" y="3009364"/>
            <a:ext cx="288862" cy="2389523"/>
            <a:chOff x="10496104" y="2979798"/>
            <a:chExt cx="288862" cy="2389523"/>
          </a:xfrm>
        </p:grpSpPr>
        <p:sp>
          <p:nvSpPr>
            <p:cNvPr id="186" name="TextBox 185">
              <a:extLst>
                <a:ext uri="{FF2B5EF4-FFF2-40B4-BE49-F238E27FC236}">
                  <a16:creationId xmlns:a16="http://schemas.microsoft.com/office/drawing/2014/main" id="{4D4DFF69-B775-C401-AB78-A37538F2D69F}"/>
                </a:ext>
              </a:extLst>
            </p:cNvPr>
            <p:cNvSpPr txBox="1"/>
            <p:nvPr/>
          </p:nvSpPr>
          <p:spPr>
            <a:xfrm>
              <a:off x="10496104" y="506154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5</a:t>
              </a:r>
            </a:p>
          </p:txBody>
        </p:sp>
        <p:sp>
          <p:nvSpPr>
            <p:cNvPr id="221" name="TextBox 220">
              <a:extLst>
                <a:ext uri="{FF2B5EF4-FFF2-40B4-BE49-F238E27FC236}">
                  <a16:creationId xmlns:a16="http://schemas.microsoft.com/office/drawing/2014/main" id="{856EBB8E-0AC4-4CB9-992A-7F219BC92865}"/>
                </a:ext>
              </a:extLst>
            </p:cNvPr>
            <p:cNvSpPr txBox="1"/>
            <p:nvPr/>
          </p:nvSpPr>
          <p:spPr>
            <a:xfrm>
              <a:off x="10496104" y="2979798"/>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1</a:t>
              </a:r>
            </a:p>
          </p:txBody>
        </p:sp>
      </p:grpSp>
      <p:sp>
        <p:nvSpPr>
          <p:cNvPr id="222" name="Freeform: Shape 221">
            <a:extLst>
              <a:ext uri="{FF2B5EF4-FFF2-40B4-BE49-F238E27FC236}">
                <a16:creationId xmlns:a16="http://schemas.microsoft.com/office/drawing/2014/main" id="{BB79DC6D-F3F7-51B0-5319-FCDB3C82F448}"/>
              </a:ext>
            </a:extLst>
          </p:cNvPr>
          <p:cNvSpPr/>
          <p:nvPr/>
        </p:nvSpPr>
        <p:spPr>
          <a:xfrm>
            <a:off x="8400546"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sp>
        <p:nvSpPr>
          <p:cNvPr id="224" name="Freeform: Shape 223">
            <a:extLst>
              <a:ext uri="{FF2B5EF4-FFF2-40B4-BE49-F238E27FC236}">
                <a16:creationId xmlns:a16="http://schemas.microsoft.com/office/drawing/2014/main" id="{45AE5C72-A884-5342-E8C8-E630D63EB0D4}"/>
              </a:ext>
            </a:extLst>
          </p:cNvPr>
          <p:cNvSpPr/>
          <p:nvPr/>
        </p:nvSpPr>
        <p:spPr>
          <a:xfrm>
            <a:off x="8696206"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grpSp>
        <p:nvGrpSpPr>
          <p:cNvPr id="294" name="Group 293">
            <a:extLst>
              <a:ext uri="{FF2B5EF4-FFF2-40B4-BE49-F238E27FC236}">
                <a16:creationId xmlns:a16="http://schemas.microsoft.com/office/drawing/2014/main" id="{6222E672-26E4-CF7A-9E7A-52B384E6DCB4}"/>
              </a:ext>
            </a:extLst>
          </p:cNvPr>
          <p:cNvGrpSpPr/>
          <p:nvPr/>
        </p:nvGrpSpPr>
        <p:grpSpPr>
          <a:xfrm>
            <a:off x="8397804" y="3009364"/>
            <a:ext cx="584522" cy="2389523"/>
            <a:chOff x="10791765" y="2979798"/>
            <a:chExt cx="584522" cy="2389523"/>
          </a:xfrm>
        </p:grpSpPr>
        <p:sp>
          <p:nvSpPr>
            <p:cNvPr id="202" name="TextBox 201">
              <a:extLst>
                <a:ext uri="{FF2B5EF4-FFF2-40B4-BE49-F238E27FC236}">
                  <a16:creationId xmlns:a16="http://schemas.microsoft.com/office/drawing/2014/main" id="{49792CA6-7DBE-BBAD-FED2-3A16B49450C3}"/>
                </a:ext>
              </a:extLst>
            </p:cNvPr>
            <p:cNvSpPr txBox="1"/>
            <p:nvPr/>
          </p:nvSpPr>
          <p:spPr>
            <a:xfrm>
              <a:off x="10791765" y="506154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6</a:t>
              </a:r>
            </a:p>
          </p:txBody>
        </p:sp>
        <p:sp>
          <p:nvSpPr>
            <p:cNvPr id="223" name="TextBox 222">
              <a:extLst>
                <a:ext uri="{FF2B5EF4-FFF2-40B4-BE49-F238E27FC236}">
                  <a16:creationId xmlns:a16="http://schemas.microsoft.com/office/drawing/2014/main" id="{67468FA3-EA91-679A-8500-B5F7798DCB60}"/>
                </a:ext>
              </a:extLst>
            </p:cNvPr>
            <p:cNvSpPr txBox="1"/>
            <p:nvPr/>
          </p:nvSpPr>
          <p:spPr>
            <a:xfrm>
              <a:off x="10791765" y="2979798"/>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5</a:t>
              </a:r>
            </a:p>
          </p:txBody>
        </p:sp>
        <p:sp>
          <p:nvSpPr>
            <p:cNvPr id="204" name="TextBox 203">
              <a:extLst>
                <a:ext uri="{FF2B5EF4-FFF2-40B4-BE49-F238E27FC236}">
                  <a16:creationId xmlns:a16="http://schemas.microsoft.com/office/drawing/2014/main" id="{93DBC95B-1CBE-9A04-2B52-F452EBDF9859}"/>
                </a:ext>
              </a:extLst>
            </p:cNvPr>
            <p:cNvSpPr txBox="1"/>
            <p:nvPr/>
          </p:nvSpPr>
          <p:spPr>
            <a:xfrm>
              <a:off x="11087425" y="506154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7</a:t>
              </a:r>
            </a:p>
          </p:txBody>
        </p:sp>
        <p:sp>
          <p:nvSpPr>
            <p:cNvPr id="225" name="TextBox 224">
              <a:extLst>
                <a:ext uri="{FF2B5EF4-FFF2-40B4-BE49-F238E27FC236}">
                  <a16:creationId xmlns:a16="http://schemas.microsoft.com/office/drawing/2014/main" id="{909CAE03-327C-BFAA-9F1D-6DA2D9D5071B}"/>
                </a:ext>
              </a:extLst>
            </p:cNvPr>
            <p:cNvSpPr txBox="1"/>
            <p:nvPr/>
          </p:nvSpPr>
          <p:spPr>
            <a:xfrm>
              <a:off x="11087425" y="2979798"/>
              <a:ext cx="288862" cy="307777"/>
            </a:xfrm>
            <a:prstGeom prst="rect">
              <a:avLst/>
            </a:prstGeom>
            <a:noFill/>
          </p:spPr>
          <p:txBody>
            <a:bodyPr wrap="none" rtlCol="0">
              <a:spAutoFit/>
            </a:bodyPr>
            <a:lstStyle/>
            <a:p>
              <a:pPr algn="l"/>
              <a:r>
                <a:rPr lang="en-US" sz="1400" spc="0" baseline="0" dirty="0">
                  <a:ln/>
                  <a:solidFill>
                    <a:srgbClr val="000000"/>
                  </a:solidFill>
                  <a:latin typeface="Lato"/>
                  <a:sym typeface="Lato"/>
                  <a:rtl val="0"/>
                </a:rPr>
                <a:t>3</a:t>
              </a:r>
            </a:p>
          </p:txBody>
        </p:sp>
      </p:grpSp>
      <p:sp>
        <p:nvSpPr>
          <p:cNvPr id="226" name="Freeform: Shape 225">
            <a:extLst>
              <a:ext uri="{FF2B5EF4-FFF2-40B4-BE49-F238E27FC236}">
                <a16:creationId xmlns:a16="http://schemas.microsoft.com/office/drawing/2014/main" id="{B9E30267-04FC-1D68-8929-A741C96D8CB5}"/>
              </a:ext>
            </a:extLst>
          </p:cNvPr>
          <p:cNvSpPr/>
          <p:nvPr/>
        </p:nvSpPr>
        <p:spPr>
          <a:xfrm>
            <a:off x="8991867" y="3070754"/>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noFill/>
          <a:ln w="14765" cap="flat">
            <a:noFill/>
            <a:prstDash val="solid"/>
            <a:miter/>
          </a:ln>
        </p:spPr>
        <p:txBody>
          <a:bodyPr rtlCol="0" anchor="ctr"/>
          <a:lstStyle/>
          <a:p>
            <a:endParaRPr lang="en-US" sz="3200"/>
          </a:p>
        </p:txBody>
      </p:sp>
      <p:grpSp>
        <p:nvGrpSpPr>
          <p:cNvPr id="288" name="Group 287">
            <a:extLst>
              <a:ext uri="{FF2B5EF4-FFF2-40B4-BE49-F238E27FC236}">
                <a16:creationId xmlns:a16="http://schemas.microsoft.com/office/drawing/2014/main" id="{4C8F3BB3-3750-599E-8B11-C676E3445EC7}"/>
              </a:ext>
            </a:extLst>
          </p:cNvPr>
          <p:cNvGrpSpPr/>
          <p:nvPr/>
        </p:nvGrpSpPr>
        <p:grpSpPr>
          <a:xfrm>
            <a:off x="8989125" y="3009364"/>
            <a:ext cx="288862" cy="2389523"/>
            <a:chOff x="11383086" y="2979798"/>
            <a:chExt cx="288862" cy="2389523"/>
          </a:xfrm>
        </p:grpSpPr>
        <p:sp>
          <p:nvSpPr>
            <p:cNvPr id="206" name="TextBox 205">
              <a:extLst>
                <a:ext uri="{FF2B5EF4-FFF2-40B4-BE49-F238E27FC236}">
                  <a16:creationId xmlns:a16="http://schemas.microsoft.com/office/drawing/2014/main" id="{40A8E296-25F8-34C7-BFB1-A88E0A4B0642}"/>
                </a:ext>
              </a:extLst>
            </p:cNvPr>
            <p:cNvSpPr txBox="1"/>
            <p:nvPr/>
          </p:nvSpPr>
          <p:spPr>
            <a:xfrm>
              <a:off x="11383086" y="5061544"/>
              <a:ext cx="288862" cy="307777"/>
            </a:xfrm>
            <a:prstGeom prst="rect">
              <a:avLst/>
            </a:prstGeom>
            <a:noFill/>
          </p:spPr>
          <p:txBody>
            <a:bodyPr wrap="none" rtlCol="0">
              <a:spAutoFit/>
            </a:bodyPr>
            <a:lstStyle/>
            <a:p>
              <a:pPr algn="l"/>
              <a:r>
                <a:rPr lang="en-US" sz="1400" spc="0" baseline="0">
                  <a:ln/>
                  <a:solidFill>
                    <a:srgbClr val="000000"/>
                  </a:solidFill>
                  <a:latin typeface="Lato"/>
                  <a:sym typeface="Lato"/>
                  <a:rtl val="0"/>
                </a:rPr>
                <a:t>8</a:t>
              </a:r>
            </a:p>
          </p:txBody>
        </p:sp>
        <p:sp>
          <p:nvSpPr>
            <p:cNvPr id="227" name="TextBox 226">
              <a:extLst>
                <a:ext uri="{FF2B5EF4-FFF2-40B4-BE49-F238E27FC236}">
                  <a16:creationId xmlns:a16="http://schemas.microsoft.com/office/drawing/2014/main" id="{21775ABF-AD18-2F94-6182-6AF63A5B1448}"/>
                </a:ext>
              </a:extLst>
            </p:cNvPr>
            <p:cNvSpPr txBox="1"/>
            <p:nvPr/>
          </p:nvSpPr>
          <p:spPr>
            <a:xfrm>
              <a:off x="11383086" y="2979798"/>
              <a:ext cx="288862" cy="307777"/>
            </a:xfrm>
            <a:prstGeom prst="rect">
              <a:avLst/>
            </a:prstGeom>
            <a:noFill/>
          </p:spPr>
          <p:txBody>
            <a:bodyPr wrap="none" rtlCol="0">
              <a:spAutoFit/>
            </a:bodyPr>
            <a:lstStyle/>
            <a:p>
              <a:pPr algn="l"/>
              <a:r>
                <a:rPr lang="en-US" sz="1400" spc="0" baseline="0" dirty="0">
                  <a:ln/>
                  <a:solidFill>
                    <a:srgbClr val="000000"/>
                  </a:solidFill>
                  <a:latin typeface="Lato"/>
                  <a:sym typeface="Lato"/>
                  <a:rtl val="0"/>
                </a:rPr>
                <a:t>4</a:t>
              </a:r>
            </a:p>
          </p:txBody>
        </p:sp>
      </p:grpSp>
      <p:sp>
        <p:nvSpPr>
          <p:cNvPr id="228" name="Freeform: Shape 227">
            <a:extLst>
              <a:ext uri="{FF2B5EF4-FFF2-40B4-BE49-F238E27FC236}">
                <a16:creationId xmlns:a16="http://schemas.microsoft.com/office/drawing/2014/main" id="{E9060C76-81C3-63F2-AA95-46743D7D0E6B}"/>
              </a:ext>
            </a:extLst>
          </p:cNvPr>
          <p:cNvSpPr/>
          <p:nvPr/>
        </p:nvSpPr>
        <p:spPr>
          <a:xfrm>
            <a:off x="2162110" y="5699176"/>
            <a:ext cx="443490" cy="190405"/>
          </a:xfrm>
          <a:custGeom>
            <a:avLst/>
            <a:gdLst>
              <a:gd name="connsiteX0" fmla="*/ 414959 w 443490"/>
              <a:gd name="connsiteY0" fmla="*/ 0 h 190405"/>
              <a:gd name="connsiteX1" fmla="*/ 443491 w 443490"/>
              <a:gd name="connsiteY1" fmla="*/ 28531 h 190405"/>
              <a:gd name="connsiteX2" fmla="*/ 443491 w 443490"/>
              <a:gd name="connsiteY2" fmla="*/ 161874 h 190405"/>
              <a:gd name="connsiteX3" fmla="*/ 414959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59" y="0"/>
                </a:moveTo>
                <a:cubicBezTo>
                  <a:pt x="430717" y="0"/>
                  <a:pt x="443491" y="12774"/>
                  <a:pt x="443491" y="28531"/>
                </a:cubicBezTo>
                <a:lnTo>
                  <a:pt x="443491" y="161874"/>
                </a:lnTo>
                <a:cubicBezTo>
                  <a:pt x="443491" y="177631"/>
                  <a:pt x="430717" y="190405"/>
                  <a:pt x="414959" y="190405"/>
                </a:cubicBezTo>
                <a:lnTo>
                  <a:pt x="28531" y="190405"/>
                </a:lnTo>
                <a:cubicBezTo>
                  <a:pt x="12774" y="190405"/>
                  <a:pt x="0" y="177631"/>
                  <a:pt x="0" y="161874"/>
                </a:cubicBezTo>
                <a:lnTo>
                  <a:pt x="0" y="28531"/>
                </a:lnTo>
                <a:cubicBezTo>
                  <a:pt x="0" y="12774"/>
                  <a:pt x="12774" y="0"/>
                  <a:pt x="28531" y="0"/>
                </a:cubicBezTo>
                <a:close/>
              </a:path>
            </a:pathLst>
          </a:custGeom>
          <a:solidFill>
            <a:srgbClr val="D5E8D4"/>
          </a:solidFill>
          <a:ln w="14765" cap="flat">
            <a:noFill/>
            <a:prstDash val="solid"/>
            <a:miter/>
          </a:ln>
        </p:spPr>
        <p:txBody>
          <a:bodyPr rtlCol="0" anchor="ctr"/>
          <a:lstStyle/>
          <a:p>
            <a:endParaRPr lang="en-US" sz="3200"/>
          </a:p>
        </p:txBody>
      </p:sp>
      <p:sp>
        <p:nvSpPr>
          <p:cNvPr id="229" name="TextBox 228">
            <a:extLst>
              <a:ext uri="{FF2B5EF4-FFF2-40B4-BE49-F238E27FC236}">
                <a16:creationId xmlns:a16="http://schemas.microsoft.com/office/drawing/2014/main" id="{8D023DFD-E200-DC3D-0239-DA2EA7559A93}"/>
              </a:ext>
            </a:extLst>
          </p:cNvPr>
          <p:cNvSpPr txBox="1"/>
          <p:nvPr/>
        </p:nvSpPr>
        <p:spPr>
          <a:xfrm>
            <a:off x="2115019" y="5637786"/>
            <a:ext cx="522900" cy="307777"/>
          </a:xfrm>
          <a:prstGeom prst="rect">
            <a:avLst/>
          </a:prstGeom>
          <a:noFill/>
        </p:spPr>
        <p:txBody>
          <a:bodyPr wrap="none" rtlCol="0">
            <a:spAutoFit/>
          </a:bodyPr>
          <a:lstStyle/>
          <a:p>
            <a:pPr algn="l"/>
            <a:r>
              <a:rPr lang="en-US" sz="1400" b="1" spc="0" baseline="0" dirty="0">
                <a:ln/>
                <a:solidFill>
                  <a:srgbClr val="000000"/>
                </a:solidFill>
                <a:latin typeface="Lato"/>
                <a:sym typeface="Lato"/>
                <a:rtl val="0"/>
              </a:rPr>
              <a:t>BB1</a:t>
            </a:r>
          </a:p>
        </p:txBody>
      </p:sp>
      <p:sp>
        <p:nvSpPr>
          <p:cNvPr id="230" name="Freeform: Shape 229">
            <a:extLst>
              <a:ext uri="{FF2B5EF4-FFF2-40B4-BE49-F238E27FC236}">
                <a16:creationId xmlns:a16="http://schemas.microsoft.com/office/drawing/2014/main" id="{93ED6BB1-DC95-E4E3-FEA7-32A64B653886}"/>
              </a:ext>
            </a:extLst>
          </p:cNvPr>
          <p:cNvSpPr/>
          <p:nvPr/>
        </p:nvSpPr>
        <p:spPr>
          <a:xfrm>
            <a:off x="2723865" y="5699176"/>
            <a:ext cx="443490" cy="190405"/>
          </a:xfrm>
          <a:custGeom>
            <a:avLst/>
            <a:gdLst>
              <a:gd name="connsiteX0" fmla="*/ 414959 w 443490"/>
              <a:gd name="connsiteY0" fmla="*/ 0 h 190405"/>
              <a:gd name="connsiteX1" fmla="*/ 443491 w 443490"/>
              <a:gd name="connsiteY1" fmla="*/ 28531 h 190405"/>
              <a:gd name="connsiteX2" fmla="*/ 443491 w 443490"/>
              <a:gd name="connsiteY2" fmla="*/ 161874 h 190405"/>
              <a:gd name="connsiteX3" fmla="*/ 414959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59" y="0"/>
                </a:moveTo>
                <a:cubicBezTo>
                  <a:pt x="430717" y="0"/>
                  <a:pt x="443491" y="12774"/>
                  <a:pt x="443491" y="28531"/>
                </a:cubicBezTo>
                <a:lnTo>
                  <a:pt x="443491" y="161874"/>
                </a:lnTo>
                <a:cubicBezTo>
                  <a:pt x="443491" y="177631"/>
                  <a:pt x="430717" y="190405"/>
                  <a:pt x="414959" y="190405"/>
                </a:cubicBezTo>
                <a:lnTo>
                  <a:pt x="28531" y="190405"/>
                </a:lnTo>
                <a:cubicBezTo>
                  <a:pt x="12774" y="190405"/>
                  <a:pt x="0" y="177631"/>
                  <a:pt x="0" y="161874"/>
                </a:cubicBezTo>
                <a:lnTo>
                  <a:pt x="0" y="28531"/>
                </a:lnTo>
                <a:cubicBezTo>
                  <a:pt x="0" y="12774"/>
                  <a:pt x="12774" y="0"/>
                  <a:pt x="28531" y="0"/>
                </a:cubicBezTo>
                <a:close/>
              </a:path>
            </a:pathLst>
          </a:custGeom>
          <a:solidFill>
            <a:srgbClr val="DAE8FC"/>
          </a:solidFill>
          <a:ln w="14765" cap="flat">
            <a:noFill/>
            <a:prstDash val="solid"/>
            <a:miter/>
          </a:ln>
        </p:spPr>
        <p:txBody>
          <a:bodyPr rtlCol="0" anchor="ctr"/>
          <a:lstStyle/>
          <a:p>
            <a:endParaRPr lang="en-US" sz="3200"/>
          </a:p>
        </p:txBody>
      </p:sp>
      <p:sp>
        <p:nvSpPr>
          <p:cNvPr id="231" name="TextBox 230">
            <a:extLst>
              <a:ext uri="{FF2B5EF4-FFF2-40B4-BE49-F238E27FC236}">
                <a16:creationId xmlns:a16="http://schemas.microsoft.com/office/drawing/2014/main" id="{154B3A95-8826-93BE-73ED-36614555680F}"/>
              </a:ext>
            </a:extLst>
          </p:cNvPr>
          <p:cNvSpPr txBox="1"/>
          <p:nvPr/>
        </p:nvSpPr>
        <p:spPr>
          <a:xfrm>
            <a:off x="2676774" y="5637786"/>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BB2</a:t>
            </a:r>
          </a:p>
        </p:txBody>
      </p:sp>
      <p:sp>
        <p:nvSpPr>
          <p:cNvPr id="232" name="Freeform: Shape 231">
            <a:extLst>
              <a:ext uri="{FF2B5EF4-FFF2-40B4-BE49-F238E27FC236}">
                <a16:creationId xmlns:a16="http://schemas.microsoft.com/office/drawing/2014/main" id="{8389D0AF-A79D-F859-DEFC-480B31E15D12}"/>
              </a:ext>
            </a:extLst>
          </p:cNvPr>
          <p:cNvSpPr/>
          <p:nvPr/>
        </p:nvSpPr>
        <p:spPr>
          <a:xfrm>
            <a:off x="3285620" y="5699176"/>
            <a:ext cx="443490" cy="190405"/>
          </a:xfrm>
          <a:custGeom>
            <a:avLst/>
            <a:gdLst>
              <a:gd name="connsiteX0" fmla="*/ 414959 w 443490"/>
              <a:gd name="connsiteY0" fmla="*/ 0 h 190405"/>
              <a:gd name="connsiteX1" fmla="*/ 443491 w 443490"/>
              <a:gd name="connsiteY1" fmla="*/ 28531 h 190405"/>
              <a:gd name="connsiteX2" fmla="*/ 443491 w 443490"/>
              <a:gd name="connsiteY2" fmla="*/ 161874 h 190405"/>
              <a:gd name="connsiteX3" fmla="*/ 414959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59" y="0"/>
                </a:moveTo>
                <a:cubicBezTo>
                  <a:pt x="430717" y="0"/>
                  <a:pt x="443491" y="12774"/>
                  <a:pt x="443491" y="28531"/>
                </a:cubicBezTo>
                <a:lnTo>
                  <a:pt x="443491" y="161874"/>
                </a:lnTo>
                <a:cubicBezTo>
                  <a:pt x="443491" y="177631"/>
                  <a:pt x="430717" y="190405"/>
                  <a:pt x="414959" y="190405"/>
                </a:cubicBezTo>
                <a:lnTo>
                  <a:pt x="28531" y="190405"/>
                </a:lnTo>
                <a:cubicBezTo>
                  <a:pt x="12774" y="190405"/>
                  <a:pt x="0" y="177631"/>
                  <a:pt x="0" y="161874"/>
                </a:cubicBezTo>
                <a:lnTo>
                  <a:pt x="0" y="28531"/>
                </a:lnTo>
                <a:cubicBezTo>
                  <a:pt x="0" y="12774"/>
                  <a:pt x="12774" y="0"/>
                  <a:pt x="28531" y="0"/>
                </a:cubicBezTo>
                <a:close/>
              </a:path>
            </a:pathLst>
          </a:custGeom>
          <a:solidFill>
            <a:srgbClr val="E1D5E7"/>
          </a:solidFill>
          <a:ln w="14765" cap="flat">
            <a:noFill/>
            <a:prstDash val="solid"/>
            <a:miter/>
          </a:ln>
        </p:spPr>
        <p:txBody>
          <a:bodyPr rtlCol="0" anchor="ctr"/>
          <a:lstStyle/>
          <a:p>
            <a:endParaRPr lang="en-US" sz="3200"/>
          </a:p>
        </p:txBody>
      </p:sp>
      <p:sp>
        <p:nvSpPr>
          <p:cNvPr id="233" name="TextBox 232">
            <a:extLst>
              <a:ext uri="{FF2B5EF4-FFF2-40B4-BE49-F238E27FC236}">
                <a16:creationId xmlns:a16="http://schemas.microsoft.com/office/drawing/2014/main" id="{D226CDAC-6074-AD3C-F70B-5A91B6443D1E}"/>
              </a:ext>
            </a:extLst>
          </p:cNvPr>
          <p:cNvSpPr txBox="1"/>
          <p:nvPr/>
        </p:nvSpPr>
        <p:spPr>
          <a:xfrm>
            <a:off x="3238529" y="5637786"/>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BB4</a:t>
            </a:r>
          </a:p>
        </p:txBody>
      </p:sp>
      <p:sp>
        <p:nvSpPr>
          <p:cNvPr id="234" name="Freeform: Shape 233">
            <a:extLst>
              <a:ext uri="{FF2B5EF4-FFF2-40B4-BE49-F238E27FC236}">
                <a16:creationId xmlns:a16="http://schemas.microsoft.com/office/drawing/2014/main" id="{F41C3460-8246-1914-62F3-216EE63C37F3}"/>
              </a:ext>
            </a:extLst>
          </p:cNvPr>
          <p:cNvSpPr/>
          <p:nvPr/>
        </p:nvSpPr>
        <p:spPr>
          <a:xfrm>
            <a:off x="3847375" y="5699176"/>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D5E8D4"/>
          </a:solidFill>
          <a:ln w="14765" cap="flat">
            <a:noFill/>
            <a:prstDash val="solid"/>
            <a:miter/>
          </a:ln>
        </p:spPr>
        <p:txBody>
          <a:bodyPr rtlCol="0" anchor="ctr"/>
          <a:lstStyle/>
          <a:p>
            <a:endParaRPr lang="en-US" sz="3200"/>
          </a:p>
        </p:txBody>
      </p:sp>
      <p:sp>
        <p:nvSpPr>
          <p:cNvPr id="235" name="TextBox 234">
            <a:extLst>
              <a:ext uri="{FF2B5EF4-FFF2-40B4-BE49-F238E27FC236}">
                <a16:creationId xmlns:a16="http://schemas.microsoft.com/office/drawing/2014/main" id="{2D1E7A56-F9D9-614D-B19D-222845C3F9DB}"/>
              </a:ext>
            </a:extLst>
          </p:cNvPr>
          <p:cNvSpPr txBox="1"/>
          <p:nvPr/>
        </p:nvSpPr>
        <p:spPr>
          <a:xfrm>
            <a:off x="3800284" y="5637786"/>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BB1</a:t>
            </a:r>
          </a:p>
        </p:txBody>
      </p:sp>
      <p:sp>
        <p:nvSpPr>
          <p:cNvPr id="236" name="Freeform: Shape 235">
            <a:extLst>
              <a:ext uri="{FF2B5EF4-FFF2-40B4-BE49-F238E27FC236}">
                <a16:creationId xmlns:a16="http://schemas.microsoft.com/office/drawing/2014/main" id="{BC24CDE8-B868-4DC2-94DF-A6D911DEA3CB}"/>
              </a:ext>
            </a:extLst>
          </p:cNvPr>
          <p:cNvSpPr/>
          <p:nvPr/>
        </p:nvSpPr>
        <p:spPr>
          <a:xfrm>
            <a:off x="4409129" y="5699176"/>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FFE6CC"/>
          </a:solidFill>
          <a:ln w="14765" cap="flat">
            <a:noFill/>
            <a:prstDash val="solid"/>
            <a:miter/>
          </a:ln>
        </p:spPr>
        <p:txBody>
          <a:bodyPr rtlCol="0" anchor="ctr"/>
          <a:lstStyle/>
          <a:p>
            <a:endParaRPr lang="en-US" sz="3200"/>
          </a:p>
        </p:txBody>
      </p:sp>
      <p:sp>
        <p:nvSpPr>
          <p:cNvPr id="237" name="TextBox 236">
            <a:extLst>
              <a:ext uri="{FF2B5EF4-FFF2-40B4-BE49-F238E27FC236}">
                <a16:creationId xmlns:a16="http://schemas.microsoft.com/office/drawing/2014/main" id="{56F02B87-433B-4050-36AD-3573615121F4}"/>
              </a:ext>
            </a:extLst>
          </p:cNvPr>
          <p:cNvSpPr txBox="1"/>
          <p:nvPr/>
        </p:nvSpPr>
        <p:spPr>
          <a:xfrm>
            <a:off x="4362039" y="5637786"/>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BB3</a:t>
            </a:r>
          </a:p>
        </p:txBody>
      </p:sp>
      <p:sp>
        <p:nvSpPr>
          <p:cNvPr id="238" name="Freeform: Shape 237">
            <a:extLst>
              <a:ext uri="{FF2B5EF4-FFF2-40B4-BE49-F238E27FC236}">
                <a16:creationId xmlns:a16="http://schemas.microsoft.com/office/drawing/2014/main" id="{324DE9B4-6837-D0B2-01B9-88CE8D5404D1}"/>
              </a:ext>
            </a:extLst>
          </p:cNvPr>
          <p:cNvSpPr/>
          <p:nvPr/>
        </p:nvSpPr>
        <p:spPr>
          <a:xfrm>
            <a:off x="4970884" y="5699176"/>
            <a:ext cx="443490" cy="190405"/>
          </a:xfrm>
          <a:custGeom>
            <a:avLst/>
            <a:gdLst>
              <a:gd name="connsiteX0" fmla="*/ 414960 w 443490"/>
              <a:gd name="connsiteY0" fmla="*/ 0 h 190405"/>
              <a:gd name="connsiteX1" fmla="*/ 443491 w 443490"/>
              <a:gd name="connsiteY1" fmla="*/ 28531 h 190405"/>
              <a:gd name="connsiteX2" fmla="*/ 443491 w 443490"/>
              <a:gd name="connsiteY2" fmla="*/ 161874 h 190405"/>
              <a:gd name="connsiteX3" fmla="*/ 414960 w 443490"/>
              <a:gd name="connsiteY3" fmla="*/ 190405 h 190405"/>
              <a:gd name="connsiteX4" fmla="*/ 28531 w 443490"/>
              <a:gd name="connsiteY4" fmla="*/ 190405 h 190405"/>
              <a:gd name="connsiteX5" fmla="*/ 0 w 443490"/>
              <a:gd name="connsiteY5" fmla="*/ 161874 h 190405"/>
              <a:gd name="connsiteX6" fmla="*/ 0 w 443490"/>
              <a:gd name="connsiteY6" fmla="*/ 28531 h 190405"/>
              <a:gd name="connsiteX7" fmla="*/ 28531 w 443490"/>
              <a:gd name="connsiteY7" fmla="*/ 0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490" h="190405">
                <a:moveTo>
                  <a:pt x="414960" y="0"/>
                </a:moveTo>
                <a:cubicBezTo>
                  <a:pt x="430717" y="0"/>
                  <a:pt x="443491" y="12774"/>
                  <a:pt x="443491" y="28531"/>
                </a:cubicBezTo>
                <a:lnTo>
                  <a:pt x="443491" y="161874"/>
                </a:lnTo>
                <a:cubicBezTo>
                  <a:pt x="443491" y="177631"/>
                  <a:pt x="430717" y="190405"/>
                  <a:pt x="414960" y="190405"/>
                </a:cubicBezTo>
                <a:lnTo>
                  <a:pt x="28531" y="190405"/>
                </a:lnTo>
                <a:cubicBezTo>
                  <a:pt x="12774" y="190405"/>
                  <a:pt x="0" y="177631"/>
                  <a:pt x="0" y="161874"/>
                </a:cubicBezTo>
                <a:lnTo>
                  <a:pt x="0" y="28531"/>
                </a:lnTo>
                <a:cubicBezTo>
                  <a:pt x="0" y="12774"/>
                  <a:pt x="12774" y="0"/>
                  <a:pt x="28531" y="0"/>
                </a:cubicBezTo>
                <a:close/>
              </a:path>
            </a:pathLst>
          </a:custGeom>
          <a:solidFill>
            <a:srgbClr val="E1D5E7"/>
          </a:solidFill>
          <a:ln w="14765" cap="flat">
            <a:noFill/>
            <a:prstDash val="solid"/>
            <a:miter/>
          </a:ln>
        </p:spPr>
        <p:txBody>
          <a:bodyPr rtlCol="0" anchor="ctr"/>
          <a:lstStyle/>
          <a:p>
            <a:endParaRPr lang="en-US" sz="3200"/>
          </a:p>
        </p:txBody>
      </p:sp>
      <p:sp>
        <p:nvSpPr>
          <p:cNvPr id="239" name="TextBox 238">
            <a:extLst>
              <a:ext uri="{FF2B5EF4-FFF2-40B4-BE49-F238E27FC236}">
                <a16:creationId xmlns:a16="http://schemas.microsoft.com/office/drawing/2014/main" id="{B76D0ACD-8D99-7126-90DE-31D6792E8E37}"/>
              </a:ext>
            </a:extLst>
          </p:cNvPr>
          <p:cNvSpPr txBox="1"/>
          <p:nvPr/>
        </p:nvSpPr>
        <p:spPr>
          <a:xfrm>
            <a:off x="4923793" y="5637786"/>
            <a:ext cx="522900" cy="307777"/>
          </a:xfrm>
          <a:prstGeom prst="rect">
            <a:avLst/>
          </a:prstGeom>
          <a:noFill/>
        </p:spPr>
        <p:txBody>
          <a:bodyPr wrap="none" rtlCol="0">
            <a:spAutoFit/>
          </a:bodyPr>
          <a:lstStyle/>
          <a:p>
            <a:pPr algn="l"/>
            <a:r>
              <a:rPr lang="en-US" sz="1400" b="1" spc="0" baseline="0">
                <a:ln/>
                <a:solidFill>
                  <a:srgbClr val="000000"/>
                </a:solidFill>
                <a:latin typeface="Lato"/>
                <a:sym typeface="Lato"/>
                <a:rtl val="0"/>
              </a:rPr>
              <a:t>BB4</a:t>
            </a:r>
          </a:p>
        </p:txBody>
      </p:sp>
      <p:sp>
        <p:nvSpPr>
          <p:cNvPr id="240" name="Freeform: Shape 239">
            <a:extLst>
              <a:ext uri="{FF2B5EF4-FFF2-40B4-BE49-F238E27FC236}">
                <a16:creationId xmlns:a16="http://schemas.microsoft.com/office/drawing/2014/main" id="{22AEDCAC-BC8A-387C-5184-F6BD0B8BB7DC}"/>
              </a:ext>
            </a:extLst>
          </p:cNvPr>
          <p:cNvSpPr/>
          <p:nvPr/>
        </p:nvSpPr>
        <p:spPr>
          <a:xfrm>
            <a:off x="2162110" y="5999567"/>
            <a:ext cx="3158097" cy="14783"/>
          </a:xfrm>
          <a:custGeom>
            <a:avLst/>
            <a:gdLst>
              <a:gd name="connsiteX0" fmla="*/ 0 w 3158097"/>
              <a:gd name="connsiteY0" fmla="*/ 0 h 14783"/>
              <a:gd name="connsiteX1" fmla="*/ 3158098 w 3158097"/>
              <a:gd name="connsiteY1" fmla="*/ 0 h 14783"/>
            </a:gdLst>
            <a:ahLst/>
            <a:cxnLst>
              <a:cxn ang="0">
                <a:pos x="connsiteX0" y="connsiteY0"/>
              </a:cxn>
              <a:cxn ang="0">
                <a:pos x="connsiteX1" y="connsiteY1"/>
              </a:cxn>
            </a:cxnLst>
            <a:rect l="l" t="t" r="r" b="b"/>
            <a:pathLst>
              <a:path w="3158097" h="14783">
                <a:moveTo>
                  <a:pt x="0" y="0"/>
                </a:moveTo>
                <a:lnTo>
                  <a:pt x="3158098" y="0"/>
                </a:lnTo>
              </a:path>
            </a:pathLst>
          </a:custGeom>
          <a:noFill/>
          <a:ln w="14765" cap="flat">
            <a:solidFill>
              <a:srgbClr val="000000"/>
            </a:solidFill>
            <a:prstDash val="solid"/>
            <a:miter/>
          </a:ln>
        </p:spPr>
        <p:txBody>
          <a:bodyPr rtlCol="0" anchor="ctr"/>
          <a:lstStyle/>
          <a:p>
            <a:endParaRPr lang="en-US" sz="3200"/>
          </a:p>
        </p:txBody>
      </p:sp>
      <p:sp>
        <p:nvSpPr>
          <p:cNvPr id="241" name="Freeform: Shape 240">
            <a:extLst>
              <a:ext uri="{FF2B5EF4-FFF2-40B4-BE49-F238E27FC236}">
                <a16:creationId xmlns:a16="http://schemas.microsoft.com/office/drawing/2014/main" id="{F1B66E19-5AD7-0D1F-CC7F-9C592D3A3680}"/>
              </a:ext>
            </a:extLst>
          </p:cNvPr>
          <p:cNvSpPr/>
          <p:nvPr/>
        </p:nvSpPr>
        <p:spPr>
          <a:xfrm>
            <a:off x="5294337" y="5947827"/>
            <a:ext cx="103481" cy="103481"/>
          </a:xfrm>
          <a:custGeom>
            <a:avLst/>
            <a:gdLst>
              <a:gd name="connsiteX0" fmla="*/ 103481 w 103481"/>
              <a:gd name="connsiteY0" fmla="*/ 51741 h 103481"/>
              <a:gd name="connsiteX1" fmla="*/ 0 w 103481"/>
              <a:gd name="connsiteY1" fmla="*/ 103481 h 103481"/>
              <a:gd name="connsiteX2" fmla="*/ 25870 w 103481"/>
              <a:gd name="connsiteY2" fmla="*/ 51741 h 103481"/>
              <a:gd name="connsiteX3" fmla="*/ 0 w 103481"/>
              <a:gd name="connsiteY3" fmla="*/ 0 h 103481"/>
            </a:gdLst>
            <a:ahLst/>
            <a:cxnLst>
              <a:cxn ang="0">
                <a:pos x="connsiteX0" y="connsiteY0"/>
              </a:cxn>
              <a:cxn ang="0">
                <a:pos x="connsiteX1" y="connsiteY1"/>
              </a:cxn>
              <a:cxn ang="0">
                <a:pos x="connsiteX2" y="connsiteY2"/>
              </a:cxn>
              <a:cxn ang="0">
                <a:pos x="connsiteX3" y="connsiteY3"/>
              </a:cxn>
            </a:cxnLst>
            <a:rect l="l" t="t" r="r" b="b"/>
            <a:pathLst>
              <a:path w="103481" h="103481">
                <a:moveTo>
                  <a:pt x="103481" y="51741"/>
                </a:moveTo>
                <a:lnTo>
                  <a:pt x="0" y="103481"/>
                </a:lnTo>
                <a:lnTo>
                  <a:pt x="25870" y="51741"/>
                </a:lnTo>
                <a:lnTo>
                  <a:pt x="0" y="0"/>
                </a:lnTo>
                <a:close/>
              </a:path>
            </a:pathLst>
          </a:custGeom>
          <a:solidFill>
            <a:srgbClr val="000000"/>
          </a:solidFill>
          <a:ln w="14765" cap="flat">
            <a:solidFill>
              <a:srgbClr val="000000"/>
            </a:solidFill>
            <a:prstDash val="solid"/>
            <a:miter/>
          </a:ln>
        </p:spPr>
        <p:txBody>
          <a:bodyPr rtlCol="0" anchor="ctr"/>
          <a:lstStyle/>
          <a:p>
            <a:endParaRPr lang="en-US" sz="3200"/>
          </a:p>
        </p:txBody>
      </p:sp>
      <p:grpSp>
        <p:nvGrpSpPr>
          <p:cNvPr id="242" name="Graphic 6">
            <a:extLst>
              <a:ext uri="{FF2B5EF4-FFF2-40B4-BE49-F238E27FC236}">
                <a16:creationId xmlns:a16="http://schemas.microsoft.com/office/drawing/2014/main" id="{061D7DFF-460E-FD0F-6FCD-8E6EC8A476F2}"/>
              </a:ext>
            </a:extLst>
          </p:cNvPr>
          <p:cNvGrpSpPr/>
          <p:nvPr/>
        </p:nvGrpSpPr>
        <p:grpSpPr>
          <a:xfrm>
            <a:off x="3506988" y="5855392"/>
            <a:ext cx="522900" cy="276999"/>
            <a:chOff x="1909524" y="5825826"/>
            <a:chExt cx="522900" cy="276999"/>
          </a:xfrm>
        </p:grpSpPr>
        <p:sp>
          <p:nvSpPr>
            <p:cNvPr id="243" name="Freeform: Shape 242">
              <a:extLst>
                <a:ext uri="{FF2B5EF4-FFF2-40B4-BE49-F238E27FC236}">
                  <a16:creationId xmlns:a16="http://schemas.microsoft.com/office/drawing/2014/main" id="{028A3C5A-D322-FEF3-33C7-A0001CB37FD8}"/>
                </a:ext>
              </a:extLst>
            </p:cNvPr>
            <p:cNvSpPr/>
            <p:nvPr/>
          </p:nvSpPr>
          <p:spPr>
            <a:xfrm>
              <a:off x="1998599" y="5881303"/>
              <a:ext cx="384358" cy="206962"/>
            </a:xfrm>
            <a:custGeom>
              <a:avLst/>
              <a:gdLst>
                <a:gd name="connsiteX0" fmla="*/ 0 w 384358"/>
                <a:gd name="connsiteY0" fmla="*/ 0 h 206962"/>
                <a:gd name="connsiteX1" fmla="*/ 384359 w 384358"/>
                <a:gd name="connsiteY1" fmla="*/ 0 h 206962"/>
                <a:gd name="connsiteX2" fmla="*/ 384359 w 384358"/>
                <a:gd name="connsiteY2" fmla="*/ 206962 h 206962"/>
                <a:gd name="connsiteX3" fmla="*/ 0 w 384358"/>
                <a:gd name="connsiteY3" fmla="*/ 206962 h 206962"/>
              </a:gdLst>
              <a:ahLst/>
              <a:cxnLst>
                <a:cxn ang="0">
                  <a:pos x="connsiteX0" y="connsiteY0"/>
                </a:cxn>
                <a:cxn ang="0">
                  <a:pos x="connsiteX1" y="connsiteY1"/>
                </a:cxn>
                <a:cxn ang="0">
                  <a:pos x="connsiteX2" y="connsiteY2"/>
                </a:cxn>
                <a:cxn ang="0">
                  <a:pos x="connsiteX3" y="connsiteY3"/>
                </a:cxn>
              </a:cxnLst>
              <a:rect l="l" t="t" r="r" b="b"/>
              <a:pathLst>
                <a:path w="384358" h="206962">
                  <a:moveTo>
                    <a:pt x="0" y="0"/>
                  </a:moveTo>
                  <a:lnTo>
                    <a:pt x="384359" y="0"/>
                  </a:lnTo>
                  <a:lnTo>
                    <a:pt x="384359" y="206962"/>
                  </a:lnTo>
                  <a:lnTo>
                    <a:pt x="0" y="206962"/>
                  </a:lnTo>
                  <a:close/>
                </a:path>
              </a:pathLst>
            </a:custGeom>
            <a:solidFill>
              <a:srgbClr val="FFFFFF"/>
            </a:solidFill>
            <a:ln w="0" cap="flat">
              <a:noFill/>
              <a:prstDash val="solid"/>
              <a:miter/>
            </a:ln>
          </p:spPr>
          <p:txBody>
            <a:bodyPr rtlCol="0" anchor="ctr"/>
            <a:lstStyle/>
            <a:p>
              <a:endParaRPr lang="en-US" sz="3200"/>
            </a:p>
          </p:txBody>
        </p:sp>
        <p:sp>
          <p:nvSpPr>
            <p:cNvPr id="244" name="TextBox 243">
              <a:extLst>
                <a:ext uri="{FF2B5EF4-FFF2-40B4-BE49-F238E27FC236}">
                  <a16:creationId xmlns:a16="http://schemas.microsoft.com/office/drawing/2014/main" id="{560335B3-D149-4FAC-38E4-E74C0A42740B}"/>
                </a:ext>
              </a:extLst>
            </p:cNvPr>
            <p:cNvSpPr txBox="1"/>
            <p:nvPr/>
          </p:nvSpPr>
          <p:spPr>
            <a:xfrm>
              <a:off x="1909524" y="5825826"/>
              <a:ext cx="522900"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Time</a:t>
              </a:r>
            </a:p>
          </p:txBody>
        </p:sp>
      </p:grpSp>
      <p:sp>
        <p:nvSpPr>
          <p:cNvPr id="245" name="Freeform: Shape 244">
            <a:extLst>
              <a:ext uri="{FF2B5EF4-FFF2-40B4-BE49-F238E27FC236}">
                <a16:creationId xmlns:a16="http://schemas.microsoft.com/office/drawing/2014/main" id="{7CF29C9E-C36D-86AC-6D44-ED96684D03B6}"/>
              </a:ext>
            </a:extLst>
          </p:cNvPr>
          <p:cNvSpPr/>
          <p:nvPr/>
        </p:nvSpPr>
        <p:spPr>
          <a:xfrm>
            <a:off x="6922243" y="5669610"/>
            <a:ext cx="2108502" cy="4582"/>
          </a:xfrm>
          <a:custGeom>
            <a:avLst/>
            <a:gdLst>
              <a:gd name="connsiteX0" fmla="*/ 0 w 2108502"/>
              <a:gd name="connsiteY0" fmla="*/ 0 h 4582"/>
              <a:gd name="connsiteX1" fmla="*/ 2108503 w 2108502"/>
              <a:gd name="connsiteY1" fmla="*/ 4583 h 4582"/>
            </a:gdLst>
            <a:ahLst/>
            <a:cxnLst>
              <a:cxn ang="0">
                <a:pos x="connsiteX0" y="connsiteY0"/>
              </a:cxn>
              <a:cxn ang="0">
                <a:pos x="connsiteX1" y="connsiteY1"/>
              </a:cxn>
            </a:cxnLst>
            <a:rect l="l" t="t" r="r" b="b"/>
            <a:pathLst>
              <a:path w="2108502" h="4582">
                <a:moveTo>
                  <a:pt x="0" y="0"/>
                </a:moveTo>
                <a:lnTo>
                  <a:pt x="2108503" y="4583"/>
                </a:lnTo>
              </a:path>
            </a:pathLst>
          </a:custGeom>
          <a:noFill/>
          <a:ln w="14765" cap="flat">
            <a:solidFill>
              <a:srgbClr val="000000"/>
            </a:solidFill>
            <a:prstDash val="solid"/>
            <a:miter/>
          </a:ln>
        </p:spPr>
        <p:txBody>
          <a:bodyPr rtlCol="0" anchor="ctr"/>
          <a:lstStyle/>
          <a:p>
            <a:endParaRPr lang="en-US" sz="3200"/>
          </a:p>
        </p:txBody>
      </p:sp>
      <p:sp>
        <p:nvSpPr>
          <p:cNvPr id="246" name="Freeform: Shape 245">
            <a:extLst>
              <a:ext uri="{FF2B5EF4-FFF2-40B4-BE49-F238E27FC236}">
                <a16:creationId xmlns:a16="http://schemas.microsoft.com/office/drawing/2014/main" id="{5BF2D5C8-E955-90D4-20EE-A37E9616F27D}"/>
              </a:ext>
            </a:extLst>
          </p:cNvPr>
          <p:cNvSpPr/>
          <p:nvPr/>
        </p:nvSpPr>
        <p:spPr>
          <a:xfrm>
            <a:off x="9004728" y="5622304"/>
            <a:ext cx="103629" cy="103481"/>
          </a:xfrm>
          <a:custGeom>
            <a:avLst/>
            <a:gdLst>
              <a:gd name="connsiteX0" fmla="*/ 103629 w 103629"/>
              <a:gd name="connsiteY0" fmla="*/ 52036 h 103481"/>
              <a:gd name="connsiteX1" fmla="*/ 0 w 103629"/>
              <a:gd name="connsiteY1" fmla="*/ 103481 h 103481"/>
              <a:gd name="connsiteX2" fmla="*/ 26018 w 103629"/>
              <a:gd name="connsiteY2" fmla="*/ 51889 h 103481"/>
              <a:gd name="connsiteX3" fmla="*/ 296 w 103629"/>
              <a:gd name="connsiteY3" fmla="*/ 0 h 103481"/>
            </a:gdLst>
            <a:ahLst/>
            <a:cxnLst>
              <a:cxn ang="0">
                <a:pos x="connsiteX0" y="connsiteY0"/>
              </a:cxn>
              <a:cxn ang="0">
                <a:pos x="connsiteX1" y="connsiteY1"/>
              </a:cxn>
              <a:cxn ang="0">
                <a:pos x="connsiteX2" y="connsiteY2"/>
              </a:cxn>
              <a:cxn ang="0">
                <a:pos x="connsiteX3" y="connsiteY3"/>
              </a:cxn>
            </a:cxnLst>
            <a:rect l="l" t="t" r="r" b="b"/>
            <a:pathLst>
              <a:path w="103629" h="103481">
                <a:moveTo>
                  <a:pt x="103629" y="52036"/>
                </a:moveTo>
                <a:lnTo>
                  <a:pt x="0" y="103481"/>
                </a:lnTo>
                <a:lnTo>
                  <a:pt x="26018" y="51889"/>
                </a:lnTo>
                <a:lnTo>
                  <a:pt x="296" y="0"/>
                </a:lnTo>
                <a:close/>
              </a:path>
            </a:pathLst>
          </a:custGeom>
          <a:solidFill>
            <a:srgbClr val="000000"/>
          </a:solidFill>
          <a:ln w="14765" cap="flat">
            <a:solidFill>
              <a:srgbClr val="000000"/>
            </a:solidFill>
            <a:prstDash val="solid"/>
            <a:miter/>
          </a:ln>
        </p:spPr>
        <p:txBody>
          <a:bodyPr rtlCol="0" anchor="ctr"/>
          <a:lstStyle/>
          <a:p>
            <a:endParaRPr lang="en-US" sz="3200"/>
          </a:p>
        </p:txBody>
      </p:sp>
      <p:grpSp>
        <p:nvGrpSpPr>
          <p:cNvPr id="247" name="Graphic 6">
            <a:extLst>
              <a:ext uri="{FF2B5EF4-FFF2-40B4-BE49-F238E27FC236}">
                <a16:creationId xmlns:a16="http://schemas.microsoft.com/office/drawing/2014/main" id="{452D1E22-7524-0CF3-80EE-EDFDB10E8EF3}"/>
              </a:ext>
            </a:extLst>
          </p:cNvPr>
          <p:cNvGrpSpPr/>
          <p:nvPr/>
        </p:nvGrpSpPr>
        <p:grpSpPr>
          <a:xfrm>
            <a:off x="7783274" y="5512870"/>
            <a:ext cx="522900" cy="276999"/>
            <a:chOff x="6185810" y="5483304"/>
            <a:chExt cx="522900" cy="276999"/>
          </a:xfrm>
        </p:grpSpPr>
        <p:sp>
          <p:nvSpPr>
            <p:cNvPr id="248" name="Freeform: Shape 247">
              <a:extLst>
                <a:ext uri="{FF2B5EF4-FFF2-40B4-BE49-F238E27FC236}">
                  <a16:creationId xmlns:a16="http://schemas.microsoft.com/office/drawing/2014/main" id="{E131E916-885A-9C94-A217-355C7742798A}"/>
                </a:ext>
              </a:extLst>
            </p:cNvPr>
            <p:cNvSpPr/>
            <p:nvPr/>
          </p:nvSpPr>
          <p:spPr>
            <a:xfrm>
              <a:off x="6270893" y="5541293"/>
              <a:ext cx="384358" cy="206962"/>
            </a:xfrm>
            <a:custGeom>
              <a:avLst/>
              <a:gdLst>
                <a:gd name="connsiteX0" fmla="*/ 0 w 384358"/>
                <a:gd name="connsiteY0" fmla="*/ 0 h 206962"/>
                <a:gd name="connsiteX1" fmla="*/ 384359 w 384358"/>
                <a:gd name="connsiteY1" fmla="*/ 0 h 206962"/>
                <a:gd name="connsiteX2" fmla="*/ 384359 w 384358"/>
                <a:gd name="connsiteY2" fmla="*/ 206962 h 206962"/>
                <a:gd name="connsiteX3" fmla="*/ 0 w 384358"/>
                <a:gd name="connsiteY3" fmla="*/ 206962 h 206962"/>
              </a:gdLst>
              <a:ahLst/>
              <a:cxnLst>
                <a:cxn ang="0">
                  <a:pos x="connsiteX0" y="connsiteY0"/>
                </a:cxn>
                <a:cxn ang="0">
                  <a:pos x="connsiteX1" y="connsiteY1"/>
                </a:cxn>
                <a:cxn ang="0">
                  <a:pos x="connsiteX2" y="connsiteY2"/>
                </a:cxn>
                <a:cxn ang="0">
                  <a:pos x="connsiteX3" y="connsiteY3"/>
                </a:cxn>
              </a:cxnLst>
              <a:rect l="l" t="t" r="r" b="b"/>
              <a:pathLst>
                <a:path w="384358" h="206962">
                  <a:moveTo>
                    <a:pt x="0" y="0"/>
                  </a:moveTo>
                  <a:lnTo>
                    <a:pt x="384359" y="0"/>
                  </a:lnTo>
                  <a:lnTo>
                    <a:pt x="384359" y="206962"/>
                  </a:lnTo>
                  <a:lnTo>
                    <a:pt x="0" y="206962"/>
                  </a:lnTo>
                  <a:close/>
                </a:path>
              </a:pathLst>
            </a:custGeom>
            <a:solidFill>
              <a:srgbClr val="FFFFFF"/>
            </a:solidFill>
            <a:ln w="0" cap="flat">
              <a:noFill/>
              <a:prstDash val="solid"/>
              <a:miter/>
            </a:ln>
          </p:spPr>
          <p:txBody>
            <a:bodyPr rtlCol="0" anchor="ctr"/>
            <a:lstStyle/>
            <a:p>
              <a:endParaRPr lang="en-US" sz="3200"/>
            </a:p>
          </p:txBody>
        </p:sp>
        <p:sp>
          <p:nvSpPr>
            <p:cNvPr id="249" name="TextBox 248">
              <a:extLst>
                <a:ext uri="{FF2B5EF4-FFF2-40B4-BE49-F238E27FC236}">
                  <a16:creationId xmlns:a16="http://schemas.microsoft.com/office/drawing/2014/main" id="{92D99E81-3FB9-9D4B-BA3B-18D12B2FE196}"/>
                </a:ext>
              </a:extLst>
            </p:cNvPr>
            <p:cNvSpPr txBox="1"/>
            <p:nvPr/>
          </p:nvSpPr>
          <p:spPr>
            <a:xfrm>
              <a:off x="6185810" y="5483304"/>
              <a:ext cx="522900" cy="276999"/>
            </a:xfrm>
            <a:prstGeom prst="rect">
              <a:avLst/>
            </a:prstGeom>
            <a:noFill/>
          </p:spPr>
          <p:txBody>
            <a:bodyPr wrap="none" rtlCol="0">
              <a:spAutoFit/>
            </a:bodyPr>
            <a:lstStyle/>
            <a:p>
              <a:pPr algn="l"/>
              <a:r>
                <a:rPr lang="en-US" sz="1200" spc="0" baseline="0">
                  <a:ln/>
                  <a:solidFill>
                    <a:srgbClr val="000000"/>
                  </a:solidFill>
                  <a:latin typeface="Lato"/>
                  <a:sym typeface="Lato"/>
                  <a:rtl val="0"/>
                </a:rPr>
                <a:t>Time</a:t>
              </a:r>
            </a:p>
          </p:txBody>
        </p:sp>
      </p:grpSp>
      <p:sp>
        <p:nvSpPr>
          <p:cNvPr id="250" name="Freeform: Shape 249">
            <a:extLst>
              <a:ext uri="{FF2B5EF4-FFF2-40B4-BE49-F238E27FC236}">
                <a16:creationId xmlns:a16="http://schemas.microsoft.com/office/drawing/2014/main" id="{0733B75D-9EA0-C0DF-2DF2-FB2AA7E8BFD8}"/>
              </a:ext>
            </a:extLst>
          </p:cNvPr>
          <p:cNvSpPr/>
          <p:nvPr/>
        </p:nvSpPr>
        <p:spPr>
          <a:xfrm>
            <a:off x="5488290" y="4438184"/>
            <a:ext cx="480152" cy="1431735"/>
          </a:xfrm>
          <a:custGeom>
            <a:avLst/>
            <a:gdLst>
              <a:gd name="connsiteX0" fmla="*/ 0 w 480152"/>
              <a:gd name="connsiteY0" fmla="*/ 1431736 h 1431735"/>
              <a:gd name="connsiteX1" fmla="*/ 480153 w 480152"/>
              <a:gd name="connsiteY1" fmla="*/ 1430849 h 1431735"/>
              <a:gd name="connsiteX2" fmla="*/ 480153 w 480152"/>
              <a:gd name="connsiteY2" fmla="*/ 0 h 1431735"/>
            </a:gdLst>
            <a:ahLst/>
            <a:cxnLst>
              <a:cxn ang="0">
                <a:pos x="connsiteX0" y="connsiteY0"/>
              </a:cxn>
              <a:cxn ang="0">
                <a:pos x="connsiteX1" y="connsiteY1"/>
              </a:cxn>
              <a:cxn ang="0">
                <a:pos x="connsiteX2" y="connsiteY2"/>
              </a:cxn>
            </a:cxnLst>
            <a:rect l="l" t="t" r="r" b="b"/>
            <a:pathLst>
              <a:path w="480152" h="1431735">
                <a:moveTo>
                  <a:pt x="0" y="1431736"/>
                </a:moveTo>
                <a:lnTo>
                  <a:pt x="480153" y="1430849"/>
                </a:lnTo>
                <a:lnTo>
                  <a:pt x="480153" y="0"/>
                </a:lnTo>
              </a:path>
            </a:pathLst>
          </a:custGeom>
          <a:noFill/>
          <a:ln w="14765" cap="flat">
            <a:solidFill>
              <a:srgbClr val="000000"/>
            </a:solidFill>
            <a:prstDash val="solid"/>
            <a:miter/>
          </a:ln>
        </p:spPr>
        <p:txBody>
          <a:bodyPr rtlCol="0" anchor="ctr"/>
          <a:lstStyle/>
          <a:p>
            <a:endParaRPr lang="en-US" sz="3200"/>
          </a:p>
        </p:txBody>
      </p:sp>
      <p:sp>
        <p:nvSpPr>
          <p:cNvPr id="251" name="Freeform: Shape 250">
            <a:extLst>
              <a:ext uri="{FF2B5EF4-FFF2-40B4-BE49-F238E27FC236}">
                <a16:creationId xmlns:a16="http://schemas.microsoft.com/office/drawing/2014/main" id="{B200FF85-1600-25E1-E1EA-BE4769CEC47E}"/>
              </a:ext>
            </a:extLst>
          </p:cNvPr>
          <p:cNvSpPr/>
          <p:nvPr/>
        </p:nvSpPr>
        <p:spPr>
          <a:xfrm>
            <a:off x="5916702" y="4360573"/>
            <a:ext cx="103481" cy="103481"/>
          </a:xfrm>
          <a:custGeom>
            <a:avLst/>
            <a:gdLst>
              <a:gd name="connsiteX0" fmla="*/ 51741 w 103481"/>
              <a:gd name="connsiteY0" fmla="*/ 0 h 103481"/>
              <a:gd name="connsiteX1" fmla="*/ 103481 w 103481"/>
              <a:gd name="connsiteY1" fmla="*/ 103481 h 103481"/>
              <a:gd name="connsiteX2" fmla="*/ 51741 w 103481"/>
              <a:gd name="connsiteY2" fmla="*/ 77611 h 103481"/>
              <a:gd name="connsiteX3" fmla="*/ 0 w 103481"/>
              <a:gd name="connsiteY3" fmla="*/ 103481 h 103481"/>
            </a:gdLst>
            <a:ahLst/>
            <a:cxnLst>
              <a:cxn ang="0">
                <a:pos x="connsiteX0" y="connsiteY0"/>
              </a:cxn>
              <a:cxn ang="0">
                <a:pos x="connsiteX1" y="connsiteY1"/>
              </a:cxn>
              <a:cxn ang="0">
                <a:pos x="connsiteX2" y="connsiteY2"/>
              </a:cxn>
              <a:cxn ang="0">
                <a:pos x="connsiteX3" y="connsiteY3"/>
              </a:cxn>
            </a:cxnLst>
            <a:rect l="l" t="t" r="r" b="b"/>
            <a:pathLst>
              <a:path w="103481" h="103481">
                <a:moveTo>
                  <a:pt x="51741" y="0"/>
                </a:moveTo>
                <a:lnTo>
                  <a:pt x="103481" y="103481"/>
                </a:lnTo>
                <a:lnTo>
                  <a:pt x="51741" y="77611"/>
                </a:lnTo>
                <a:lnTo>
                  <a:pt x="0" y="103481"/>
                </a:lnTo>
                <a:close/>
              </a:path>
            </a:pathLst>
          </a:custGeom>
          <a:solidFill>
            <a:srgbClr val="000000"/>
          </a:solidFill>
          <a:ln w="14765" cap="flat">
            <a:solidFill>
              <a:srgbClr val="000000"/>
            </a:solidFill>
            <a:prstDash val="solid"/>
            <a:miter/>
          </a:ln>
        </p:spPr>
        <p:txBody>
          <a:bodyPr rtlCol="0" anchor="ctr"/>
          <a:lstStyle/>
          <a:p>
            <a:endParaRPr lang="en-US" sz="3200"/>
          </a:p>
        </p:txBody>
      </p:sp>
      <p:sp>
        <p:nvSpPr>
          <p:cNvPr id="252" name="Freeform: Shape 251">
            <a:extLst>
              <a:ext uri="{FF2B5EF4-FFF2-40B4-BE49-F238E27FC236}">
                <a16:creationId xmlns:a16="http://schemas.microsoft.com/office/drawing/2014/main" id="{4D1B50CA-C12A-57E9-052B-6E4A17B81D71}"/>
              </a:ext>
            </a:extLst>
          </p:cNvPr>
          <p:cNvSpPr/>
          <p:nvPr/>
        </p:nvSpPr>
        <p:spPr>
          <a:xfrm>
            <a:off x="2709082" y="3540263"/>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53" name="Freeform: Shape 252">
            <a:extLst>
              <a:ext uri="{FF2B5EF4-FFF2-40B4-BE49-F238E27FC236}">
                <a16:creationId xmlns:a16="http://schemas.microsoft.com/office/drawing/2014/main" id="{5A7D8044-D5DE-9002-8A0A-88F491724434}"/>
              </a:ext>
            </a:extLst>
          </p:cNvPr>
          <p:cNvSpPr/>
          <p:nvPr/>
        </p:nvSpPr>
        <p:spPr>
          <a:xfrm>
            <a:off x="2709082" y="3730816"/>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54" name="Freeform: Shape 253">
            <a:extLst>
              <a:ext uri="{FF2B5EF4-FFF2-40B4-BE49-F238E27FC236}">
                <a16:creationId xmlns:a16="http://schemas.microsoft.com/office/drawing/2014/main" id="{16A1F561-F86B-9599-F9D8-02F5E3644DC0}"/>
              </a:ext>
            </a:extLst>
          </p:cNvPr>
          <p:cNvSpPr/>
          <p:nvPr/>
        </p:nvSpPr>
        <p:spPr>
          <a:xfrm>
            <a:off x="2709082" y="3921222"/>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55" name="Freeform: Shape 254">
            <a:extLst>
              <a:ext uri="{FF2B5EF4-FFF2-40B4-BE49-F238E27FC236}">
                <a16:creationId xmlns:a16="http://schemas.microsoft.com/office/drawing/2014/main" id="{FEF411C7-951E-A193-6112-DFD70EC7630D}"/>
              </a:ext>
            </a:extLst>
          </p:cNvPr>
          <p:cNvSpPr/>
          <p:nvPr/>
        </p:nvSpPr>
        <p:spPr>
          <a:xfrm>
            <a:off x="2709082" y="4111627"/>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56" name="Freeform: Shape 255">
            <a:extLst>
              <a:ext uri="{FF2B5EF4-FFF2-40B4-BE49-F238E27FC236}">
                <a16:creationId xmlns:a16="http://schemas.microsoft.com/office/drawing/2014/main" id="{7CEB4A6C-4190-0FB1-F4EB-23452DD365B3}"/>
              </a:ext>
            </a:extLst>
          </p:cNvPr>
          <p:cNvSpPr/>
          <p:nvPr/>
        </p:nvSpPr>
        <p:spPr>
          <a:xfrm>
            <a:off x="2709082" y="4302180"/>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57" name="Freeform: Shape 256">
            <a:extLst>
              <a:ext uri="{FF2B5EF4-FFF2-40B4-BE49-F238E27FC236}">
                <a16:creationId xmlns:a16="http://schemas.microsoft.com/office/drawing/2014/main" id="{08336CE7-6F38-A5AE-0E14-D5D3056A585D}"/>
              </a:ext>
            </a:extLst>
          </p:cNvPr>
          <p:cNvSpPr/>
          <p:nvPr/>
        </p:nvSpPr>
        <p:spPr>
          <a:xfrm>
            <a:off x="2709082" y="4492586"/>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58" name="Freeform: Shape 257">
            <a:extLst>
              <a:ext uri="{FF2B5EF4-FFF2-40B4-BE49-F238E27FC236}">
                <a16:creationId xmlns:a16="http://schemas.microsoft.com/office/drawing/2014/main" id="{2D37BA42-883C-F996-4762-B9C8C48F23D9}"/>
              </a:ext>
            </a:extLst>
          </p:cNvPr>
          <p:cNvSpPr/>
          <p:nvPr/>
        </p:nvSpPr>
        <p:spPr>
          <a:xfrm>
            <a:off x="2709082" y="4682991"/>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59" name="Freeform: Shape 258">
            <a:extLst>
              <a:ext uri="{FF2B5EF4-FFF2-40B4-BE49-F238E27FC236}">
                <a16:creationId xmlns:a16="http://schemas.microsoft.com/office/drawing/2014/main" id="{A37B2271-319F-6C1A-F2DF-A1F658479E83}"/>
              </a:ext>
            </a:extLst>
          </p:cNvPr>
          <p:cNvSpPr/>
          <p:nvPr/>
        </p:nvSpPr>
        <p:spPr>
          <a:xfrm>
            <a:off x="2709082" y="4873544"/>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60" name="Freeform: Shape 259">
            <a:extLst>
              <a:ext uri="{FF2B5EF4-FFF2-40B4-BE49-F238E27FC236}">
                <a16:creationId xmlns:a16="http://schemas.microsoft.com/office/drawing/2014/main" id="{E53797CB-DA9E-C978-1A6B-4D2344178A20}"/>
              </a:ext>
            </a:extLst>
          </p:cNvPr>
          <p:cNvSpPr/>
          <p:nvPr/>
        </p:nvSpPr>
        <p:spPr>
          <a:xfrm>
            <a:off x="2709082" y="5063950"/>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61" name="Freeform: Shape 260">
            <a:extLst>
              <a:ext uri="{FF2B5EF4-FFF2-40B4-BE49-F238E27FC236}">
                <a16:creationId xmlns:a16="http://schemas.microsoft.com/office/drawing/2014/main" id="{25725DEB-5DE8-4B5A-8392-56A73062CFF4}"/>
              </a:ext>
            </a:extLst>
          </p:cNvPr>
          <p:cNvSpPr/>
          <p:nvPr/>
        </p:nvSpPr>
        <p:spPr>
          <a:xfrm>
            <a:off x="2709082" y="3349858"/>
            <a:ext cx="6578445" cy="14783"/>
          </a:xfrm>
          <a:custGeom>
            <a:avLst/>
            <a:gdLst>
              <a:gd name="connsiteX0" fmla="*/ 0 w 6578445"/>
              <a:gd name="connsiteY0" fmla="*/ 0 h 14783"/>
              <a:gd name="connsiteX1" fmla="*/ 6578446 w 6578445"/>
              <a:gd name="connsiteY1" fmla="*/ 0 h 14783"/>
            </a:gdLst>
            <a:ahLst/>
            <a:cxnLst>
              <a:cxn ang="0">
                <a:pos x="connsiteX0" y="connsiteY0"/>
              </a:cxn>
              <a:cxn ang="0">
                <a:pos x="connsiteX1" y="connsiteY1"/>
              </a:cxn>
            </a:cxnLst>
            <a:rect l="l" t="t" r="r" b="b"/>
            <a:pathLst>
              <a:path w="6578445" h="14783">
                <a:moveTo>
                  <a:pt x="0" y="0"/>
                </a:moveTo>
                <a:lnTo>
                  <a:pt x="6578446" y="0"/>
                </a:lnTo>
              </a:path>
            </a:pathLst>
          </a:custGeom>
          <a:noFill/>
          <a:ln w="14765" cap="flat">
            <a:solidFill>
              <a:srgbClr val="000000">
                <a:alpha val="20000"/>
              </a:srgbClr>
            </a:solidFill>
            <a:prstDash val="solid"/>
            <a:miter/>
          </a:ln>
        </p:spPr>
        <p:txBody>
          <a:bodyPr rtlCol="0" anchor="ctr"/>
          <a:lstStyle/>
          <a:p>
            <a:endParaRPr lang="en-US" sz="3200"/>
          </a:p>
        </p:txBody>
      </p:sp>
      <p:sp>
        <p:nvSpPr>
          <p:cNvPr id="262" name="Freeform: Shape 261">
            <a:extLst>
              <a:ext uri="{FF2B5EF4-FFF2-40B4-BE49-F238E27FC236}">
                <a16:creationId xmlns:a16="http://schemas.microsoft.com/office/drawing/2014/main" id="{128834D8-B639-7426-B2A1-719E4494C9D4}"/>
              </a:ext>
            </a:extLst>
          </p:cNvPr>
          <p:cNvSpPr/>
          <p:nvPr/>
        </p:nvSpPr>
        <p:spPr>
          <a:xfrm>
            <a:off x="5488290" y="3523411"/>
            <a:ext cx="1079160" cy="1034811"/>
          </a:xfrm>
          <a:custGeom>
            <a:avLst/>
            <a:gdLst>
              <a:gd name="connsiteX0" fmla="*/ 0 w 1079160"/>
              <a:gd name="connsiteY0" fmla="*/ 191440 h 1034811"/>
              <a:gd name="connsiteX1" fmla="*/ 780543 w 1079160"/>
              <a:gd name="connsiteY1" fmla="*/ 191440 h 1034811"/>
              <a:gd name="connsiteX2" fmla="*/ 780543 w 1079160"/>
              <a:gd name="connsiteY2" fmla="*/ 0 h 1034811"/>
              <a:gd name="connsiteX3" fmla="*/ 1079161 w 1079160"/>
              <a:gd name="connsiteY3" fmla="*/ 517406 h 1034811"/>
              <a:gd name="connsiteX4" fmla="*/ 780543 w 1079160"/>
              <a:gd name="connsiteY4" fmla="*/ 1034812 h 1034811"/>
              <a:gd name="connsiteX5" fmla="*/ 780543 w 1079160"/>
              <a:gd name="connsiteY5" fmla="*/ 843372 h 1034811"/>
              <a:gd name="connsiteX6" fmla="*/ 0 w 1079160"/>
              <a:gd name="connsiteY6" fmla="*/ 843372 h 1034811"/>
              <a:gd name="connsiteX7" fmla="*/ 0 w 1079160"/>
              <a:gd name="connsiteY7" fmla="*/ 517406 h 103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60" h="1034811">
                <a:moveTo>
                  <a:pt x="0" y="191440"/>
                </a:moveTo>
                <a:lnTo>
                  <a:pt x="780543" y="191440"/>
                </a:lnTo>
                <a:lnTo>
                  <a:pt x="780543" y="0"/>
                </a:lnTo>
                <a:lnTo>
                  <a:pt x="1079161" y="517406"/>
                </a:lnTo>
                <a:lnTo>
                  <a:pt x="780543" y="1034812"/>
                </a:lnTo>
                <a:lnTo>
                  <a:pt x="780543" y="843372"/>
                </a:lnTo>
                <a:lnTo>
                  <a:pt x="0" y="843372"/>
                </a:lnTo>
                <a:lnTo>
                  <a:pt x="0" y="517406"/>
                </a:lnTo>
                <a:close/>
              </a:path>
            </a:pathLst>
          </a:custGeom>
          <a:solidFill>
            <a:srgbClr val="FFF2CC"/>
          </a:solidFill>
          <a:ln w="14765" cap="flat">
            <a:solidFill>
              <a:srgbClr val="D6B656"/>
            </a:solidFill>
            <a:prstDash val="solid"/>
            <a:miter/>
          </a:ln>
        </p:spPr>
        <p:txBody>
          <a:bodyPr rtlCol="0" anchor="ctr"/>
          <a:lstStyle/>
          <a:p>
            <a:endParaRPr lang="en-US" sz="3200"/>
          </a:p>
        </p:txBody>
      </p:sp>
      <p:grpSp>
        <p:nvGrpSpPr>
          <p:cNvPr id="263" name="Graphic 6">
            <a:extLst>
              <a:ext uri="{FF2B5EF4-FFF2-40B4-BE49-F238E27FC236}">
                <a16:creationId xmlns:a16="http://schemas.microsoft.com/office/drawing/2014/main" id="{48AA8A01-E498-A110-60AF-3F9284E4B534}"/>
              </a:ext>
            </a:extLst>
          </p:cNvPr>
          <p:cNvGrpSpPr/>
          <p:nvPr/>
        </p:nvGrpSpPr>
        <p:grpSpPr>
          <a:xfrm>
            <a:off x="5419025" y="3795526"/>
            <a:ext cx="1050288" cy="469178"/>
            <a:chOff x="3821561" y="3765960"/>
            <a:chExt cx="1050288" cy="469178"/>
          </a:xfrm>
          <a:solidFill>
            <a:srgbClr val="000000"/>
          </a:solidFill>
        </p:grpSpPr>
        <p:sp>
          <p:nvSpPr>
            <p:cNvPr id="264" name="TextBox 263">
              <a:extLst>
                <a:ext uri="{FF2B5EF4-FFF2-40B4-BE49-F238E27FC236}">
                  <a16:creationId xmlns:a16="http://schemas.microsoft.com/office/drawing/2014/main" id="{0FF3943C-9C51-5BCB-08A8-A36D1D58D5BF}"/>
                </a:ext>
              </a:extLst>
            </p:cNvPr>
            <p:cNvSpPr txBox="1"/>
            <p:nvPr/>
          </p:nvSpPr>
          <p:spPr>
            <a:xfrm>
              <a:off x="3821561" y="3765960"/>
              <a:ext cx="1050288" cy="276999"/>
            </a:xfrm>
            <a:prstGeom prst="rect">
              <a:avLst/>
            </a:prstGeom>
            <a:noFill/>
          </p:spPr>
          <p:txBody>
            <a:bodyPr wrap="none" rtlCol="0">
              <a:spAutoFit/>
            </a:bodyPr>
            <a:lstStyle/>
            <a:p>
              <a:pPr algn="l"/>
              <a:r>
                <a:rPr lang="en-US" sz="1200" b="1" spc="0" baseline="0" dirty="0">
                  <a:ln/>
                  <a:solidFill>
                    <a:srgbClr val="000000"/>
                  </a:solidFill>
                  <a:latin typeface="Lato"/>
                  <a:sym typeface="Lato"/>
                  <a:rtl val="0"/>
                </a:rPr>
                <a:t>(D) </a:t>
              </a:r>
              <a:r>
                <a:rPr lang="en-US" sz="1200" spc="0" baseline="0" dirty="0">
                  <a:ln/>
                  <a:solidFill>
                    <a:srgbClr val="000000"/>
                  </a:solidFill>
                  <a:latin typeface="Lato"/>
                  <a:sym typeface="Lato"/>
                  <a:rtl val="0"/>
                </a:rPr>
                <a:t>Schedule</a:t>
              </a:r>
            </a:p>
          </p:txBody>
        </p:sp>
        <p:sp>
          <p:nvSpPr>
            <p:cNvPr id="265" name="TextBox 264">
              <a:extLst>
                <a:ext uri="{FF2B5EF4-FFF2-40B4-BE49-F238E27FC236}">
                  <a16:creationId xmlns:a16="http://schemas.microsoft.com/office/drawing/2014/main" id="{00666B9D-BABB-015C-52BF-27602C562A93}"/>
                </a:ext>
              </a:extLst>
            </p:cNvPr>
            <p:cNvSpPr txBox="1"/>
            <p:nvPr/>
          </p:nvSpPr>
          <p:spPr>
            <a:xfrm>
              <a:off x="3821561" y="3958139"/>
              <a:ext cx="930063" cy="276999"/>
            </a:xfrm>
            <a:prstGeom prst="rect">
              <a:avLst/>
            </a:prstGeom>
            <a:noFill/>
          </p:spPr>
          <p:txBody>
            <a:bodyPr wrap="none" rtlCol="0">
              <a:spAutoFit/>
            </a:bodyPr>
            <a:lstStyle/>
            <a:p>
              <a:pPr algn="l"/>
              <a:r>
                <a:rPr lang="en-US" sz="1200" spc="0" baseline="0" dirty="0">
                  <a:ln/>
                  <a:solidFill>
                    <a:srgbClr val="000000"/>
                  </a:solidFill>
                  <a:latin typeface="Lato"/>
                  <a:sym typeface="Lato"/>
                  <a:rtl val="0"/>
                </a:rPr>
                <a:t>Resolution</a:t>
              </a:r>
            </a:p>
          </p:txBody>
        </p:sp>
      </p:grpSp>
      <p:grpSp>
        <p:nvGrpSpPr>
          <p:cNvPr id="270" name="Group 269">
            <a:extLst>
              <a:ext uri="{FF2B5EF4-FFF2-40B4-BE49-F238E27FC236}">
                <a16:creationId xmlns:a16="http://schemas.microsoft.com/office/drawing/2014/main" id="{5BB6CC3F-BC1B-04D6-ABE2-89DD874F2D6D}"/>
              </a:ext>
            </a:extLst>
          </p:cNvPr>
          <p:cNvGrpSpPr/>
          <p:nvPr/>
        </p:nvGrpSpPr>
        <p:grpSpPr>
          <a:xfrm>
            <a:off x="6922243" y="3349858"/>
            <a:ext cx="295660" cy="380810"/>
            <a:chOff x="9316204" y="3320292"/>
            <a:chExt cx="295660" cy="380810"/>
          </a:xfrm>
        </p:grpSpPr>
        <p:sp>
          <p:nvSpPr>
            <p:cNvPr id="187" name="Freeform: Shape 186">
              <a:extLst>
                <a:ext uri="{FF2B5EF4-FFF2-40B4-BE49-F238E27FC236}">
                  <a16:creationId xmlns:a16="http://schemas.microsoft.com/office/drawing/2014/main" id="{EE4FB6A2-1B9A-C723-22E1-622D3B86C66E}"/>
                </a:ext>
              </a:extLst>
            </p:cNvPr>
            <p:cNvSpPr/>
            <p:nvPr/>
          </p:nvSpPr>
          <p:spPr>
            <a:xfrm>
              <a:off x="9316204" y="332029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88" name="Freeform: Shape 187">
              <a:extLst>
                <a:ext uri="{FF2B5EF4-FFF2-40B4-BE49-F238E27FC236}">
                  <a16:creationId xmlns:a16="http://schemas.microsoft.com/office/drawing/2014/main" id="{F1658BE5-3C5E-F9DF-C6BA-91754831533D}"/>
                </a:ext>
              </a:extLst>
            </p:cNvPr>
            <p:cNvSpPr/>
            <p:nvPr/>
          </p:nvSpPr>
          <p:spPr>
            <a:xfrm>
              <a:off x="9316204" y="3510697"/>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grpSp>
        <p:nvGrpSpPr>
          <p:cNvPr id="271" name="Group 270">
            <a:extLst>
              <a:ext uri="{FF2B5EF4-FFF2-40B4-BE49-F238E27FC236}">
                <a16:creationId xmlns:a16="http://schemas.microsoft.com/office/drawing/2014/main" id="{F81212E8-834C-FD9D-C504-F48CF79E78BF}"/>
              </a:ext>
            </a:extLst>
          </p:cNvPr>
          <p:cNvGrpSpPr/>
          <p:nvPr/>
        </p:nvGrpSpPr>
        <p:grpSpPr>
          <a:xfrm>
            <a:off x="7217904" y="3730816"/>
            <a:ext cx="591320" cy="380811"/>
            <a:chOff x="9611865" y="3701250"/>
            <a:chExt cx="591320" cy="380811"/>
          </a:xfrm>
        </p:grpSpPr>
        <p:sp>
          <p:nvSpPr>
            <p:cNvPr id="189" name="Freeform: Shape 188">
              <a:extLst>
                <a:ext uri="{FF2B5EF4-FFF2-40B4-BE49-F238E27FC236}">
                  <a16:creationId xmlns:a16="http://schemas.microsoft.com/office/drawing/2014/main" id="{2FF22466-12F6-B07C-F5BC-F9C6F9C82050}"/>
                </a:ext>
              </a:extLst>
            </p:cNvPr>
            <p:cNvSpPr/>
            <p:nvPr/>
          </p:nvSpPr>
          <p:spPr>
            <a:xfrm>
              <a:off x="9611865" y="3701250"/>
              <a:ext cx="591320" cy="190405"/>
            </a:xfrm>
            <a:custGeom>
              <a:avLst/>
              <a:gdLst>
                <a:gd name="connsiteX0" fmla="*/ 0 w 591320"/>
                <a:gd name="connsiteY0" fmla="*/ 0 h 190405"/>
                <a:gd name="connsiteX1" fmla="*/ 591321 w 591320"/>
                <a:gd name="connsiteY1" fmla="*/ 0 h 190405"/>
                <a:gd name="connsiteX2" fmla="*/ 591321 w 591320"/>
                <a:gd name="connsiteY2" fmla="*/ 190405 h 190405"/>
                <a:gd name="connsiteX3" fmla="*/ 0 w 59132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591320" h="190405">
                  <a:moveTo>
                    <a:pt x="0" y="0"/>
                  </a:moveTo>
                  <a:lnTo>
                    <a:pt x="591321" y="0"/>
                  </a:lnTo>
                  <a:lnTo>
                    <a:pt x="591321"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90" name="Freeform: Shape 189">
              <a:extLst>
                <a:ext uri="{FF2B5EF4-FFF2-40B4-BE49-F238E27FC236}">
                  <a16:creationId xmlns:a16="http://schemas.microsoft.com/office/drawing/2014/main" id="{C71CDE6A-81E9-A0E0-A4FC-2A79AA8C4BB6}"/>
                </a:ext>
              </a:extLst>
            </p:cNvPr>
            <p:cNvSpPr/>
            <p:nvPr/>
          </p:nvSpPr>
          <p:spPr>
            <a:xfrm>
              <a:off x="9907525" y="3891656"/>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grpSp>
        <p:nvGrpSpPr>
          <p:cNvPr id="272" name="Group 271">
            <a:extLst>
              <a:ext uri="{FF2B5EF4-FFF2-40B4-BE49-F238E27FC236}">
                <a16:creationId xmlns:a16="http://schemas.microsoft.com/office/drawing/2014/main" id="{E28830BE-3B42-534E-FEC7-0FB36349F2F8}"/>
              </a:ext>
            </a:extLst>
          </p:cNvPr>
          <p:cNvGrpSpPr/>
          <p:nvPr/>
        </p:nvGrpSpPr>
        <p:grpSpPr>
          <a:xfrm>
            <a:off x="7513564" y="4492438"/>
            <a:ext cx="591321" cy="571216"/>
            <a:chOff x="9907525" y="4462872"/>
            <a:chExt cx="591321" cy="571216"/>
          </a:xfrm>
        </p:grpSpPr>
        <p:sp>
          <p:nvSpPr>
            <p:cNvPr id="191" name="Freeform: Shape 190">
              <a:extLst>
                <a:ext uri="{FF2B5EF4-FFF2-40B4-BE49-F238E27FC236}">
                  <a16:creationId xmlns:a16="http://schemas.microsoft.com/office/drawing/2014/main" id="{BB8F1E4B-3C14-A480-37C6-0495B43B6A05}"/>
                </a:ext>
              </a:extLst>
            </p:cNvPr>
            <p:cNvSpPr/>
            <p:nvPr/>
          </p:nvSpPr>
          <p:spPr>
            <a:xfrm>
              <a:off x="9907525" y="446287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92" name="Freeform: Shape 191">
              <a:extLst>
                <a:ext uri="{FF2B5EF4-FFF2-40B4-BE49-F238E27FC236}">
                  <a16:creationId xmlns:a16="http://schemas.microsoft.com/office/drawing/2014/main" id="{AD549059-EAF2-F471-5545-F0A76D4EBE51}"/>
                </a:ext>
              </a:extLst>
            </p:cNvPr>
            <p:cNvSpPr/>
            <p:nvPr/>
          </p:nvSpPr>
          <p:spPr>
            <a:xfrm>
              <a:off x="10203186" y="4843683"/>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96" name="Freeform: Shape 195">
              <a:extLst>
                <a:ext uri="{FF2B5EF4-FFF2-40B4-BE49-F238E27FC236}">
                  <a16:creationId xmlns:a16="http://schemas.microsoft.com/office/drawing/2014/main" id="{95C01608-7AD4-3E70-F455-D11302B457C7}"/>
                </a:ext>
              </a:extLst>
            </p:cNvPr>
            <p:cNvSpPr/>
            <p:nvPr/>
          </p:nvSpPr>
          <p:spPr>
            <a:xfrm>
              <a:off x="9907525" y="4653277"/>
              <a:ext cx="591320" cy="190405"/>
            </a:xfrm>
            <a:custGeom>
              <a:avLst/>
              <a:gdLst>
                <a:gd name="connsiteX0" fmla="*/ 0 w 591320"/>
                <a:gd name="connsiteY0" fmla="*/ 0 h 190405"/>
                <a:gd name="connsiteX1" fmla="*/ 591321 w 591320"/>
                <a:gd name="connsiteY1" fmla="*/ 0 h 190405"/>
                <a:gd name="connsiteX2" fmla="*/ 591321 w 591320"/>
                <a:gd name="connsiteY2" fmla="*/ 190405 h 190405"/>
                <a:gd name="connsiteX3" fmla="*/ 0 w 59132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591320" h="190405">
                  <a:moveTo>
                    <a:pt x="0" y="0"/>
                  </a:moveTo>
                  <a:lnTo>
                    <a:pt x="591321" y="0"/>
                  </a:lnTo>
                  <a:lnTo>
                    <a:pt x="591321"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grpSp>
        <p:nvGrpSpPr>
          <p:cNvPr id="274" name="Group 273">
            <a:extLst>
              <a:ext uri="{FF2B5EF4-FFF2-40B4-BE49-F238E27FC236}">
                <a16:creationId xmlns:a16="http://schemas.microsoft.com/office/drawing/2014/main" id="{8A3A6FF0-C00F-140C-114B-23B18AC74589}"/>
              </a:ext>
            </a:extLst>
          </p:cNvPr>
          <p:cNvGrpSpPr/>
          <p:nvPr/>
        </p:nvGrpSpPr>
        <p:grpSpPr>
          <a:xfrm>
            <a:off x="8104885" y="3349858"/>
            <a:ext cx="295660" cy="380810"/>
            <a:chOff x="10498846" y="3320292"/>
            <a:chExt cx="295660" cy="380810"/>
          </a:xfrm>
        </p:grpSpPr>
        <p:sp>
          <p:nvSpPr>
            <p:cNvPr id="197" name="Freeform: Shape 196">
              <a:extLst>
                <a:ext uri="{FF2B5EF4-FFF2-40B4-BE49-F238E27FC236}">
                  <a16:creationId xmlns:a16="http://schemas.microsoft.com/office/drawing/2014/main" id="{617F6F24-D263-CA6F-3534-AE52064839EB}"/>
                </a:ext>
              </a:extLst>
            </p:cNvPr>
            <p:cNvSpPr/>
            <p:nvPr/>
          </p:nvSpPr>
          <p:spPr>
            <a:xfrm>
              <a:off x="10498846" y="332029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198" name="Freeform: Shape 197">
              <a:extLst>
                <a:ext uri="{FF2B5EF4-FFF2-40B4-BE49-F238E27FC236}">
                  <a16:creationId xmlns:a16="http://schemas.microsoft.com/office/drawing/2014/main" id="{22754A0E-DD07-2370-9560-026C0F101278}"/>
                </a:ext>
              </a:extLst>
            </p:cNvPr>
            <p:cNvSpPr/>
            <p:nvPr/>
          </p:nvSpPr>
          <p:spPr>
            <a:xfrm>
              <a:off x="10498846" y="3510697"/>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sp>
        <p:nvSpPr>
          <p:cNvPr id="289" name="Freeform: Shape 288">
            <a:extLst>
              <a:ext uri="{FF2B5EF4-FFF2-40B4-BE49-F238E27FC236}">
                <a16:creationId xmlns:a16="http://schemas.microsoft.com/office/drawing/2014/main" id="{50D7A860-C76B-23F9-F776-8C76377FB712}"/>
              </a:ext>
            </a:extLst>
          </p:cNvPr>
          <p:cNvSpPr/>
          <p:nvPr/>
        </p:nvSpPr>
        <p:spPr>
          <a:xfrm>
            <a:off x="8400546" y="4111627"/>
            <a:ext cx="295660" cy="190405"/>
          </a:xfrm>
          <a:custGeom>
            <a:avLst/>
            <a:gdLst>
              <a:gd name="connsiteX0" fmla="*/ 0 w 295660"/>
              <a:gd name="connsiteY0" fmla="*/ 0 h 190405"/>
              <a:gd name="connsiteX1" fmla="*/ 258703 w 295660"/>
              <a:gd name="connsiteY1" fmla="*/ 0 h 190405"/>
              <a:gd name="connsiteX2" fmla="*/ 295660 w 295660"/>
              <a:gd name="connsiteY2" fmla="*/ 23801 h 190405"/>
              <a:gd name="connsiteX3" fmla="*/ 258703 w 295660"/>
              <a:gd name="connsiteY3" fmla="*/ 47601 h 190405"/>
              <a:gd name="connsiteX4" fmla="*/ 295660 w 295660"/>
              <a:gd name="connsiteY4" fmla="*/ 71402 h 190405"/>
              <a:gd name="connsiteX5" fmla="*/ 258703 w 295660"/>
              <a:gd name="connsiteY5" fmla="*/ 95203 h 190405"/>
              <a:gd name="connsiteX6" fmla="*/ 295660 w 295660"/>
              <a:gd name="connsiteY6" fmla="*/ 119003 h 190405"/>
              <a:gd name="connsiteX7" fmla="*/ 258703 w 295660"/>
              <a:gd name="connsiteY7" fmla="*/ 142804 h 190405"/>
              <a:gd name="connsiteX8" fmla="*/ 295660 w 295660"/>
              <a:gd name="connsiteY8" fmla="*/ 166605 h 190405"/>
              <a:gd name="connsiteX9" fmla="*/ 258703 w 295660"/>
              <a:gd name="connsiteY9" fmla="*/ 190405 h 190405"/>
              <a:gd name="connsiteX10" fmla="*/ 0 w 295660"/>
              <a:gd name="connsiteY10" fmla="*/ 190405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60" h="190405">
                <a:moveTo>
                  <a:pt x="0" y="0"/>
                </a:moveTo>
                <a:lnTo>
                  <a:pt x="258703" y="0"/>
                </a:lnTo>
                <a:lnTo>
                  <a:pt x="295660" y="23801"/>
                </a:lnTo>
                <a:lnTo>
                  <a:pt x="258703" y="47601"/>
                </a:lnTo>
                <a:lnTo>
                  <a:pt x="295660" y="71402"/>
                </a:lnTo>
                <a:lnTo>
                  <a:pt x="258703" y="95203"/>
                </a:lnTo>
                <a:lnTo>
                  <a:pt x="295660" y="119003"/>
                </a:lnTo>
                <a:lnTo>
                  <a:pt x="258703" y="142804"/>
                </a:lnTo>
                <a:lnTo>
                  <a:pt x="295660" y="166605"/>
                </a:lnTo>
                <a:lnTo>
                  <a:pt x="258703"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292" name="Freeform: Shape 291">
            <a:extLst>
              <a:ext uri="{FF2B5EF4-FFF2-40B4-BE49-F238E27FC236}">
                <a16:creationId xmlns:a16="http://schemas.microsoft.com/office/drawing/2014/main" id="{8836E4C6-54DD-07EC-64BB-EAEFB5B192CE}"/>
              </a:ext>
            </a:extLst>
          </p:cNvPr>
          <p:cNvSpPr/>
          <p:nvPr/>
        </p:nvSpPr>
        <p:spPr>
          <a:xfrm rot="10800000" flipV="1">
            <a:off x="8696206" y="4111627"/>
            <a:ext cx="295660" cy="190405"/>
          </a:xfrm>
          <a:custGeom>
            <a:avLst/>
            <a:gdLst>
              <a:gd name="connsiteX0" fmla="*/ 0 w 295660"/>
              <a:gd name="connsiteY0" fmla="*/ 0 h 190405"/>
              <a:gd name="connsiteX1" fmla="*/ 295660 w 295660"/>
              <a:gd name="connsiteY1" fmla="*/ 0 h 190405"/>
              <a:gd name="connsiteX2" fmla="*/ 258703 w 295660"/>
              <a:gd name="connsiteY2" fmla="*/ 23801 h 190405"/>
              <a:gd name="connsiteX3" fmla="*/ 295660 w 295660"/>
              <a:gd name="connsiteY3" fmla="*/ 47601 h 190405"/>
              <a:gd name="connsiteX4" fmla="*/ 258703 w 295660"/>
              <a:gd name="connsiteY4" fmla="*/ 71402 h 190405"/>
              <a:gd name="connsiteX5" fmla="*/ 295660 w 295660"/>
              <a:gd name="connsiteY5" fmla="*/ 95203 h 190405"/>
              <a:gd name="connsiteX6" fmla="*/ 258703 w 295660"/>
              <a:gd name="connsiteY6" fmla="*/ 119003 h 190405"/>
              <a:gd name="connsiteX7" fmla="*/ 295660 w 295660"/>
              <a:gd name="connsiteY7" fmla="*/ 142804 h 190405"/>
              <a:gd name="connsiteX8" fmla="*/ 258703 w 295660"/>
              <a:gd name="connsiteY8" fmla="*/ 166605 h 190405"/>
              <a:gd name="connsiteX9" fmla="*/ 295660 w 295660"/>
              <a:gd name="connsiteY9" fmla="*/ 190405 h 190405"/>
              <a:gd name="connsiteX10" fmla="*/ 0 w 295660"/>
              <a:gd name="connsiteY10" fmla="*/ 190405 h 19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60" h="190405">
                <a:moveTo>
                  <a:pt x="0" y="0"/>
                </a:moveTo>
                <a:lnTo>
                  <a:pt x="295660" y="0"/>
                </a:lnTo>
                <a:lnTo>
                  <a:pt x="258703" y="23801"/>
                </a:lnTo>
                <a:lnTo>
                  <a:pt x="295660" y="47601"/>
                </a:lnTo>
                <a:lnTo>
                  <a:pt x="258703" y="71402"/>
                </a:lnTo>
                <a:lnTo>
                  <a:pt x="295660" y="95203"/>
                </a:lnTo>
                <a:lnTo>
                  <a:pt x="258703" y="119003"/>
                </a:lnTo>
                <a:lnTo>
                  <a:pt x="295660" y="142804"/>
                </a:lnTo>
                <a:lnTo>
                  <a:pt x="258703" y="166605"/>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200" name="Freeform: Shape 199">
            <a:extLst>
              <a:ext uri="{FF2B5EF4-FFF2-40B4-BE49-F238E27FC236}">
                <a16:creationId xmlns:a16="http://schemas.microsoft.com/office/drawing/2014/main" id="{F33B3A0D-685E-0922-FDB1-8365AF7496AD}"/>
              </a:ext>
            </a:extLst>
          </p:cNvPr>
          <p:cNvSpPr/>
          <p:nvPr/>
        </p:nvSpPr>
        <p:spPr>
          <a:xfrm>
            <a:off x="8696206" y="430203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nvGrpSpPr>
          <p:cNvPr id="280" name="Group 279">
            <a:extLst>
              <a:ext uri="{FF2B5EF4-FFF2-40B4-BE49-F238E27FC236}">
                <a16:creationId xmlns:a16="http://schemas.microsoft.com/office/drawing/2014/main" id="{6C30CD65-0F67-7C65-544D-395529579A81}"/>
              </a:ext>
            </a:extLst>
          </p:cNvPr>
          <p:cNvGrpSpPr/>
          <p:nvPr/>
        </p:nvGrpSpPr>
        <p:grpSpPr>
          <a:xfrm>
            <a:off x="8696206" y="4492438"/>
            <a:ext cx="591321" cy="571216"/>
            <a:chOff x="11090167" y="4462872"/>
            <a:chExt cx="591321" cy="571216"/>
          </a:xfrm>
        </p:grpSpPr>
        <p:sp>
          <p:nvSpPr>
            <p:cNvPr id="207" name="Freeform: Shape 206">
              <a:extLst>
                <a:ext uri="{FF2B5EF4-FFF2-40B4-BE49-F238E27FC236}">
                  <a16:creationId xmlns:a16="http://schemas.microsoft.com/office/drawing/2014/main" id="{BC398800-A1A8-126F-EB7C-A67B97575B30}"/>
                </a:ext>
              </a:extLst>
            </p:cNvPr>
            <p:cNvSpPr/>
            <p:nvPr/>
          </p:nvSpPr>
          <p:spPr>
            <a:xfrm>
              <a:off x="11090167" y="4653277"/>
              <a:ext cx="591320" cy="190405"/>
            </a:xfrm>
            <a:custGeom>
              <a:avLst/>
              <a:gdLst>
                <a:gd name="connsiteX0" fmla="*/ 0 w 591320"/>
                <a:gd name="connsiteY0" fmla="*/ 0 h 190405"/>
                <a:gd name="connsiteX1" fmla="*/ 591321 w 591320"/>
                <a:gd name="connsiteY1" fmla="*/ 0 h 190405"/>
                <a:gd name="connsiteX2" fmla="*/ 591321 w 591320"/>
                <a:gd name="connsiteY2" fmla="*/ 190405 h 190405"/>
                <a:gd name="connsiteX3" fmla="*/ 0 w 59132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591320" h="190405">
                  <a:moveTo>
                    <a:pt x="0" y="0"/>
                  </a:moveTo>
                  <a:lnTo>
                    <a:pt x="591321" y="0"/>
                  </a:lnTo>
                  <a:lnTo>
                    <a:pt x="591321"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208" name="Freeform: Shape 207">
              <a:extLst>
                <a:ext uri="{FF2B5EF4-FFF2-40B4-BE49-F238E27FC236}">
                  <a16:creationId xmlns:a16="http://schemas.microsoft.com/office/drawing/2014/main" id="{6A8A7618-6DFD-6ED8-11D1-5A532DBD3F79}"/>
                </a:ext>
              </a:extLst>
            </p:cNvPr>
            <p:cNvSpPr/>
            <p:nvPr/>
          </p:nvSpPr>
          <p:spPr>
            <a:xfrm>
              <a:off x="11385828" y="4843683"/>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
          <p:nvSpPr>
            <p:cNvPr id="209" name="Freeform: Shape 208">
              <a:extLst>
                <a:ext uri="{FF2B5EF4-FFF2-40B4-BE49-F238E27FC236}">
                  <a16:creationId xmlns:a16="http://schemas.microsoft.com/office/drawing/2014/main" id="{E9BAC10E-9254-6B48-F250-D169073E8DC7}"/>
                </a:ext>
              </a:extLst>
            </p:cNvPr>
            <p:cNvSpPr/>
            <p:nvPr/>
          </p:nvSpPr>
          <p:spPr>
            <a:xfrm>
              <a:off x="11090167" y="4462872"/>
              <a:ext cx="295660" cy="190405"/>
            </a:xfrm>
            <a:custGeom>
              <a:avLst/>
              <a:gdLst>
                <a:gd name="connsiteX0" fmla="*/ 0 w 295660"/>
                <a:gd name="connsiteY0" fmla="*/ 0 h 190405"/>
                <a:gd name="connsiteX1" fmla="*/ 295660 w 295660"/>
                <a:gd name="connsiteY1" fmla="*/ 0 h 190405"/>
                <a:gd name="connsiteX2" fmla="*/ 295660 w 295660"/>
                <a:gd name="connsiteY2" fmla="*/ 190405 h 190405"/>
                <a:gd name="connsiteX3" fmla="*/ 0 w 29566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295660" h="190405">
                  <a:moveTo>
                    <a:pt x="0" y="0"/>
                  </a:moveTo>
                  <a:lnTo>
                    <a:pt x="295660" y="0"/>
                  </a:lnTo>
                  <a:lnTo>
                    <a:pt x="295660"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grpSp>
      <p:sp>
        <p:nvSpPr>
          <p:cNvPr id="199" name="Freeform: Shape 198">
            <a:extLst>
              <a:ext uri="{FF2B5EF4-FFF2-40B4-BE49-F238E27FC236}">
                <a16:creationId xmlns:a16="http://schemas.microsoft.com/office/drawing/2014/main" id="{EEB39A21-30C1-87E7-0532-26B85EE65CEF}"/>
              </a:ext>
            </a:extLst>
          </p:cNvPr>
          <p:cNvSpPr/>
          <p:nvPr/>
        </p:nvSpPr>
        <p:spPr>
          <a:xfrm>
            <a:off x="8400546" y="4111627"/>
            <a:ext cx="591320" cy="190405"/>
          </a:xfrm>
          <a:custGeom>
            <a:avLst/>
            <a:gdLst>
              <a:gd name="connsiteX0" fmla="*/ 0 w 591320"/>
              <a:gd name="connsiteY0" fmla="*/ 0 h 190405"/>
              <a:gd name="connsiteX1" fmla="*/ 591321 w 591320"/>
              <a:gd name="connsiteY1" fmla="*/ 0 h 190405"/>
              <a:gd name="connsiteX2" fmla="*/ 591321 w 591320"/>
              <a:gd name="connsiteY2" fmla="*/ 190405 h 190405"/>
              <a:gd name="connsiteX3" fmla="*/ 0 w 591320"/>
              <a:gd name="connsiteY3" fmla="*/ 190405 h 190405"/>
            </a:gdLst>
            <a:ahLst/>
            <a:cxnLst>
              <a:cxn ang="0">
                <a:pos x="connsiteX0" y="connsiteY0"/>
              </a:cxn>
              <a:cxn ang="0">
                <a:pos x="connsiteX1" y="connsiteY1"/>
              </a:cxn>
              <a:cxn ang="0">
                <a:pos x="connsiteX2" y="connsiteY2"/>
              </a:cxn>
              <a:cxn ang="0">
                <a:pos x="connsiteX3" y="connsiteY3"/>
              </a:cxn>
            </a:cxnLst>
            <a:rect l="l" t="t" r="r" b="b"/>
            <a:pathLst>
              <a:path w="591320" h="190405">
                <a:moveTo>
                  <a:pt x="0" y="0"/>
                </a:moveTo>
                <a:lnTo>
                  <a:pt x="591321" y="0"/>
                </a:lnTo>
                <a:lnTo>
                  <a:pt x="591321" y="190405"/>
                </a:lnTo>
                <a:lnTo>
                  <a:pt x="0" y="190405"/>
                </a:lnTo>
                <a:close/>
              </a:path>
            </a:pathLst>
          </a:custGeom>
          <a:solidFill>
            <a:srgbClr val="60A917"/>
          </a:solidFill>
          <a:ln w="14765" cap="flat">
            <a:solidFill>
              <a:srgbClr val="2D7600"/>
            </a:solidFill>
            <a:prstDash val="solid"/>
            <a:miter/>
          </a:ln>
        </p:spPr>
        <p:txBody>
          <a:bodyPr rtlCol="0" anchor="ctr"/>
          <a:lstStyle/>
          <a:p>
            <a:endParaRPr lang="en-US" sz="3200"/>
          </a:p>
        </p:txBody>
      </p:sp>
    </p:spTree>
    <p:custDataLst>
      <p:tags r:id="rId1"/>
    </p:custDataLst>
    <p:extLst>
      <p:ext uri="{BB962C8B-B14F-4D97-AF65-F5344CB8AC3E}">
        <p14:creationId xmlns:p14="http://schemas.microsoft.com/office/powerpoint/2010/main" val="65257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0"/>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par>
                                <p:cTn id="12" presetID="10" presetClass="entr" presetSubtype="0" fill="hold" nodeType="withEffect">
                                  <p:stCondLst>
                                    <p:cond delay="0"/>
                                  </p:stCondLst>
                                  <p:childTnLst>
                                    <p:set>
                                      <p:cBhvr>
                                        <p:cTn id="13" dur="1" fill="hold">
                                          <p:stCondLst>
                                            <p:cond delay="0"/>
                                          </p:stCondLst>
                                        </p:cTn>
                                        <p:tgtEl>
                                          <p:spTgt spid="283"/>
                                        </p:tgtEl>
                                        <p:attrNameLst>
                                          <p:attrName>style.visibility</p:attrName>
                                        </p:attrNameLst>
                                      </p:cBhvr>
                                      <p:to>
                                        <p:strVal val="visible"/>
                                      </p:to>
                                    </p:set>
                                    <p:animEffect transition="in" filter="fade">
                                      <p:cBhvr>
                                        <p:cTn id="14" dur="500"/>
                                        <p:tgtEl>
                                          <p:spTgt spid="283"/>
                                        </p:tgtEl>
                                      </p:cBhvr>
                                    </p:animEffect>
                                  </p:childTnLst>
                                </p:cTn>
                              </p:par>
                              <p:par>
                                <p:cTn id="15" presetID="35" presetClass="path" presetSubtype="0" accel="50000" decel="50000" fill="hold" nodeType="withEffect">
                                  <p:stCondLst>
                                    <p:cond delay="0"/>
                                  </p:stCondLst>
                                  <p:childTnLst>
                                    <p:animMotion origin="layout" path="M 2.29167E-6 -3.7037E-6 L -0.25104 -3.7037E-6 " pathEditMode="relative" rAng="0" ptsTypes="AA">
                                      <p:cBhvr>
                                        <p:cTn id="16" dur="1000" spd="-100000" fill="hold"/>
                                        <p:tgtEl>
                                          <p:spTgt spid="270"/>
                                        </p:tgtEl>
                                        <p:attrNameLst>
                                          <p:attrName>ppt_x</p:attrName>
                                          <p:attrName>ppt_y</p:attrName>
                                        </p:attrNameLst>
                                      </p:cBhvr>
                                      <p:rCtr x="-12552" y="0"/>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1"/>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par>
                                <p:cTn id="26" presetID="10" presetClass="entr" presetSubtype="0" fill="hold" nodeType="withEffect">
                                  <p:stCondLst>
                                    <p:cond delay="0"/>
                                  </p:stCondLst>
                                  <p:childTnLst>
                                    <p:set>
                                      <p:cBhvr>
                                        <p:cTn id="27" dur="1" fill="hold">
                                          <p:stCondLst>
                                            <p:cond delay="0"/>
                                          </p:stCondLst>
                                        </p:cTn>
                                        <p:tgtEl>
                                          <p:spTgt spid="282"/>
                                        </p:tgtEl>
                                        <p:attrNameLst>
                                          <p:attrName>style.visibility</p:attrName>
                                        </p:attrNameLst>
                                      </p:cBhvr>
                                      <p:to>
                                        <p:strVal val="visible"/>
                                      </p:to>
                                    </p:set>
                                    <p:animEffect transition="in" filter="fade">
                                      <p:cBhvr>
                                        <p:cTn id="28" dur="500"/>
                                        <p:tgtEl>
                                          <p:spTgt spid="282"/>
                                        </p:tgtEl>
                                      </p:cBhvr>
                                    </p:animEffect>
                                  </p:childTnLst>
                                </p:cTn>
                              </p:par>
                              <p:par>
                                <p:cTn id="29" presetID="35" presetClass="path" presetSubtype="0" accel="50000" decel="50000" fill="hold" nodeType="withEffect">
                                  <p:stCondLst>
                                    <p:cond delay="0"/>
                                  </p:stCondLst>
                                  <p:childTnLst>
                                    <p:animMotion origin="layout" path="M 3.95833E-6 7.40741E-7 L -0.25118 7.40741E-7 " pathEditMode="relative" rAng="0" ptsTypes="AA">
                                      <p:cBhvr>
                                        <p:cTn id="30" dur="1000" spd="-100000" fill="hold"/>
                                        <p:tgtEl>
                                          <p:spTgt spid="271"/>
                                        </p:tgtEl>
                                        <p:attrNameLst>
                                          <p:attrName>ppt_x</p:attrName>
                                          <p:attrName>ppt_y</p:attrName>
                                        </p:attrNameLst>
                                      </p:cBhvr>
                                      <p:rCtr x="-12565" y="0"/>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2"/>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284"/>
                                        </p:tgtEl>
                                        <p:attrNameLst>
                                          <p:attrName>style.visibility</p:attrName>
                                        </p:attrNameLst>
                                      </p:cBhvr>
                                      <p:to>
                                        <p:strVal val="visible"/>
                                      </p:to>
                                    </p:set>
                                    <p:animEffect transition="in" filter="fade">
                                      <p:cBhvr>
                                        <p:cTn id="39" dur="500"/>
                                        <p:tgtEl>
                                          <p:spTgt spid="284"/>
                                        </p:tgtEl>
                                      </p:cBhvr>
                                    </p:animEffect>
                                  </p:childTnLst>
                                </p:cTn>
                              </p:par>
                              <p:par>
                                <p:cTn id="40" presetID="10" presetClass="entr" presetSubtype="0" fill="hold" nodeType="withEffect">
                                  <p:stCondLst>
                                    <p:cond delay="0"/>
                                  </p:stCondLst>
                                  <p:childTnLst>
                                    <p:set>
                                      <p:cBhvr>
                                        <p:cTn id="41" dur="1" fill="hold">
                                          <p:stCondLst>
                                            <p:cond delay="0"/>
                                          </p:stCondLst>
                                        </p:cTn>
                                        <p:tgtEl>
                                          <p:spTgt spid="296"/>
                                        </p:tgtEl>
                                        <p:attrNameLst>
                                          <p:attrName>style.visibility</p:attrName>
                                        </p:attrNameLst>
                                      </p:cBhvr>
                                      <p:to>
                                        <p:strVal val="visible"/>
                                      </p:to>
                                    </p:set>
                                    <p:animEffect transition="in" filter="fade">
                                      <p:cBhvr>
                                        <p:cTn id="42" dur="500"/>
                                        <p:tgtEl>
                                          <p:spTgt spid="296"/>
                                        </p:tgtEl>
                                      </p:cBhvr>
                                    </p:animEffect>
                                  </p:childTnLst>
                                </p:cTn>
                              </p:par>
                              <p:par>
                                <p:cTn id="43" presetID="35" presetClass="path" presetSubtype="0" accel="50000" decel="50000" fill="hold" nodeType="withEffect">
                                  <p:stCondLst>
                                    <p:cond delay="0"/>
                                  </p:stCondLst>
                                  <p:childTnLst>
                                    <p:animMotion origin="layout" path="M -4.79167E-6 7.40741E-7 L -0.25117 7.40741E-7 " pathEditMode="relative" rAng="0" ptsTypes="AA">
                                      <p:cBhvr>
                                        <p:cTn id="44" dur="1000" spd="-100000" fill="hold"/>
                                        <p:tgtEl>
                                          <p:spTgt spid="272"/>
                                        </p:tgtEl>
                                        <p:attrNameLst>
                                          <p:attrName>ppt_x</p:attrName>
                                          <p:attrName>ppt_y</p:attrName>
                                        </p:attrNameLst>
                                      </p:cBhvr>
                                      <p:rCtr x="-12565" y="0"/>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4"/>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285"/>
                                        </p:tgtEl>
                                        <p:attrNameLst>
                                          <p:attrName>style.visibility</p:attrName>
                                        </p:attrNameLst>
                                      </p:cBhvr>
                                      <p:to>
                                        <p:strVal val="visible"/>
                                      </p:to>
                                    </p:set>
                                    <p:animEffect transition="in" filter="fade">
                                      <p:cBhvr>
                                        <p:cTn id="53" dur="500"/>
                                        <p:tgtEl>
                                          <p:spTgt spid="28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fade">
                                      <p:cBhvr>
                                        <p:cTn id="56" dur="500"/>
                                        <p:tgtEl>
                                          <p:spTgt spid="95"/>
                                        </p:tgtEl>
                                      </p:cBhvr>
                                    </p:animEffect>
                                  </p:childTnLst>
                                </p:cTn>
                              </p:par>
                              <p:par>
                                <p:cTn id="57" presetID="35" presetClass="path" presetSubtype="0" accel="50000" decel="50000" fill="hold" nodeType="withEffect">
                                  <p:stCondLst>
                                    <p:cond delay="0"/>
                                  </p:stCondLst>
                                  <p:childTnLst>
                                    <p:animMotion origin="layout" path="M -2.91667E-6 -3.7037E-6 L -0.34804 -3.7037E-6 " pathEditMode="relative" rAng="0" ptsTypes="AA">
                                      <p:cBhvr>
                                        <p:cTn id="58" dur="1000" spd="-100000" fill="hold"/>
                                        <p:tgtEl>
                                          <p:spTgt spid="274"/>
                                        </p:tgtEl>
                                        <p:attrNameLst>
                                          <p:attrName>ppt_x</p:attrName>
                                          <p:attrName>ppt_y</p:attrName>
                                        </p:attrNameLst>
                                      </p:cBhvr>
                                      <p:rCtr x="-17409" y="0"/>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6"/>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289"/>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200"/>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292"/>
                                        </p:tgtEl>
                                        <p:attrNameLst>
                                          <p:attrName>style.visibility</p:attrName>
                                        </p:attrNameLst>
                                      </p:cBhvr>
                                      <p:to>
                                        <p:strVal val="visible"/>
                                      </p:to>
                                    </p:set>
                                  </p:childTnLst>
                                </p:cTn>
                              </p:par>
                              <p:par>
                                <p:cTn id="69" presetID="10" presetClass="entr" presetSubtype="0" fill="hold" nodeType="withEffect">
                                  <p:stCondLst>
                                    <p:cond delay="0"/>
                                  </p:stCondLst>
                                  <p:childTnLst>
                                    <p:set>
                                      <p:cBhvr>
                                        <p:cTn id="70" dur="1" fill="hold">
                                          <p:stCondLst>
                                            <p:cond delay="0"/>
                                          </p:stCondLst>
                                        </p:cTn>
                                        <p:tgtEl>
                                          <p:spTgt spid="294"/>
                                        </p:tgtEl>
                                        <p:attrNameLst>
                                          <p:attrName>style.visibility</p:attrName>
                                        </p:attrNameLst>
                                      </p:cBhvr>
                                      <p:to>
                                        <p:strVal val="visible"/>
                                      </p:to>
                                    </p:set>
                                    <p:animEffect transition="in" filter="fade">
                                      <p:cBhvr>
                                        <p:cTn id="71" dur="500"/>
                                        <p:tgtEl>
                                          <p:spTgt spid="29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fade">
                                      <p:cBhvr>
                                        <p:cTn id="74" dur="500"/>
                                        <p:tgtEl>
                                          <p:spTgt spid="75"/>
                                        </p:tgtEl>
                                      </p:cBhvr>
                                    </p:animEffect>
                                  </p:childTnLst>
                                </p:cTn>
                              </p:par>
                              <p:par>
                                <p:cTn id="75" presetID="35" presetClass="path" presetSubtype="0" accel="50000" decel="50000" fill="hold" grpId="0" nodeType="withEffect">
                                  <p:stCondLst>
                                    <p:cond delay="0"/>
                                  </p:stCondLst>
                                  <p:childTnLst>
                                    <p:animMotion origin="layout" path="M -1.875E-6 4.07407E-6 L -0.27526 4.07407E-6 " pathEditMode="relative" rAng="0" ptsTypes="AA">
                                      <p:cBhvr>
                                        <p:cTn id="76" dur="1000" spd="-100000" fill="hold"/>
                                        <p:tgtEl>
                                          <p:spTgt spid="289"/>
                                        </p:tgtEl>
                                        <p:attrNameLst>
                                          <p:attrName>ppt_x</p:attrName>
                                          <p:attrName>ppt_y</p:attrName>
                                        </p:attrNameLst>
                                      </p:cBhvr>
                                      <p:rCtr x="-13763" y="0"/>
                                    </p:animMotion>
                                  </p:childTnLst>
                                </p:cTn>
                              </p:par>
                              <p:par>
                                <p:cTn id="77" presetID="35" presetClass="path" presetSubtype="0" accel="50000" decel="50000" fill="hold" grpId="0" nodeType="withEffect">
                                  <p:stCondLst>
                                    <p:cond delay="0"/>
                                  </p:stCondLst>
                                  <p:childTnLst>
                                    <p:animMotion origin="layout" path="M -6.25E-7 -3.7037E-6 L -0.34792 -3.7037E-6 " pathEditMode="relative" rAng="0" ptsTypes="AA">
                                      <p:cBhvr>
                                        <p:cTn id="78" dur="1000" spd="-100000" fill="hold"/>
                                        <p:tgtEl>
                                          <p:spTgt spid="200"/>
                                        </p:tgtEl>
                                        <p:attrNameLst>
                                          <p:attrName>ppt_x</p:attrName>
                                          <p:attrName>ppt_y</p:attrName>
                                        </p:attrNameLst>
                                      </p:cBhvr>
                                      <p:rCtr x="-17396" y="0"/>
                                    </p:animMotion>
                                  </p:childTnLst>
                                </p:cTn>
                              </p:par>
                              <p:par>
                                <p:cTn id="79" presetID="35" presetClass="path" presetSubtype="0" accel="50000" decel="50000" fill="hold" grpId="0" nodeType="withEffect">
                                  <p:stCondLst>
                                    <p:cond delay="0"/>
                                  </p:stCondLst>
                                  <p:childTnLst>
                                    <p:animMotion origin="layout" path="M -6.25E-7 4.07407E-6 L -0.34844 4.07407E-6 " pathEditMode="relative" rAng="0" ptsTypes="AA">
                                      <p:cBhvr>
                                        <p:cTn id="80" dur="1000" spd="-100000" fill="hold"/>
                                        <p:tgtEl>
                                          <p:spTgt spid="292"/>
                                        </p:tgtEl>
                                        <p:attrNameLst>
                                          <p:attrName>ppt_x</p:attrName>
                                          <p:attrName>ppt_y</p:attrName>
                                        </p:attrNameLst>
                                      </p:cBhvr>
                                      <p:rCtr x="-17422" y="0"/>
                                    </p:animMotion>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99"/>
                                        </p:tgtEl>
                                        <p:attrNameLst>
                                          <p:attrName>style.visibility</p:attrName>
                                        </p:attrNameLst>
                                      </p:cBhvr>
                                      <p:to>
                                        <p:strVal val="visible"/>
                                      </p:to>
                                    </p:set>
                                    <p:animEffect transition="in" filter="fade">
                                      <p:cBhvr>
                                        <p:cTn id="84" dur="250"/>
                                        <p:tgtEl>
                                          <p:spTgt spid="199"/>
                                        </p:tgtEl>
                                      </p:cBhvr>
                                    </p:animEffect>
                                  </p:childTnLst>
                                </p:cTn>
                              </p:par>
                            </p:childTnLst>
                          </p:cTn>
                        </p:par>
                        <p:par>
                          <p:cTn id="85" fill="hold">
                            <p:stCondLst>
                              <p:cond delay="1250"/>
                            </p:stCondLst>
                            <p:childTnLst>
                              <p:par>
                                <p:cTn id="86" presetID="1" presetClass="exit" presetSubtype="0" fill="hold" grpId="1" nodeType="afterEffect">
                                  <p:stCondLst>
                                    <p:cond delay="0"/>
                                  </p:stCondLst>
                                  <p:childTnLst>
                                    <p:set>
                                      <p:cBhvr>
                                        <p:cTn id="87" dur="1" fill="hold">
                                          <p:stCondLst>
                                            <p:cond delay="0"/>
                                          </p:stCondLst>
                                        </p:cTn>
                                        <p:tgtEl>
                                          <p:spTgt spid="289"/>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9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3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280"/>
                                        </p:tgtEl>
                                        <p:attrNameLst>
                                          <p:attrName>style.visibility</p:attrName>
                                        </p:attrNameLst>
                                      </p:cBhvr>
                                      <p:to>
                                        <p:strVal val="visible"/>
                                      </p:to>
                                    </p:set>
                                  </p:childTnLst>
                                </p:cTn>
                              </p:par>
                              <p:par>
                                <p:cTn id="96" presetID="10" presetClass="entr" presetSubtype="0" fill="hold" nodeType="withEffect">
                                  <p:stCondLst>
                                    <p:cond delay="0"/>
                                  </p:stCondLst>
                                  <p:childTnLst>
                                    <p:set>
                                      <p:cBhvr>
                                        <p:cTn id="97" dur="1" fill="hold">
                                          <p:stCondLst>
                                            <p:cond delay="0"/>
                                          </p:stCondLst>
                                        </p:cTn>
                                        <p:tgtEl>
                                          <p:spTgt spid="288"/>
                                        </p:tgtEl>
                                        <p:attrNameLst>
                                          <p:attrName>style.visibility</p:attrName>
                                        </p:attrNameLst>
                                      </p:cBhvr>
                                      <p:to>
                                        <p:strVal val="visible"/>
                                      </p:to>
                                    </p:set>
                                    <p:animEffect transition="in" filter="fade">
                                      <p:cBhvr>
                                        <p:cTn id="98" dur="500"/>
                                        <p:tgtEl>
                                          <p:spTgt spid="288"/>
                                        </p:tgtEl>
                                      </p:cBhvr>
                                    </p:animEffect>
                                  </p:childTnLst>
                                </p:cTn>
                              </p:par>
                              <p:par>
                                <p:cTn id="99" presetID="10" presetClass="entr" presetSubtype="0" fill="hold" nodeType="withEffect">
                                  <p:stCondLst>
                                    <p:cond delay="0"/>
                                  </p:stCondLst>
                                  <p:childTnLst>
                                    <p:set>
                                      <p:cBhvr>
                                        <p:cTn id="100" dur="1" fill="hold">
                                          <p:stCondLst>
                                            <p:cond delay="0"/>
                                          </p:stCondLst>
                                        </p:cTn>
                                        <p:tgtEl>
                                          <p:spTgt spid="295"/>
                                        </p:tgtEl>
                                        <p:attrNameLst>
                                          <p:attrName>style.visibility</p:attrName>
                                        </p:attrNameLst>
                                      </p:cBhvr>
                                      <p:to>
                                        <p:strVal val="visible"/>
                                      </p:to>
                                    </p:set>
                                    <p:animEffect transition="in" filter="fade">
                                      <p:cBhvr>
                                        <p:cTn id="101" dur="500"/>
                                        <p:tgtEl>
                                          <p:spTgt spid="295"/>
                                        </p:tgtEl>
                                      </p:cBhvr>
                                    </p:animEffect>
                                  </p:childTnLst>
                                </p:cTn>
                              </p:par>
                              <p:par>
                                <p:cTn id="102" presetID="35" presetClass="path" presetSubtype="0" accel="50000" decel="50000" fill="hold" nodeType="withEffect">
                                  <p:stCondLst>
                                    <p:cond delay="0"/>
                                  </p:stCondLst>
                                  <p:childTnLst>
                                    <p:animMotion origin="layout" path="M 0 7.40741E-7 L -0.34818 7.40741E-7 " pathEditMode="relative" rAng="0" ptsTypes="AA">
                                      <p:cBhvr>
                                        <p:cTn id="103" dur="1000" spd="-100000" fill="hold"/>
                                        <p:tgtEl>
                                          <p:spTgt spid="280"/>
                                        </p:tgtEl>
                                        <p:attrNameLst>
                                          <p:attrName>ppt_x</p:attrName>
                                          <p:attrName>ppt_y</p:attrName>
                                        </p:attrNameLst>
                                      </p:cBhvr>
                                      <p:rCtr x="-1740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95" grpId="0" animBg="1"/>
      <p:bldP spid="96" grpId="0" animBg="1"/>
      <p:bldP spid="97" grpId="0" animBg="1"/>
      <p:bldP spid="228" grpId="0" animBg="1"/>
      <p:bldP spid="230" grpId="0" animBg="1"/>
      <p:bldP spid="232" grpId="0" animBg="1"/>
      <p:bldP spid="234" grpId="0" animBg="1"/>
      <p:bldP spid="236" grpId="0" animBg="1"/>
      <p:bldP spid="238" grpId="0" animBg="1"/>
      <p:bldP spid="289" grpId="0" animBg="1"/>
      <p:bldP spid="289" grpId="1" animBg="1"/>
      <p:bldP spid="289" grpId="2" animBg="1"/>
      <p:bldP spid="292" grpId="0" animBg="1"/>
      <p:bldP spid="292" grpId="1" animBg="1"/>
      <p:bldP spid="292" grpId="2" animBg="1"/>
      <p:bldP spid="200" grpId="0" animBg="1"/>
      <p:bldP spid="200" grpId="1" animBg="1"/>
      <p:bldP spid="19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78852-DC5A-A552-1F77-4785250F2332}"/>
              </a:ext>
            </a:extLst>
          </p:cNvPr>
          <p:cNvSpPr>
            <a:spLocks noGrp="1"/>
          </p:cNvSpPr>
          <p:nvPr>
            <p:ph idx="1"/>
          </p:nvPr>
        </p:nvSpPr>
        <p:spPr>
          <a:xfrm>
            <a:off x="342901" y="1352550"/>
            <a:ext cx="11486417" cy="4824414"/>
          </a:xfrm>
        </p:spPr>
        <p:txBody>
          <a:bodyPr/>
          <a:lstStyle/>
          <a:p>
            <a:pPr>
              <a:lnSpc>
                <a:spcPct val="150000"/>
              </a:lnSpc>
            </a:pPr>
            <a:r>
              <a:rPr lang="en-US" sz="3600" dirty="0">
                <a:highlight>
                  <a:srgbClr val="FFC000"/>
                </a:highlight>
              </a:rPr>
              <a:t>99.9%</a:t>
            </a:r>
            <a:r>
              <a:rPr lang="en-US" sz="3600" dirty="0"/>
              <a:t>-</a:t>
            </a:r>
            <a:r>
              <a:rPr lang="en-US" dirty="0"/>
              <a:t>accurate on cycle counts</a:t>
            </a:r>
            <a:r>
              <a:rPr lang="en-US" b="0" dirty="0"/>
              <a:t> comparing to C/RTL co-sim</a:t>
            </a:r>
          </a:p>
          <a:p>
            <a:pPr>
              <a:lnSpc>
                <a:spcPct val="150000"/>
              </a:lnSpc>
            </a:pPr>
            <a:r>
              <a:rPr lang="en-US" b="0" dirty="0"/>
              <a:t>100% accurate for </a:t>
            </a:r>
            <a:r>
              <a:rPr lang="en-US" dirty="0"/>
              <a:t>26 out of 33 cases</a:t>
            </a:r>
          </a:p>
          <a:p>
            <a:pPr>
              <a:lnSpc>
                <a:spcPct val="150000"/>
              </a:lnSpc>
            </a:pPr>
            <a:r>
              <a:rPr lang="en-US" sz="3600" dirty="0">
                <a:highlight>
                  <a:srgbClr val="FFC000"/>
                </a:highlight>
              </a:rPr>
              <a:t>5.6–95.9×</a:t>
            </a:r>
            <a:r>
              <a:rPr lang="en-US" sz="3600" dirty="0"/>
              <a:t> </a:t>
            </a:r>
            <a:r>
              <a:rPr lang="en-US" dirty="0"/>
              <a:t>speedup</a:t>
            </a:r>
            <a:r>
              <a:rPr lang="en-US" b="0" dirty="0"/>
              <a:t> over </a:t>
            </a:r>
            <a:r>
              <a:rPr lang="en-US" b="0" dirty="0" err="1"/>
              <a:t>cosim</a:t>
            </a:r>
            <a:r>
              <a:rPr lang="en-US" b="0" dirty="0"/>
              <a:t> (usually highest for larger designs)</a:t>
            </a:r>
          </a:p>
          <a:p>
            <a:pPr lvl="1"/>
            <a:r>
              <a:rPr lang="en-US" dirty="0"/>
              <a:t>For </a:t>
            </a:r>
            <a:r>
              <a:rPr lang="en-US" dirty="0" err="1"/>
              <a:t>FlowGNN</a:t>
            </a:r>
            <a:r>
              <a:rPr lang="en-US" dirty="0"/>
              <a:t> GIN, </a:t>
            </a:r>
            <a:r>
              <a:rPr lang="en-US" dirty="0" err="1"/>
              <a:t>cosim</a:t>
            </a:r>
            <a:r>
              <a:rPr lang="en-US" dirty="0"/>
              <a:t> takes 1h 10m; </a:t>
            </a:r>
            <a:r>
              <a:rPr lang="en-US" dirty="0" err="1"/>
              <a:t>LightningSim</a:t>
            </a:r>
            <a:r>
              <a:rPr lang="en-US" dirty="0"/>
              <a:t> takes 44 seconds</a:t>
            </a:r>
          </a:p>
          <a:p>
            <a:pPr>
              <a:lnSpc>
                <a:spcPct val="150000"/>
              </a:lnSpc>
            </a:pPr>
            <a:r>
              <a:rPr lang="en-US" b="0" dirty="0"/>
              <a:t>Finishes </a:t>
            </a:r>
            <a:r>
              <a:rPr lang="en-US" dirty="0"/>
              <a:t>faster than HLS synthesis in 13 of 33 cases</a:t>
            </a:r>
          </a:p>
        </p:txBody>
      </p:sp>
      <p:sp>
        <p:nvSpPr>
          <p:cNvPr id="3" name="Slide Number Placeholder 2">
            <a:extLst>
              <a:ext uri="{FF2B5EF4-FFF2-40B4-BE49-F238E27FC236}">
                <a16:creationId xmlns:a16="http://schemas.microsoft.com/office/drawing/2014/main" id="{8798C1CD-95B0-FDAA-1916-B4C91B96004A}"/>
              </a:ext>
            </a:extLst>
          </p:cNvPr>
          <p:cNvSpPr>
            <a:spLocks noGrp="1"/>
          </p:cNvSpPr>
          <p:nvPr>
            <p:ph type="sldNum" sz="quarter" idx="12"/>
          </p:nvPr>
        </p:nvSpPr>
        <p:spPr/>
        <p:txBody>
          <a:bodyPr/>
          <a:lstStyle/>
          <a:p>
            <a:fld id="{48F63A3B-78C7-47BE-AE5E-E10140E04643}" type="slidenum">
              <a:rPr lang="en-US" smtClean="0"/>
              <a:pPr/>
              <a:t>93</a:t>
            </a:fld>
            <a:endParaRPr lang="en-US"/>
          </a:p>
        </p:txBody>
      </p:sp>
      <p:sp>
        <p:nvSpPr>
          <p:cNvPr id="4" name="Title 3">
            <a:extLst>
              <a:ext uri="{FF2B5EF4-FFF2-40B4-BE49-F238E27FC236}">
                <a16:creationId xmlns:a16="http://schemas.microsoft.com/office/drawing/2014/main" id="{2AE94439-C677-EFB4-5282-B4834E5F7830}"/>
              </a:ext>
            </a:extLst>
          </p:cNvPr>
          <p:cNvSpPr>
            <a:spLocks noGrp="1"/>
          </p:cNvSpPr>
          <p:nvPr>
            <p:ph type="title"/>
          </p:nvPr>
        </p:nvSpPr>
        <p:spPr/>
        <p:txBody>
          <a:bodyPr>
            <a:normAutofit fontScale="90000"/>
          </a:bodyPr>
          <a:lstStyle/>
          <a:p>
            <a:r>
              <a:rPr lang="en-US" dirty="0" err="1"/>
              <a:t>LightningSim</a:t>
            </a:r>
            <a:r>
              <a:rPr lang="en-US" dirty="0"/>
              <a:t> Evaluation</a:t>
            </a:r>
          </a:p>
        </p:txBody>
      </p:sp>
    </p:spTree>
    <p:custDataLst>
      <p:tags r:id="rId1"/>
    </p:custDataLst>
    <p:extLst>
      <p:ext uri="{BB962C8B-B14F-4D97-AF65-F5344CB8AC3E}">
        <p14:creationId xmlns:p14="http://schemas.microsoft.com/office/powerpoint/2010/main" val="262849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68D712-E8E9-A111-79CD-7A7CEC983596}"/>
              </a:ext>
            </a:extLst>
          </p:cNvPr>
          <p:cNvSpPr>
            <a:spLocks noGrp="1"/>
          </p:cNvSpPr>
          <p:nvPr>
            <p:ph type="sldNum" sz="quarter" idx="12"/>
          </p:nvPr>
        </p:nvSpPr>
        <p:spPr/>
        <p:txBody>
          <a:bodyPr/>
          <a:lstStyle/>
          <a:p>
            <a:fld id="{48F63A3B-78C7-47BE-AE5E-E10140E04643}" type="slidenum">
              <a:rPr lang="en-US" smtClean="0"/>
              <a:pPr/>
              <a:t>94</a:t>
            </a:fld>
            <a:endParaRPr lang="en-US"/>
          </a:p>
        </p:txBody>
      </p:sp>
      <p:sp>
        <p:nvSpPr>
          <p:cNvPr id="4" name="Title 3">
            <a:extLst>
              <a:ext uri="{FF2B5EF4-FFF2-40B4-BE49-F238E27FC236}">
                <a16:creationId xmlns:a16="http://schemas.microsoft.com/office/drawing/2014/main" id="{BC857FDA-6F54-1EC7-9D53-044BEE818A8E}"/>
              </a:ext>
            </a:extLst>
          </p:cNvPr>
          <p:cNvSpPr>
            <a:spLocks noGrp="1"/>
          </p:cNvSpPr>
          <p:nvPr>
            <p:ph type="title"/>
          </p:nvPr>
        </p:nvSpPr>
        <p:spPr/>
        <p:txBody>
          <a:bodyPr>
            <a:normAutofit fontScale="90000"/>
          </a:bodyPr>
          <a:lstStyle/>
          <a:p>
            <a:r>
              <a:rPr lang="en-US" dirty="0"/>
              <a:t>Performance Results</a:t>
            </a:r>
          </a:p>
        </p:txBody>
      </p:sp>
      <p:pic>
        <p:nvPicPr>
          <p:cNvPr id="467" name="Content Placeholder 466">
            <a:extLst>
              <a:ext uri="{FF2B5EF4-FFF2-40B4-BE49-F238E27FC236}">
                <a16:creationId xmlns:a16="http://schemas.microsoft.com/office/drawing/2014/main" id="{83670296-055D-6AE4-DA1C-8E07EE22DE00}"/>
              </a:ext>
            </a:extLst>
          </p:cNvPr>
          <p:cNvPicPr>
            <a:picLocks noGrp="1" noChangeAspect="1"/>
          </p:cNvPicPr>
          <p:nvPr>
            <p:ph idx="14"/>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9426"/>
          <a:stretch/>
        </p:blipFill>
        <p:spPr>
          <a:xfrm>
            <a:off x="362682" y="1226827"/>
            <a:ext cx="7780406" cy="1147278"/>
          </a:xfrm>
        </p:spPr>
      </p:pic>
      <p:pic>
        <p:nvPicPr>
          <p:cNvPr id="933" name="Content Placeholder 466">
            <a:extLst>
              <a:ext uri="{FF2B5EF4-FFF2-40B4-BE49-F238E27FC236}">
                <a16:creationId xmlns:a16="http://schemas.microsoft.com/office/drawing/2014/main" id="{8D2280A6-BB21-C2F3-6DA3-6FDEDA00421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0575" b="61159"/>
          <a:stretch/>
        </p:blipFill>
        <p:spPr>
          <a:xfrm>
            <a:off x="362682" y="2620006"/>
            <a:ext cx="7780407" cy="1018543"/>
          </a:xfrm>
          <a:prstGeom prst="rect">
            <a:avLst/>
          </a:prstGeom>
        </p:spPr>
      </p:pic>
      <p:pic>
        <p:nvPicPr>
          <p:cNvPr id="934" name="Content Placeholder 466">
            <a:extLst>
              <a:ext uri="{FF2B5EF4-FFF2-40B4-BE49-F238E27FC236}">
                <a16:creationId xmlns:a16="http://schemas.microsoft.com/office/drawing/2014/main" id="{1A14E185-4191-1EE1-2604-298F9F68F9E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841" b="42894"/>
          <a:stretch/>
        </p:blipFill>
        <p:spPr>
          <a:xfrm>
            <a:off x="362682" y="3898898"/>
            <a:ext cx="7780407" cy="1018543"/>
          </a:xfrm>
          <a:prstGeom prst="rect">
            <a:avLst/>
          </a:prstGeom>
        </p:spPr>
      </p:pic>
      <p:pic>
        <p:nvPicPr>
          <p:cNvPr id="935" name="Content Placeholder 466">
            <a:extLst>
              <a:ext uri="{FF2B5EF4-FFF2-40B4-BE49-F238E27FC236}">
                <a16:creationId xmlns:a16="http://schemas.microsoft.com/office/drawing/2014/main" id="{39F26221-B89A-A4EF-EDC6-12796A97BDC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7106" b="24628"/>
          <a:stretch/>
        </p:blipFill>
        <p:spPr>
          <a:xfrm>
            <a:off x="362683" y="5177789"/>
            <a:ext cx="7780408" cy="1018542"/>
          </a:xfrm>
          <a:prstGeom prst="rect">
            <a:avLst/>
          </a:prstGeom>
        </p:spPr>
      </p:pic>
      <p:grpSp>
        <p:nvGrpSpPr>
          <p:cNvPr id="2665" name="Group 2664">
            <a:extLst>
              <a:ext uri="{FF2B5EF4-FFF2-40B4-BE49-F238E27FC236}">
                <a16:creationId xmlns:a16="http://schemas.microsoft.com/office/drawing/2014/main" id="{E788EEEE-08B8-626A-4481-8E8C9098B505}"/>
              </a:ext>
            </a:extLst>
          </p:cNvPr>
          <p:cNvGrpSpPr/>
          <p:nvPr/>
        </p:nvGrpSpPr>
        <p:grpSpPr>
          <a:xfrm>
            <a:off x="7058025" y="1242067"/>
            <a:ext cx="4059556" cy="1156713"/>
            <a:chOff x="7058025" y="1242067"/>
            <a:chExt cx="4059556" cy="1156713"/>
          </a:xfrm>
        </p:grpSpPr>
        <p:cxnSp>
          <p:nvCxnSpPr>
            <p:cNvPr id="2642" name="Straight Connector 2641">
              <a:extLst>
                <a:ext uri="{FF2B5EF4-FFF2-40B4-BE49-F238E27FC236}">
                  <a16:creationId xmlns:a16="http://schemas.microsoft.com/office/drawing/2014/main" id="{B2355856-1DB3-84FF-4AC0-8AC99E1193B7}"/>
                </a:ext>
              </a:extLst>
            </p:cNvPr>
            <p:cNvCxnSpPr>
              <a:cxnSpLocks/>
            </p:cNvCxnSpPr>
            <p:nvPr/>
          </p:nvCxnSpPr>
          <p:spPr>
            <a:xfrm>
              <a:off x="7734300" y="1314450"/>
              <a:ext cx="0" cy="548640"/>
            </a:xfrm>
            <a:prstGeom prst="line">
              <a:avLst/>
            </a:prstGeom>
            <a:ln w="152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4" name="Straight Connector 2643">
              <a:extLst>
                <a:ext uri="{FF2B5EF4-FFF2-40B4-BE49-F238E27FC236}">
                  <a16:creationId xmlns:a16="http://schemas.microsoft.com/office/drawing/2014/main" id="{A2FF8031-AC98-3F40-7F32-868E921BAB37}"/>
                </a:ext>
              </a:extLst>
            </p:cNvPr>
            <p:cNvCxnSpPr>
              <a:cxnSpLocks/>
            </p:cNvCxnSpPr>
            <p:nvPr/>
          </p:nvCxnSpPr>
          <p:spPr>
            <a:xfrm>
              <a:off x="7058025" y="1588770"/>
              <a:ext cx="0" cy="548640"/>
            </a:xfrm>
            <a:prstGeom prst="line">
              <a:avLst/>
            </a:prstGeom>
            <a:ln w="152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648" name="TextBox 2647">
              <a:extLst>
                <a:ext uri="{FF2B5EF4-FFF2-40B4-BE49-F238E27FC236}">
                  <a16:creationId xmlns:a16="http://schemas.microsoft.com/office/drawing/2014/main" id="{70835603-FD14-8E33-8D27-E1663654EFD7}"/>
                </a:ext>
              </a:extLst>
            </p:cNvPr>
            <p:cNvSpPr txBox="1"/>
            <p:nvPr/>
          </p:nvSpPr>
          <p:spPr>
            <a:xfrm>
              <a:off x="7678270" y="1242067"/>
              <a:ext cx="3439311" cy="461665"/>
            </a:xfrm>
            <a:prstGeom prst="rect">
              <a:avLst/>
            </a:prstGeom>
            <a:noFill/>
          </p:spPr>
          <p:txBody>
            <a:bodyPr wrap="square">
              <a:spAutoFit/>
            </a:bodyPr>
            <a:lstStyle/>
            <a:p>
              <a:pPr algn="ctr"/>
              <a:r>
                <a:rPr lang="en-US" sz="2400" b="1" dirty="0" err="1">
                  <a:solidFill>
                    <a:schemeClr val="accent6">
                      <a:lumMod val="75000"/>
                    </a:schemeClr>
                  </a:solidFill>
                  <a:latin typeface="Corbel" panose="020B0503020204020204" pitchFamily="34" charset="0"/>
                  <a:ea typeface="Lato" panose="020F0502020204030203" pitchFamily="34" charset="0"/>
                  <a:cs typeface="Lato" panose="020F0502020204030203" pitchFamily="34" charset="0"/>
                </a:rPr>
                <a:t>LightningSim</a:t>
              </a:r>
              <a:r>
                <a:rPr lang="en-US" sz="2400" b="1" dirty="0">
                  <a:solidFill>
                    <a:schemeClr val="accent6">
                      <a:lumMod val="75000"/>
                    </a:schemeClr>
                  </a:solidFill>
                  <a:latin typeface="Corbel" panose="020B0503020204020204" pitchFamily="34" charset="0"/>
                  <a:ea typeface="Lato" panose="020F0502020204030203" pitchFamily="34" charset="0"/>
                  <a:cs typeface="Lato" panose="020F0502020204030203" pitchFamily="34" charset="0"/>
                </a:rPr>
                <a:t> finishes</a:t>
              </a:r>
            </a:p>
          </p:txBody>
        </p:sp>
        <p:sp>
          <p:nvSpPr>
            <p:cNvPr id="2649" name="TextBox 2648">
              <a:extLst>
                <a:ext uri="{FF2B5EF4-FFF2-40B4-BE49-F238E27FC236}">
                  <a16:creationId xmlns:a16="http://schemas.microsoft.com/office/drawing/2014/main" id="{59346176-BE49-906C-35BB-1FD80064BF46}"/>
                </a:ext>
              </a:extLst>
            </p:cNvPr>
            <p:cNvSpPr txBox="1"/>
            <p:nvPr/>
          </p:nvSpPr>
          <p:spPr>
            <a:xfrm>
              <a:off x="7278221" y="1937115"/>
              <a:ext cx="3142128" cy="461665"/>
            </a:xfrm>
            <a:prstGeom prst="rect">
              <a:avLst/>
            </a:prstGeom>
            <a:solidFill>
              <a:schemeClr val="bg1"/>
            </a:solidFill>
          </p:spPr>
          <p:txBody>
            <a:bodyPr wrap="square">
              <a:spAutoFit/>
            </a:bodyPr>
            <a:lstStyle/>
            <a:p>
              <a:pPr algn="ctr"/>
              <a:r>
                <a:rPr lang="en-US" sz="2400" b="1" dirty="0">
                  <a:solidFill>
                    <a:schemeClr val="accent2">
                      <a:lumMod val="75000"/>
                    </a:schemeClr>
                  </a:solidFill>
                  <a:latin typeface="Corbel" panose="020B0503020204020204" pitchFamily="34" charset="0"/>
                  <a:ea typeface="Lato" panose="020F0502020204030203" pitchFamily="34" charset="0"/>
                  <a:cs typeface="Lato" panose="020F0502020204030203" pitchFamily="34" charset="0"/>
                </a:rPr>
                <a:t>HLS Synthesis finishes</a:t>
              </a:r>
            </a:p>
          </p:txBody>
        </p:sp>
      </p:grpSp>
      <p:cxnSp>
        <p:nvCxnSpPr>
          <p:cNvPr id="2650" name="Straight Connector 2649">
            <a:extLst>
              <a:ext uri="{FF2B5EF4-FFF2-40B4-BE49-F238E27FC236}">
                <a16:creationId xmlns:a16="http://schemas.microsoft.com/office/drawing/2014/main" id="{52EA1899-C62E-03B4-B4B1-0E6C09936F97}"/>
              </a:ext>
            </a:extLst>
          </p:cNvPr>
          <p:cNvCxnSpPr>
            <a:cxnSpLocks/>
          </p:cNvCxnSpPr>
          <p:nvPr/>
        </p:nvCxnSpPr>
        <p:spPr>
          <a:xfrm>
            <a:off x="7096125" y="2580637"/>
            <a:ext cx="0" cy="548640"/>
          </a:xfrm>
          <a:prstGeom prst="line">
            <a:avLst/>
          </a:prstGeom>
          <a:ln w="152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1" name="Straight Connector 2650">
            <a:extLst>
              <a:ext uri="{FF2B5EF4-FFF2-40B4-BE49-F238E27FC236}">
                <a16:creationId xmlns:a16="http://schemas.microsoft.com/office/drawing/2014/main" id="{6B39D8B5-2386-454D-6090-621035BAE9D0}"/>
              </a:ext>
            </a:extLst>
          </p:cNvPr>
          <p:cNvCxnSpPr>
            <a:cxnSpLocks/>
          </p:cNvCxnSpPr>
          <p:nvPr/>
        </p:nvCxnSpPr>
        <p:spPr>
          <a:xfrm>
            <a:off x="7687795" y="2880360"/>
            <a:ext cx="0" cy="548640"/>
          </a:xfrm>
          <a:prstGeom prst="line">
            <a:avLst/>
          </a:prstGeom>
          <a:ln w="152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2" name="Straight Connector 2651">
            <a:extLst>
              <a:ext uri="{FF2B5EF4-FFF2-40B4-BE49-F238E27FC236}">
                <a16:creationId xmlns:a16="http://schemas.microsoft.com/office/drawing/2014/main" id="{459DBC25-07B0-2DC9-BAD6-EDB6C36DC6CA}"/>
              </a:ext>
            </a:extLst>
          </p:cNvPr>
          <p:cNvCxnSpPr>
            <a:cxnSpLocks/>
          </p:cNvCxnSpPr>
          <p:nvPr/>
        </p:nvCxnSpPr>
        <p:spPr>
          <a:xfrm>
            <a:off x="7162800" y="3834126"/>
            <a:ext cx="0" cy="548640"/>
          </a:xfrm>
          <a:prstGeom prst="line">
            <a:avLst/>
          </a:prstGeom>
          <a:ln w="152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3" name="Straight Connector 2652">
            <a:extLst>
              <a:ext uri="{FF2B5EF4-FFF2-40B4-BE49-F238E27FC236}">
                <a16:creationId xmlns:a16="http://schemas.microsoft.com/office/drawing/2014/main" id="{CC5F5290-F081-02C7-9165-077B0841DB02}"/>
              </a:ext>
            </a:extLst>
          </p:cNvPr>
          <p:cNvCxnSpPr>
            <a:cxnSpLocks/>
          </p:cNvCxnSpPr>
          <p:nvPr/>
        </p:nvCxnSpPr>
        <p:spPr>
          <a:xfrm>
            <a:off x="7734300" y="4210049"/>
            <a:ext cx="0" cy="548640"/>
          </a:xfrm>
          <a:prstGeom prst="line">
            <a:avLst/>
          </a:prstGeom>
          <a:ln w="152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4" name="Straight Connector 2653">
            <a:extLst>
              <a:ext uri="{FF2B5EF4-FFF2-40B4-BE49-F238E27FC236}">
                <a16:creationId xmlns:a16="http://schemas.microsoft.com/office/drawing/2014/main" id="{9EF789B7-5696-9161-3FAC-425C522EE40C}"/>
              </a:ext>
            </a:extLst>
          </p:cNvPr>
          <p:cNvCxnSpPr>
            <a:cxnSpLocks/>
          </p:cNvCxnSpPr>
          <p:nvPr/>
        </p:nvCxnSpPr>
        <p:spPr>
          <a:xfrm>
            <a:off x="5981700" y="5167626"/>
            <a:ext cx="0" cy="548640"/>
          </a:xfrm>
          <a:prstGeom prst="line">
            <a:avLst/>
          </a:prstGeom>
          <a:ln w="152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5" name="Straight Connector 2654">
            <a:extLst>
              <a:ext uri="{FF2B5EF4-FFF2-40B4-BE49-F238E27FC236}">
                <a16:creationId xmlns:a16="http://schemas.microsoft.com/office/drawing/2014/main" id="{CCFF25C3-020F-0EB4-AC04-A13EACF7D848}"/>
              </a:ext>
            </a:extLst>
          </p:cNvPr>
          <p:cNvCxnSpPr>
            <a:cxnSpLocks/>
          </p:cNvCxnSpPr>
          <p:nvPr/>
        </p:nvCxnSpPr>
        <p:spPr>
          <a:xfrm>
            <a:off x="7734300" y="5497190"/>
            <a:ext cx="0" cy="548640"/>
          </a:xfrm>
          <a:prstGeom prst="line">
            <a:avLst/>
          </a:prstGeom>
          <a:ln w="152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656" name="TextBox 2655">
            <a:extLst>
              <a:ext uri="{FF2B5EF4-FFF2-40B4-BE49-F238E27FC236}">
                <a16:creationId xmlns:a16="http://schemas.microsoft.com/office/drawing/2014/main" id="{045148CC-D5C2-700D-47EA-3AED69A2ED6A}"/>
              </a:ext>
            </a:extLst>
          </p:cNvPr>
          <p:cNvSpPr txBox="1"/>
          <p:nvPr/>
        </p:nvSpPr>
        <p:spPr>
          <a:xfrm>
            <a:off x="8905142" y="3608129"/>
            <a:ext cx="2924175" cy="1569660"/>
          </a:xfrm>
          <a:prstGeom prst="rect">
            <a:avLst/>
          </a:prstGeom>
          <a:solidFill>
            <a:schemeClr val="accent4"/>
          </a:solidFill>
        </p:spPr>
        <p:txBody>
          <a:bodyPr wrap="square">
            <a:spAutoFit/>
          </a:bodyPr>
          <a:lstStyle/>
          <a:p>
            <a:pPr algn="ctr"/>
            <a:r>
              <a:rPr lang="en-US" sz="2400" b="1" dirty="0">
                <a:latin typeface="Corbel" panose="020B0503020204020204" pitchFamily="34" charset="0"/>
                <a:ea typeface="Lato" panose="020F0502020204030203" pitchFamily="34" charset="0"/>
                <a:cs typeface="Lato" panose="020F0502020204030203" pitchFamily="34" charset="0"/>
              </a:rPr>
              <a:t>For many cases, </a:t>
            </a:r>
            <a:r>
              <a:rPr lang="en-US" sz="2400" b="1" dirty="0" err="1">
                <a:latin typeface="Corbel" panose="020B0503020204020204" pitchFamily="34" charset="0"/>
                <a:ea typeface="Lato" panose="020F0502020204030203" pitchFamily="34" charset="0"/>
                <a:cs typeface="Lato" panose="020F0502020204030203" pitchFamily="34" charset="0"/>
              </a:rPr>
              <a:t>LightningSim</a:t>
            </a:r>
            <a:r>
              <a:rPr lang="en-US" sz="2400" b="1" dirty="0">
                <a:latin typeface="Corbel" panose="020B0503020204020204" pitchFamily="34" charset="0"/>
                <a:ea typeface="Lato" panose="020F0502020204030203" pitchFamily="34" charset="0"/>
                <a:cs typeface="Lato" panose="020F0502020204030203" pitchFamily="34" charset="0"/>
              </a:rPr>
              <a:t> finishes earlier than HLS synthesis!</a:t>
            </a:r>
          </a:p>
        </p:txBody>
      </p:sp>
      <p:cxnSp>
        <p:nvCxnSpPr>
          <p:cNvPr id="2658" name="Straight Arrow Connector 2657">
            <a:extLst>
              <a:ext uri="{FF2B5EF4-FFF2-40B4-BE49-F238E27FC236}">
                <a16:creationId xmlns:a16="http://schemas.microsoft.com/office/drawing/2014/main" id="{5C46ACFA-F368-2859-8D4F-C91AE0307EE2}"/>
              </a:ext>
            </a:extLst>
          </p:cNvPr>
          <p:cNvCxnSpPr>
            <a:cxnSpLocks/>
          </p:cNvCxnSpPr>
          <p:nvPr/>
        </p:nvCxnSpPr>
        <p:spPr>
          <a:xfrm>
            <a:off x="8143088" y="2841567"/>
            <a:ext cx="591670" cy="659643"/>
          </a:xfrm>
          <a:prstGeom prst="straightConnector1">
            <a:avLst/>
          </a:prstGeom>
          <a:ln w="571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60" name="Straight Arrow Connector 2659">
            <a:extLst>
              <a:ext uri="{FF2B5EF4-FFF2-40B4-BE49-F238E27FC236}">
                <a16:creationId xmlns:a16="http://schemas.microsoft.com/office/drawing/2014/main" id="{D557689B-ABE8-82CE-3D12-2642E3F428F1}"/>
              </a:ext>
            </a:extLst>
          </p:cNvPr>
          <p:cNvCxnSpPr>
            <a:cxnSpLocks/>
          </p:cNvCxnSpPr>
          <p:nvPr/>
        </p:nvCxnSpPr>
        <p:spPr>
          <a:xfrm>
            <a:off x="8162479" y="4382766"/>
            <a:ext cx="686806" cy="0"/>
          </a:xfrm>
          <a:prstGeom prst="straightConnector1">
            <a:avLst/>
          </a:prstGeom>
          <a:ln w="571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62" name="Straight Arrow Connector 2661">
            <a:extLst>
              <a:ext uri="{FF2B5EF4-FFF2-40B4-BE49-F238E27FC236}">
                <a16:creationId xmlns:a16="http://schemas.microsoft.com/office/drawing/2014/main" id="{6906CEED-CB50-6038-5AC1-4ECD3805BB43}"/>
              </a:ext>
            </a:extLst>
          </p:cNvPr>
          <p:cNvCxnSpPr>
            <a:cxnSpLocks/>
          </p:cNvCxnSpPr>
          <p:nvPr/>
        </p:nvCxnSpPr>
        <p:spPr>
          <a:xfrm flipV="1">
            <a:off x="8162479" y="5000625"/>
            <a:ext cx="641702" cy="715641"/>
          </a:xfrm>
          <a:prstGeom prst="straightConnector1">
            <a:avLst/>
          </a:prstGeom>
          <a:ln w="571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2695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5"/>
                                        </p:tgtEl>
                                        <p:attrNameLst>
                                          <p:attrName>style.visibility</p:attrName>
                                        </p:attrNameLst>
                                      </p:cBhvr>
                                      <p:to>
                                        <p:strVal val="visible"/>
                                      </p:to>
                                    </p:set>
                                    <p:animEffect transition="in" filter="fade">
                                      <p:cBhvr>
                                        <p:cTn id="17" dur="500"/>
                                        <p:tgtEl>
                                          <p:spTgt spid="26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50"/>
                                        </p:tgtEl>
                                        <p:attrNameLst>
                                          <p:attrName>style.visibility</p:attrName>
                                        </p:attrNameLst>
                                      </p:cBhvr>
                                      <p:to>
                                        <p:strVal val="visible"/>
                                      </p:to>
                                    </p:set>
                                    <p:animEffect transition="in" filter="fade">
                                      <p:cBhvr>
                                        <p:cTn id="22" dur="500"/>
                                        <p:tgtEl>
                                          <p:spTgt spid="2650"/>
                                        </p:tgtEl>
                                      </p:cBhvr>
                                    </p:animEffect>
                                  </p:childTnLst>
                                </p:cTn>
                              </p:par>
                              <p:par>
                                <p:cTn id="23" presetID="10" presetClass="entr" presetSubtype="0" fill="hold" nodeType="withEffect">
                                  <p:stCondLst>
                                    <p:cond delay="0"/>
                                  </p:stCondLst>
                                  <p:childTnLst>
                                    <p:set>
                                      <p:cBhvr>
                                        <p:cTn id="24" dur="1" fill="hold">
                                          <p:stCondLst>
                                            <p:cond delay="0"/>
                                          </p:stCondLst>
                                        </p:cTn>
                                        <p:tgtEl>
                                          <p:spTgt spid="2651"/>
                                        </p:tgtEl>
                                        <p:attrNameLst>
                                          <p:attrName>style.visibility</p:attrName>
                                        </p:attrNameLst>
                                      </p:cBhvr>
                                      <p:to>
                                        <p:strVal val="visible"/>
                                      </p:to>
                                    </p:set>
                                    <p:animEffect transition="in" filter="fade">
                                      <p:cBhvr>
                                        <p:cTn id="25" dur="500"/>
                                        <p:tgtEl>
                                          <p:spTgt spid="2651"/>
                                        </p:tgtEl>
                                      </p:cBhvr>
                                    </p:animEffect>
                                  </p:childTnLst>
                                </p:cTn>
                              </p:par>
                              <p:par>
                                <p:cTn id="26" presetID="10" presetClass="entr" presetSubtype="0" fill="hold" nodeType="withEffect">
                                  <p:stCondLst>
                                    <p:cond delay="0"/>
                                  </p:stCondLst>
                                  <p:childTnLst>
                                    <p:set>
                                      <p:cBhvr>
                                        <p:cTn id="27" dur="1" fill="hold">
                                          <p:stCondLst>
                                            <p:cond delay="0"/>
                                          </p:stCondLst>
                                        </p:cTn>
                                        <p:tgtEl>
                                          <p:spTgt spid="2652"/>
                                        </p:tgtEl>
                                        <p:attrNameLst>
                                          <p:attrName>style.visibility</p:attrName>
                                        </p:attrNameLst>
                                      </p:cBhvr>
                                      <p:to>
                                        <p:strVal val="visible"/>
                                      </p:to>
                                    </p:set>
                                    <p:animEffect transition="in" filter="fade">
                                      <p:cBhvr>
                                        <p:cTn id="28" dur="500"/>
                                        <p:tgtEl>
                                          <p:spTgt spid="2652"/>
                                        </p:tgtEl>
                                      </p:cBhvr>
                                    </p:animEffect>
                                  </p:childTnLst>
                                </p:cTn>
                              </p:par>
                              <p:par>
                                <p:cTn id="29" presetID="10" presetClass="entr" presetSubtype="0" fill="hold" nodeType="withEffect">
                                  <p:stCondLst>
                                    <p:cond delay="0"/>
                                  </p:stCondLst>
                                  <p:childTnLst>
                                    <p:set>
                                      <p:cBhvr>
                                        <p:cTn id="30" dur="1" fill="hold">
                                          <p:stCondLst>
                                            <p:cond delay="0"/>
                                          </p:stCondLst>
                                        </p:cTn>
                                        <p:tgtEl>
                                          <p:spTgt spid="2653"/>
                                        </p:tgtEl>
                                        <p:attrNameLst>
                                          <p:attrName>style.visibility</p:attrName>
                                        </p:attrNameLst>
                                      </p:cBhvr>
                                      <p:to>
                                        <p:strVal val="visible"/>
                                      </p:to>
                                    </p:set>
                                    <p:animEffect transition="in" filter="fade">
                                      <p:cBhvr>
                                        <p:cTn id="31" dur="500"/>
                                        <p:tgtEl>
                                          <p:spTgt spid="2653"/>
                                        </p:tgtEl>
                                      </p:cBhvr>
                                    </p:animEffect>
                                  </p:childTnLst>
                                </p:cTn>
                              </p:par>
                              <p:par>
                                <p:cTn id="32" presetID="10" presetClass="entr" presetSubtype="0" fill="hold" nodeType="withEffect">
                                  <p:stCondLst>
                                    <p:cond delay="0"/>
                                  </p:stCondLst>
                                  <p:childTnLst>
                                    <p:set>
                                      <p:cBhvr>
                                        <p:cTn id="33" dur="1" fill="hold">
                                          <p:stCondLst>
                                            <p:cond delay="0"/>
                                          </p:stCondLst>
                                        </p:cTn>
                                        <p:tgtEl>
                                          <p:spTgt spid="2654"/>
                                        </p:tgtEl>
                                        <p:attrNameLst>
                                          <p:attrName>style.visibility</p:attrName>
                                        </p:attrNameLst>
                                      </p:cBhvr>
                                      <p:to>
                                        <p:strVal val="visible"/>
                                      </p:to>
                                    </p:set>
                                    <p:animEffect transition="in" filter="fade">
                                      <p:cBhvr>
                                        <p:cTn id="34" dur="500"/>
                                        <p:tgtEl>
                                          <p:spTgt spid="2654"/>
                                        </p:tgtEl>
                                      </p:cBhvr>
                                    </p:animEffect>
                                  </p:childTnLst>
                                </p:cTn>
                              </p:par>
                              <p:par>
                                <p:cTn id="35" presetID="10" presetClass="entr" presetSubtype="0" fill="hold" nodeType="withEffect">
                                  <p:stCondLst>
                                    <p:cond delay="0"/>
                                  </p:stCondLst>
                                  <p:childTnLst>
                                    <p:set>
                                      <p:cBhvr>
                                        <p:cTn id="36" dur="1" fill="hold">
                                          <p:stCondLst>
                                            <p:cond delay="0"/>
                                          </p:stCondLst>
                                        </p:cTn>
                                        <p:tgtEl>
                                          <p:spTgt spid="2655"/>
                                        </p:tgtEl>
                                        <p:attrNameLst>
                                          <p:attrName>style.visibility</p:attrName>
                                        </p:attrNameLst>
                                      </p:cBhvr>
                                      <p:to>
                                        <p:strVal val="visible"/>
                                      </p:to>
                                    </p:set>
                                    <p:animEffect transition="in" filter="fade">
                                      <p:cBhvr>
                                        <p:cTn id="37" dur="500"/>
                                        <p:tgtEl>
                                          <p:spTgt spid="26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58"/>
                                        </p:tgtEl>
                                        <p:attrNameLst>
                                          <p:attrName>style.visibility</p:attrName>
                                        </p:attrNameLst>
                                      </p:cBhvr>
                                      <p:to>
                                        <p:strVal val="visible"/>
                                      </p:to>
                                    </p:set>
                                    <p:animEffect transition="in" filter="fade">
                                      <p:cBhvr>
                                        <p:cTn id="42" dur="500"/>
                                        <p:tgtEl>
                                          <p:spTgt spid="2658"/>
                                        </p:tgtEl>
                                      </p:cBhvr>
                                    </p:animEffect>
                                  </p:childTnLst>
                                </p:cTn>
                              </p:par>
                              <p:par>
                                <p:cTn id="43" presetID="10" presetClass="entr" presetSubtype="0" fill="hold" nodeType="withEffect">
                                  <p:stCondLst>
                                    <p:cond delay="0"/>
                                  </p:stCondLst>
                                  <p:childTnLst>
                                    <p:set>
                                      <p:cBhvr>
                                        <p:cTn id="44" dur="1" fill="hold">
                                          <p:stCondLst>
                                            <p:cond delay="0"/>
                                          </p:stCondLst>
                                        </p:cTn>
                                        <p:tgtEl>
                                          <p:spTgt spid="2660"/>
                                        </p:tgtEl>
                                        <p:attrNameLst>
                                          <p:attrName>style.visibility</p:attrName>
                                        </p:attrNameLst>
                                      </p:cBhvr>
                                      <p:to>
                                        <p:strVal val="visible"/>
                                      </p:to>
                                    </p:set>
                                    <p:animEffect transition="in" filter="fade">
                                      <p:cBhvr>
                                        <p:cTn id="45" dur="500"/>
                                        <p:tgtEl>
                                          <p:spTgt spid="2660"/>
                                        </p:tgtEl>
                                      </p:cBhvr>
                                    </p:animEffect>
                                  </p:childTnLst>
                                </p:cTn>
                              </p:par>
                              <p:par>
                                <p:cTn id="46" presetID="10" presetClass="entr" presetSubtype="0" fill="hold" nodeType="withEffect">
                                  <p:stCondLst>
                                    <p:cond delay="0"/>
                                  </p:stCondLst>
                                  <p:childTnLst>
                                    <p:set>
                                      <p:cBhvr>
                                        <p:cTn id="47" dur="1" fill="hold">
                                          <p:stCondLst>
                                            <p:cond delay="0"/>
                                          </p:stCondLst>
                                        </p:cTn>
                                        <p:tgtEl>
                                          <p:spTgt spid="2662"/>
                                        </p:tgtEl>
                                        <p:attrNameLst>
                                          <p:attrName>style.visibility</p:attrName>
                                        </p:attrNameLst>
                                      </p:cBhvr>
                                      <p:to>
                                        <p:strVal val="visible"/>
                                      </p:to>
                                    </p:set>
                                    <p:animEffect transition="in" filter="fade">
                                      <p:cBhvr>
                                        <p:cTn id="48" dur="500"/>
                                        <p:tgtEl>
                                          <p:spTgt spid="266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56"/>
                                        </p:tgtEl>
                                        <p:attrNameLst>
                                          <p:attrName>style.visibility</p:attrName>
                                        </p:attrNameLst>
                                      </p:cBhvr>
                                      <p:to>
                                        <p:strVal val="visible"/>
                                      </p:to>
                                    </p:set>
                                    <p:animEffect transition="in" filter="fade">
                                      <p:cBhvr>
                                        <p:cTn id="51" dur="500"/>
                                        <p:tgtEl>
                                          <p:spTgt spid="2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0773D3-73E2-4629-8AE9-473023711587}"/>
              </a:ext>
            </a:extLst>
          </p:cNvPr>
          <p:cNvSpPr>
            <a:spLocks noGrp="1"/>
          </p:cNvSpPr>
          <p:nvPr>
            <p:ph type="sldNum" sz="quarter" idx="12"/>
          </p:nvPr>
        </p:nvSpPr>
        <p:spPr/>
        <p:txBody>
          <a:bodyPr/>
          <a:lstStyle/>
          <a:p>
            <a:fld id="{48F63A3B-78C7-47BE-AE5E-E10140E04643}" type="slidenum">
              <a:rPr lang="en-US" smtClean="0"/>
              <a:pPr/>
              <a:t>95</a:t>
            </a:fld>
            <a:endParaRPr lang="en-US" dirty="0"/>
          </a:p>
        </p:txBody>
      </p:sp>
      <p:sp>
        <p:nvSpPr>
          <p:cNvPr id="4" name="Title 3">
            <a:extLst>
              <a:ext uri="{FF2B5EF4-FFF2-40B4-BE49-F238E27FC236}">
                <a16:creationId xmlns:a16="http://schemas.microsoft.com/office/drawing/2014/main" id="{898F61A7-7A9E-469C-9AC7-9E1D876104C3}"/>
              </a:ext>
            </a:extLst>
          </p:cNvPr>
          <p:cNvSpPr>
            <a:spLocks noGrp="1"/>
          </p:cNvSpPr>
          <p:nvPr>
            <p:ph type="title"/>
          </p:nvPr>
        </p:nvSpPr>
        <p:spPr/>
        <p:txBody>
          <a:bodyPr>
            <a:normAutofit fontScale="90000"/>
          </a:bodyPr>
          <a:lstStyle/>
          <a:p>
            <a:r>
              <a:rPr lang="en-US" dirty="0"/>
              <a:t>Our ROAD4NN – Future?</a:t>
            </a:r>
          </a:p>
        </p:txBody>
      </p:sp>
      <p:sp>
        <p:nvSpPr>
          <p:cNvPr id="37" name="TextBox 36">
            <a:extLst>
              <a:ext uri="{FF2B5EF4-FFF2-40B4-BE49-F238E27FC236}">
                <a16:creationId xmlns:a16="http://schemas.microsoft.com/office/drawing/2014/main" id="{C3FF65BD-2DEE-F5DE-CD7B-CF2278FB545A}"/>
              </a:ext>
            </a:extLst>
          </p:cNvPr>
          <p:cNvSpPr txBox="1"/>
          <p:nvPr/>
        </p:nvSpPr>
        <p:spPr>
          <a:xfrm>
            <a:off x="6621078" y="1496071"/>
            <a:ext cx="2366737" cy="445635"/>
          </a:xfrm>
          <a:prstGeom prst="rect">
            <a:avLst/>
          </a:prstGeom>
          <a:noFill/>
          <a:ln>
            <a:noFill/>
          </a:ln>
        </p:spPr>
        <p:txBody>
          <a:bodyPr wrap="square" rtlCol="0">
            <a:spAutoFit/>
          </a:bodyPr>
          <a:lstStyle/>
          <a:p>
            <a:pPr algn="ctr">
              <a:lnSpc>
                <a:spcPct val="80000"/>
              </a:lnSpc>
            </a:pPr>
            <a:r>
              <a:rPr lang="en-US" altLang="zh-CN" sz="2800" b="1" dirty="0">
                <a:solidFill>
                  <a:schemeClr val="accent5">
                    <a:lumMod val="75000"/>
                  </a:schemeClr>
                </a:solidFill>
                <a:latin typeface="Corbel" panose="020B0503020204020204" pitchFamily="34" charset="0"/>
              </a:rPr>
              <a:t>Architectures</a:t>
            </a:r>
          </a:p>
        </p:txBody>
      </p:sp>
      <p:sp>
        <p:nvSpPr>
          <p:cNvPr id="38" name="TextBox 37">
            <a:extLst>
              <a:ext uri="{FF2B5EF4-FFF2-40B4-BE49-F238E27FC236}">
                <a16:creationId xmlns:a16="http://schemas.microsoft.com/office/drawing/2014/main" id="{6C3F3869-3B24-4727-E055-594A88ADB6A9}"/>
              </a:ext>
            </a:extLst>
          </p:cNvPr>
          <p:cNvSpPr txBox="1"/>
          <p:nvPr/>
        </p:nvSpPr>
        <p:spPr>
          <a:xfrm>
            <a:off x="3268382" y="1496071"/>
            <a:ext cx="2755627" cy="445635"/>
          </a:xfrm>
          <a:prstGeom prst="rect">
            <a:avLst/>
          </a:prstGeom>
          <a:noFill/>
          <a:ln>
            <a:noFill/>
          </a:ln>
        </p:spPr>
        <p:txBody>
          <a:bodyPr wrap="square" rtlCol="0">
            <a:spAutoFit/>
          </a:bodyPr>
          <a:lstStyle/>
          <a:p>
            <a:pPr algn="ctr">
              <a:lnSpc>
                <a:spcPct val="80000"/>
              </a:lnSpc>
            </a:pPr>
            <a:r>
              <a:rPr lang="en-US" altLang="zh-CN" sz="2800" b="1" dirty="0">
                <a:solidFill>
                  <a:schemeClr val="accent6">
                    <a:lumMod val="75000"/>
                  </a:schemeClr>
                </a:solidFill>
                <a:latin typeface="Corbel" panose="020B0503020204020204" pitchFamily="34" charset="0"/>
              </a:rPr>
              <a:t>EDA Tools</a:t>
            </a:r>
          </a:p>
        </p:txBody>
      </p:sp>
      <p:grpSp>
        <p:nvGrpSpPr>
          <p:cNvPr id="5" name="Group 4">
            <a:extLst>
              <a:ext uri="{FF2B5EF4-FFF2-40B4-BE49-F238E27FC236}">
                <a16:creationId xmlns:a16="http://schemas.microsoft.com/office/drawing/2014/main" id="{C78AB93C-7D0B-8316-02B5-CF6574222AA1}"/>
              </a:ext>
            </a:extLst>
          </p:cNvPr>
          <p:cNvGrpSpPr/>
          <p:nvPr/>
        </p:nvGrpSpPr>
        <p:grpSpPr>
          <a:xfrm>
            <a:off x="1714500" y="1975370"/>
            <a:ext cx="8058150" cy="2931162"/>
            <a:chOff x="1714500" y="1975369"/>
            <a:chExt cx="8058150" cy="4375619"/>
          </a:xfrm>
        </p:grpSpPr>
        <p:sp>
          <p:nvSpPr>
            <p:cNvPr id="18" name="TextBox 17">
              <a:extLst>
                <a:ext uri="{FF2B5EF4-FFF2-40B4-BE49-F238E27FC236}">
                  <a16:creationId xmlns:a16="http://schemas.microsoft.com/office/drawing/2014/main" id="{E918AF08-752D-742A-E7A2-CB5BD45EFB48}"/>
                </a:ext>
              </a:extLst>
            </p:cNvPr>
            <p:cNvSpPr txBox="1"/>
            <p:nvPr/>
          </p:nvSpPr>
          <p:spPr>
            <a:xfrm>
              <a:off x="1714500" y="3984434"/>
              <a:ext cx="2996440" cy="597282"/>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LightningSim</a:t>
              </a:r>
              <a:endParaRPr lang="en-US" sz="2000" dirty="0">
                <a:latin typeface="Corbel" panose="020B0503020204020204" pitchFamily="34" charset="0"/>
              </a:endParaRPr>
            </a:p>
          </p:txBody>
        </p:sp>
        <p:sp>
          <p:nvSpPr>
            <p:cNvPr id="17" name="TextBox 16">
              <a:extLst>
                <a:ext uri="{FF2B5EF4-FFF2-40B4-BE49-F238E27FC236}">
                  <a16:creationId xmlns:a16="http://schemas.microsoft.com/office/drawing/2014/main" id="{956C6768-5D1F-2D24-FFCA-73815E37EA46}"/>
                </a:ext>
              </a:extLst>
            </p:cNvPr>
            <p:cNvSpPr txBox="1"/>
            <p:nvPr/>
          </p:nvSpPr>
          <p:spPr>
            <a:xfrm>
              <a:off x="7413945" y="2261939"/>
              <a:ext cx="1825306" cy="597282"/>
            </a:xfrm>
            <a:prstGeom prst="rect">
              <a:avLst/>
            </a:prstGeom>
            <a:noFill/>
          </p:spPr>
          <p:txBody>
            <a:bodyPr wrap="square">
              <a:spAutoFit/>
            </a:bodyPr>
            <a:lstStyle/>
            <a:p>
              <a:pPr marL="285750" indent="-285750">
                <a:buFont typeface="Wingdings" panose="05000000000000000000" pitchFamily="2" charset="2"/>
                <a:buChar char="q"/>
              </a:pPr>
              <a:r>
                <a:rPr lang="en-US" sz="2000" b="1" dirty="0" err="1">
                  <a:solidFill>
                    <a:schemeClr val="accent5">
                      <a:lumMod val="75000"/>
                    </a:schemeClr>
                  </a:solidFill>
                  <a:latin typeface="Corbel" panose="020B0503020204020204" pitchFamily="34" charset="0"/>
                </a:rPr>
                <a:t>FlowGNN</a:t>
              </a:r>
              <a:endParaRPr lang="en-US" altLang="zh-CN" sz="2000" dirty="0">
                <a:latin typeface="Corbel" panose="020B0503020204020204" pitchFamily="34" charset="0"/>
              </a:endParaRPr>
            </a:p>
          </p:txBody>
        </p:sp>
        <p:sp>
          <p:nvSpPr>
            <p:cNvPr id="22" name="TextBox 21">
              <a:extLst>
                <a:ext uri="{FF2B5EF4-FFF2-40B4-BE49-F238E27FC236}">
                  <a16:creationId xmlns:a16="http://schemas.microsoft.com/office/drawing/2014/main" id="{56980756-3DAA-28F3-1B3B-0B692718C996}"/>
                </a:ext>
              </a:extLst>
            </p:cNvPr>
            <p:cNvSpPr txBox="1"/>
            <p:nvPr/>
          </p:nvSpPr>
          <p:spPr>
            <a:xfrm>
              <a:off x="2447924" y="2891122"/>
              <a:ext cx="2263015" cy="597282"/>
            </a:xfrm>
            <a:prstGeom prst="rect">
              <a:avLst/>
            </a:prstGeom>
            <a:noFill/>
          </p:spPr>
          <p:txBody>
            <a:bodyPr wrap="square" rtlCol="0">
              <a:spAutoFit/>
            </a:bodyPr>
            <a:lstStyle/>
            <a:p>
              <a:pPr marL="285750" indent="-285750" algn="r">
                <a:buFont typeface="Wingdings" panose="05000000000000000000" pitchFamily="2" charset="2"/>
                <a:buChar char="q"/>
              </a:pPr>
              <a:r>
                <a:rPr lang="en-US" sz="2000" b="1" dirty="0" err="1">
                  <a:solidFill>
                    <a:schemeClr val="accent6">
                      <a:lumMod val="75000"/>
                    </a:schemeClr>
                  </a:solidFill>
                  <a:latin typeface="Corbel" panose="020B0503020204020204" pitchFamily="34" charset="0"/>
                </a:rPr>
                <a:t>GNNBuilder</a:t>
              </a:r>
              <a:endParaRPr lang="en-US" sz="2000" dirty="0">
                <a:latin typeface="Corbel" panose="020B0503020204020204" pitchFamily="34" charset="0"/>
              </a:endParaRPr>
            </a:p>
          </p:txBody>
        </p:sp>
        <p:grpSp>
          <p:nvGrpSpPr>
            <p:cNvPr id="46" name="Group 45">
              <a:extLst>
                <a:ext uri="{FF2B5EF4-FFF2-40B4-BE49-F238E27FC236}">
                  <a16:creationId xmlns:a16="http://schemas.microsoft.com/office/drawing/2014/main" id="{6FD79712-CEC3-5523-D429-89263B59588E}"/>
                </a:ext>
              </a:extLst>
            </p:cNvPr>
            <p:cNvGrpSpPr/>
            <p:nvPr/>
          </p:nvGrpSpPr>
          <p:grpSpPr>
            <a:xfrm>
              <a:off x="5045844" y="1975369"/>
              <a:ext cx="2100312" cy="4375619"/>
              <a:chOff x="5045844" y="2099194"/>
              <a:chExt cx="2100312" cy="4375619"/>
            </a:xfrm>
          </p:grpSpPr>
          <p:sp>
            <p:nvSpPr>
              <p:cNvPr id="42" name="Rectangle 41">
                <a:extLst>
                  <a:ext uri="{FF2B5EF4-FFF2-40B4-BE49-F238E27FC236}">
                    <a16:creationId xmlns:a16="http://schemas.microsoft.com/office/drawing/2014/main" id="{34AA33D1-440B-209C-C49E-F07A1A2CCC03}"/>
                  </a:ext>
                </a:extLst>
              </p:cNvPr>
              <p:cNvSpPr/>
              <p:nvPr/>
            </p:nvSpPr>
            <p:spPr>
              <a:xfrm>
                <a:off x="6096000" y="2123422"/>
                <a:ext cx="1050156" cy="42983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A075143-DE47-041C-B6F5-62B96C8E8E98}"/>
                  </a:ext>
                </a:extLst>
              </p:cNvPr>
              <p:cNvGrpSpPr/>
              <p:nvPr/>
            </p:nvGrpSpPr>
            <p:grpSpPr>
              <a:xfrm>
                <a:off x="5045844" y="2099194"/>
                <a:ext cx="1871118" cy="4375619"/>
                <a:chOff x="5456614" y="1520225"/>
                <a:chExt cx="1871118" cy="4697526"/>
              </a:xfrm>
            </p:grpSpPr>
            <p:sp>
              <p:nvSpPr>
                <p:cNvPr id="28" name="Rectangle 27">
                  <a:extLst>
                    <a:ext uri="{FF2B5EF4-FFF2-40B4-BE49-F238E27FC236}">
                      <a16:creationId xmlns:a16="http://schemas.microsoft.com/office/drawing/2014/main" id="{CC046224-8907-70F6-AEB3-FA35A5B5AD21}"/>
                    </a:ext>
                  </a:extLst>
                </p:cNvPr>
                <p:cNvSpPr/>
                <p:nvPr/>
              </p:nvSpPr>
              <p:spPr>
                <a:xfrm>
                  <a:off x="5456614" y="1546235"/>
                  <a:ext cx="1050156" cy="4614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E253DE9-0EDF-A326-AC4C-F0AC69B67B91}"/>
                    </a:ext>
                  </a:extLst>
                </p:cNvPr>
                <p:cNvCxnSpPr>
                  <a:cxnSpLocks/>
                </p:cNvCxnSpPr>
                <p:nvPr/>
              </p:nvCxnSpPr>
              <p:spPr>
                <a:xfrm>
                  <a:off x="5673104"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ACCB0B-5F4E-D230-208D-26A6149FF481}"/>
                    </a:ext>
                  </a:extLst>
                </p:cNvPr>
                <p:cNvCxnSpPr>
                  <a:cxnSpLocks/>
                </p:cNvCxnSpPr>
                <p:nvPr/>
              </p:nvCxnSpPr>
              <p:spPr>
                <a:xfrm>
                  <a:off x="7327732" y="1520225"/>
                  <a:ext cx="0" cy="466344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1FDE96-3F1C-E327-F3DD-F9346261E8A5}"/>
                    </a:ext>
                  </a:extLst>
                </p:cNvPr>
                <p:cNvCxnSpPr>
                  <a:cxnSpLocks/>
                </p:cNvCxnSpPr>
                <p:nvPr/>
              </p:nvCxnSpPr>
              <p:spPr>
                <a:xfrm>
                  <a:off x="6500418" y="1520225"/>
                  <a:ext cx="0" cy="4697526"/>
                </a:xfrm>
                <a:prstGeom prst="line">
                  <a:avLst/>
                </a:prstGeom>
                <a:ln w="1270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grpSp>
        <p:sp>
          <p:nvSpPr>
            <p:cNvPr id="43" name="TextBox 42">
              <a:extLst>
                <a:ext uri="{FF2B5EF4-FFF2-40B4-BE49-F238E27FC236}">
                  <a16:creationId xmlns:a16="http://schemas.microsoft.com/office/drawing/2014/main" id="{D4147B60-5DA1-B9D7-F62B-488204AC056D}"/>
                </a:ext>
              </a:extLst>
            </p:cNvPr>
            <p:cNvSpPr txBox="1"/>
            <p:nvPr/>
          </p:nvSpPr>
          <p:spPr>
            <a:xfrm>
              <a:off x="7413944" y="3086074"/>
              <a:ext cx="1825306" cy="597282"/>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Edge-</a:t>
              </a:r>
              <a:r>
                <a:rPr lang="en-US" sz="2000" b="1" dirty="0" err="1">
                  <a:solidFill>
                    <a:schemeClr val="accent5">
                      <a:lumMod val="75000"/>
                    </a:schemeClr>
                  </a:solidFill>
                  <a:latin typeface="Corbel" panose="020B0503020204020204" pitchFamily="34" charset="0"/>
                </a:rPr>
                <a:t>MoE</a:t>
              </a:r>
              <a:endParaRPr lang="en-US" sz="2000" dirty="0">
                <a:latin typeface="Corbel" panose="020B0503020204020204" pitchFamily="34" charset="0"/>
              </a:endParaRPr>
            </a:p>
          </p:txBody>
        </p:sp>
        <p:sp>
          <p:nvSpPr>
            <p:cNvPr id="44" name="TextBox 43">
              <a:extLst>
                <a:ext uri="{FF2B5EF4-FFF2-40B4-BE49-F238E27FC236}">
                  <a16:creationId xmlns:a16="http://schemas.microsoft.com/office/drawing/2014/main" id="{F944F5AD-6E4E-68D3-DE9C-C848BF60DEFF}"/>
                </a:ext>
              </a:extLst>
            </p:cNvPr>
            <p:cNvSpPr txBox="1"/>
            <p:nvPr/>
          </p:nvSpPr>
          <p:spPr>
            <a:xfrm>
              <a:off x="7413944" y="3910211"/>
              <a:ext cx="2358706" cy="597282"/>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DGNN-Booster</a:t>
              </a:r>
              <a:endParaRPr lang="en-US" sz="2000" dirty="0">
                <a:latin typeface="Corbel" panose="020B0503020204020204" pitchFamily="34" charset="0"/>
              </a:endParaRPr>
            </a:p>
          </p:txBody>
        </p:sp>
        <p:sp>
          <p:nvSpPr>
            <p:cNvPr id="45" name="TextBox 44">
              <a:extLst>
                <a:ext uri="{FF2B5EF4-FFF2-40B4-BE49-F238E27FC236}">
                  <a16:creationId xmlns:a16="http://schemas.microsoft.com/office/drawing/2014/main" id="{D65A1CD6-4C25-726D-D6BC-684FDFB54A2B}"/>
                </a:ext>
              </a:extLst>
            </p:cNvPr>
            <p:cNvSpPr txBox="1"/>
            <p:nvPr/>
          </p:nvSpPr>
          <p:spPr>
            <a:xfrm>
              <a:off x="7413944" y="5349901"/>
              <a:ext cx="1573871" cy="597282"/>
            </a:xfrm>
            <a:prstGeom prst="rect">
              <a:avLst/>
            </a:prstGeom>
            <a:noFill/>
          </p:spPr>
          <p:txBody>
            <a:bodyPr wrap="square" rtlCol="0">
              <a:spAutoFit/>
            </a:bodyPr>
            <a:lstStyle/>
            <a:p>
              <a:pPr marL="285750" indent="-285750">
                <a:buFont typeface="Wingdings" panose="05000000000000000000" pitchFamily="2" charset="2"/>
                <a:buChar char="q"/>
              </a:pPr>
              <a:r>
                <a:rPr lang="en-US" sz="2000" b="1" dirty="0">
                  <a:solidFill>
                    <a:schemeClr val="accent5">
                      <a:lumMod val="75000"/>
                    </a:schemeClr>
                  </a:solidFill>
                  <a:latin typeface="Corbel" panose="020B0503020204020204" pitchFamily="34" charset="0"/>
                </a:rPr>
                <a:t>INR-Arch</a:t>
              </a:r>
              <a:endParaRPr lang="en-US" sz="2000" dirty="0">
                <a:latin typeface="Corbel" panose="020B0503020204020204" pitchFamily="34" charset="0"/>
              </a:endParaRPr>
            </a:p>
          </p:txBody>
        </p:sp>
        <p:sp>
          <p:nvSpPr>
            <p:cNvPr id="48" name="Freeform: Shape 47">
              <a:extLst>
                <a:ext uri="{FF2B5EF4-FFF2-40B4-BE49-F238E27FC236}">
                  <a16:creationId xmlns:a16="http://schemas.microsoft.com/office/drawing/2014/main" id="{EB2DDD2B-5608-FA4A-8597-489F91816BD1}"/>
                </a:ext>
              </a:extLst>
            </p:cNvPr>
            <p:cNvSpPr/>
            <p:nvPr/>
          </p:nvSpPr>
          <p:spPr>
            <a:xfrm>
              <a:off x="5046547" y="2461392"/>
              <a:ext cx="2233503" cy="3371821"/>
            </a:xfrm>
            <a:custGeom>
              <a:avLst/>
              <a:gdLst>
                <a:gd name="connsiteX0" fmla="*/ 1790733 w 1838444"/>
                <a:gd name="connsiteY0" fmla="*/ 0 h 3114675"/>
                <a:gd name="connsiteX1" fmla="*/ 85758 w 1838444"/>
                <a:gd name="connsiteY1" fmla="*/ 523875 h 3114675"/>
                <a:gd name="connsiteX2" fmla="*/ 1838358 w 1838444"/>
                <a:gd name="connsiteY2" fmla="*/ 866775 h 3114675"/>
                <a:gd name="connsiteX3" fmla="*/ 33 w 1838444"/>
                <a:gd name="connsiteY3" fmla="*/ 1838325 h 3114675"/>
                <a:gd name="connsiteX4" fmla="*/ 1800258 w 1838444"/>
                <a:gd name="connsiteY4" fmla="*/ 3114675 h 311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444" h="3114675">
                  <a:moveTo>
                    <a:pt x="1790733" y="0"/>
                  </a:moveTo>
                  <a:cubicBezTo>
                    <a:pt x="934276" y="189706"/>
                    <a:pt x="77820" y="379413"/>
                    <a:pt x="85758" y="523875"/>
                  </a:cubicBezTo>
                  <a:cubicBezTo>
                    <a:pt x="93695" y="668338"/>
                    <a:pt x="1852645" y="647700"/>
                    <a:pt x="1838358" y="866775"/>
                  </a:cubicBezTo>
                  <a:cubicBezTo>
                    <a:pt x="1824071" y="1085850"/>
                    <a:pt x="6383" y="1463675"/>
                    <a:pt x="33" y="1838325"/>
                  </a:cubicBezTo>
                  <a:cubicBezTo>
                    <a:pt x="-6317" y="2212975"/>
                    <a:pt x="896970" y="2663825"/>
                    <a:pt x="1800258" y="3114675"/>
                  </a:cubicBezTo>
                </a:path>
              </a:pathLst>
            </a:custGeom>
            <a:noFill/>
            <a:ln w="15240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Suspecting emoticon">
            <a:extLst>
              <a:ext uri="{FF2B5EF4-FFF2-40B4-BE49-F238E27FC236}">
                <a16:creationId xmlns:a16="http://schemas.microsoft.com/office/drawing/2014/main" id="{DF35534B-3ACA-CE47-A903-A187CAC4280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87"/>
          <a:stretch/>
        </p:blipFill>
        <p:spPr bwMode="auto">
          <a:xfrm>
            <a:off x="3579431" y="4916295"/>
            <a:ext cx="1413317" cy="144811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Help with solid fill">
            <a:extLst>
              <a:ext uri="{FF2B5EF4-FFF2-40B4-BE49-F238E27FC236}">
                <a16:creationId xmlns:a16="http://schemas.microsoft.com/office/drawing/2014/main" id="{F85947D6-BF7C-9936-25F9-FE76B7D8B7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3848" y="4992813"/>
            <a:ext cx="1371600" cy="1371600"/>
          </a:xfrm>
          <a:prstGeom prst="rect">
            <a:avLst/>
          </a:prstGeom>
        </p:spPr>
      </p:pic>
      <p:sp>
        <p:nvSpPr>
          <p:cNvPr id="10" name="TextBox 9">
            <a:extLst>
              <a:ext uri="{FF2B5EF4-FFF2-40B4-BE49-F238E27FC236}">
                <a16:creationId xmlns:a16="http://schemas.microsoft.com/office/drawing/2014/main" id="{D15A44C7-0D7C-DFC3-8A09-AA468B1BC11D}"/>
              </a:ext>
            </a:extLst>
          </p:cNvPr>
          <p:cNvSpPr txBox="1"/>
          <p:nvPr/>
        </p:nvSpPr>
        <p:spPr>
          <a:xfrm>
            <a:off x="7413944" y="5061851"/>
            <a:ext cx="4054156" cy="1323439"/>
          </a:xfrm>
          <a:prstGeom prst="rect">
            <a:avLst/>
          </a:prstGeom>
          <a:solidFill>
            <a:schemeClr val="accent4"/>
          </a:solidFill>
        </p:spPr>
        <p:txBody>
          <a:bodyPr wrap="square">
            <a:spAutoFit/>
          </a:bodyPr>
          <a:lstStyle/>
          <a:p>
            <a:pPr algn="l"/>
            <a:r>
              <a:rPr lang="en-US" sz="2800" b="1" i="1" dirty="0">
                <a:effectLst/>
                <a:latin typeface="Corbel" panose="020B0503020204020204" pitchFamily="34" charset="0"/>
              </a:rPr>
              <a:t>The Best Way to Predict the Future is to Create it. </a:t>
            </a:r>
          </a:p>
          <a:p>
            <a:pPr algn="l"/>
            <a:r>
              <a:rPr lang="en-US" sz="2400" b="1" i="0" dirty="0">
                <a:effectLst/>
                <a:latin typeface="Corbel" panose="020B0503020204020204" pitchFamily="34" charset="0"/>
              </a:rPr>
              <a:t>– P. Drucker &amp; A. Lincoln</a:t>
            </a:r>
          </a:p>
        </p:txBody>
      </p:sp>
    </p:spTree>
    <p:extLst>
      <p:ext uri="{BB962C8B-B14F-4D97-AF65-F5344CB8AC3E}">
        <p14:creationId xmlns:p14="http://schemas.microsoft.com/office/powerpoint/2010/main" val="26281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9B348-B251-4EB3-8354-6A3E4251CD9E}"/>
              </a:ext>
            </a:extLst>
          </p:cNvPr>
          <p:cNvSpPr>
            <a:spLocks noGrp="1"/>
          </p:cNvSpPr>
          <p:nvPr>
            <p:ph type="sldNum" sz="quarter" idx="12"/>
          </p:nvPr>
        </p:nvSpPr>
        <p:spPr/>
        <p:txBody>
          <a:bodyPr/>
          <a:lstStyle/>
          <a:p>
            <a:fld id="{48F63A3B-78C7-47BE-AE5E-E10140E04643}" type="slidenum">
              <a:rPr lang="en-US" smtClean="0"/>
              <a:pPr/>
              <a:t>96</a:t>
            </a:fld>
            <a:endParaRPr lang="en-US" dirty="0"/>
          </a:p>
        </p:txBody>
      </p:sp>
      <p:sp>
        <p:nvSpPr>
          <p:cNvPr id="4" name="Title 3">
            <a:extLst>
              <a:ext uri="{FF2B5EF4-FFF2-40B4-BE49-F238E27FC236}">
                <a16:creationId xmlns:a16="http://schemas.microsoft.com/office/drawing/2014/main" id="{3D5766C8-1F59-4E20-894C-D784361E06DC}"/>
              </a:ext>
            </a:extLst>
          </p:cNvPr>
          <p:cNvSpPr>
            <a:spLocks noGrp="1"/>
          </p:cNvSpPr>
          <p:nvPr>
            <p:ph type="title"/>
          </p:nvPr>
        </p:nvSpPr>
        <p:spPr/>
        <p:txBody>
          <a:bodyPr>
            <a:normAutofit fontScale="90000"/>
          </a:bodyPr>
          <a:lstStyle/>
          <a:p>
            <a:r>
              <a:rPr lang="en-US" dirty="0"/>
              <a:t>Contact</a:t>
            </a:r>
          </a:p>
        </p:txBody>
      </p:sp>
      <p:sp>
        <p:nvSpPr>
          <p:cNvPr id="5" name="Rectangle 4">
            <a:extLst>
              <a:ext uri="{FF2B5EF4-FFF2-40B4-BE49-F238E27FC236}">
                <a16:creationId xmlns:a16="http://schemas.microsoft.com/office/drawing/2014/main" id="{5A33FB15-1128-432F-9CB1-568F6FCAF60A}"/>
              </a:ext>
            </a:extLst>
          </p:cNvPr>
          <p:cNvSpPr/>
          <p:nvPr/>
        </p:nvSpPr>
        <p:spPr>
          <a:xfrm>
            <a:off x="2879700" y="1631834"/>
            <a:ext cx="7613663" cy="1148020"/>
          </a:xfrm>
          <a:prstGeom prst="rect">
            <a:avLst/>
          </a:prstGeom>
        </p:spPr>
        <p:txBody>
          <a:bodyPr vert="horz" lIns="91440" tIns="45720" rIns="91440" bIns="45720" rtlCol="0">
            <a:normAutofit lnSpcReduction="10000"/>
          </a:bodyPr>
          <a:lstStyle/>
          <a:p>
            <a:pPr algn="ctr" defTabSz="914400"/>
            <a:r>
              <a:rPr lang="en-US" sz="3600" b="1" dirty="0">
                <a:latin typeface="Corbel" panose="020B0503020204020204" pitchFamily="34" charset="0"/>
                <a:cs typeface="+mj-cs"/>
              </a:rPr>
              <a:t>Software/Hardware Co-Design for Intelligence and Efficiency</a:t>
            </a:r>
            <a:endParaRPr lang="en-US" sz="3600" b="1" dirty="0">
              <a:latin typeface="Corbel" panose="020B0503020204020204" pitchFamily="34" charset="0"/>
            </a:endParaRPr>
          </a:p>
        </p:txBody>
      </p:sp>
      <p:pic>
        <p:nvPicPr>
          <p:cNvPr id="6" name="Picture 5" descr="Logo&#10;&#10;Description automatically generated">
            <a:extLst>
              <a:ext uri="{FF2B5EF4-FFF2-40B4-BE49-F238E27FC236}">
                <a16:creationId xmlns:a16="http://schemas.microsoft.com/office/drawing/2014/main" id="{94F74033-503F-48B1-B6BC-369AB2BB2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5627" y="1492285"/>
            <a:ext cx="1416498" cy="1146212"/>
          </a:xfrm>
          <a:prstGeom prst="rect">
            <a:avLst/>
          </a:prstGeom>
        </p:spPr>
      </p:pic>
      <p:sp>
        <p:nvSpPr>
          <p:cNvPr id="7" name="Rectangle 6">
            <a:extLst>
              <a:ext uri="{FF2B5EF4-FFF2-40B4-BE49-F238E27FC236}">
                <a16:creationId xmlns:a16="http://schemas.microsoft.com/office/drawing/2014/main" id="{C3BC6160-A20C-4FE6-807A-0421AB40ECC2}"/>
              </a:ext>
            </a:extLst>
          </p:cNvPr>
          <p:cNvSpPr/>
          <p:nvPr/>
        </p:nvSpPr>
        <p:spPr>
          <a:xfrm>
            <a:off x="381001" y="3300786"/>
            <a:ext cx="5980357" cy="821250"/>
          </a:xfrm>
          <a:prstGeom prst="rect">
            <a:avLst/>
          </a:prstGeom>
        </p:spPr>
        <p:txBody>
          <a:bodyPr wrap="square">
            <a:spAutoFit/>
          </a:bodyPr>
          <a:lstStyle/>
          <a:p>
            <a:pPr marL="0" lvl="1" defTabSz="914400">
              <a:lnSpc>
                <a:spcPct val="90000"/>
              </a:lnSpc>
              <a:spcBef>
                <a:spcPts val="500"/>
              </a:spcBef>
            </a:pPr>
            <a:r>
              <a:rPr lang="en-US" sz="2400" b="1" dirty="0">
                <a:latin typeface="Corbel" panose="020B0503020204020204" pitchFamily="34" charset="0"/>
              </a:rPr>
              <a:t>Email</a:t>
            </a:r>
            <a:r>
              <a:rPr lang="en-US" sz="2400" dirty="0">
                <a:latin typeface="Corbel" panose="020B0503020204020204" pitchFamily="34" charset="0"/>
              </a:rPr>
              <a:t>:                </a:t>
            </a:r>
            <a:r>
              <a:rPr lang="en-US" sz="2400" dirty="0">
                <a:latin typeface="Corbel" panose="020B0503020204020204" pitchFamily="34" charset="0"/>
                <a:hlinkClick r:id="rId3">
                  <a:extLst>
                    <a:ext uri="{A12FA001-AC4F-418D-AE19-62706E023703}">
                      <ahyp:hlinkClr xmlns:ahyp="http://schemas.microsoft.com/office/drawing/2018/hyperlinkcolor" val="tx"/>
                    </a:ext>
                  </a:extLst>
                </a:hlinkClick>
              </a:rPr>
              <a:t>callie.hao@ece.gatech.edu</a:t>
            </a:r>
            <a:endParaRPr lang="en-US" sz="2400" dirty="0">
              <a:latin typeface="Corbel" panose="020B0503020204020204" pitchFamily="34" charset="0"/>
            </a:endParaRPr>
          </a:p>
          <a:p>
            <a:pPr marL="0" lvl="1" defTabSz="914400">
              <a:lnSpc>
                <a:spcPct val="90000"/>
              </a:lnSpc>
              <a:spcBef>
                <a:spcPts val="500"/>
              </a:spcBef>
            </a:pPr>
            <a:r>
              <a:rPr lang="en-US" sz="2400" b="1" dirty="0">
                <a:latin typeface="Corbel" panose="020B0503020204020204" pitchFamily="34" charset="0"/>
              </a:rPr>
              <a:t>Homepage</a:t>
            </a:r>
            <a:r>
              <a:rPr lang="en-US" sz="2400" dirty="0">
                <a:latin typeface="Corbel" panose="020B0503020204020204" pitchFamily="34" charset="0"/>
              </a:rPr>
              <a:t>:    </a:t>
            </a:r>
            <a:r>
              <a:rPr lang="en-US" sz="2400" dirty="0">
                <a:latin typeface="Corbel" panose="020B0503020204020204" pitchFamily="34" charset="0"/>
                <a:hlinkClick r:id="rId4">
                  <a:extLst>
                    <a:ext uri="{A12FA001-AC4F-418D-AE19-62706E023703}">
                      <ahyp:hlinkClr xmlns:ahyp="http://schemas.microsoft.com/office/drawing/2018/hyperlinkcolor" val="tx"/>
                    </a:ext>
                  </a:extLst>
                </a:hlinkClick>
              </a:rPr>
              <a:t>http://sharclab.ece.gatech.edu</a:t>
            </a:r>
            <a:endParaRPr lang="en-US" sz="2400" dirty="0">
              <a:latin typeface="Corbel" panose="020B0503020204020204" pitchFamily="34" charset="0"/>
            </a:endParaRPr>
          </a:p>
        </p:txBody>
      </p:sp>
      <p:pic>
        <p:nvPicPr>
          <p:cNvPr id="8" name="Picture 7" descr="A group of people posing for a photo&#10;&#10;Description automatically generated">
            <a:extLst>
              <a:ext uri="{FF2B5EF4-FFF2-40B4-BE49-F238E27FC236}">
                <a16:creationId xmlns:a16="http://schemas.microsoft.com/office/drawing/2014/main" id="{136B5301-C9A8-41A3-BBB3-668A79CAE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7942" y="2838800"/>
            <a:ext cx="2497184" cy="3329240"/>
          </a:xfrm>
          <a:prstGeom prst="rect">
            <a:avLst/>
          </a:prstGeom>
        </p:spPr>
      </p:pic>
      <p:pic>
        <p:nvPicPr>
          <p:cNvPr id="10" name="Picture 9" descr="A group of people posing for a photo by a body of water&#10;&#10;Description automatically generated">
            <a:extLst>
              <a:ext uri="{FF2B5EF4-FFF2-40B4-BE49-F238E27FC236}">
                <a16:creationId xmlns:a16="http://schemas.microsoft.com/office/drawing/2014/main" id="{6B6EE0DE-A5ED-4A6D-84F0-6438FA08CBCF}"/>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551451" y="2919403"/>
            <a:ext cx="2112023" cy="1584017"/>
          </a:xfrm>
          <a:prstGeom prst="rect">
            <a:avLst/>
          </a:prstGeom>
        </p:spPr>
      </p:pic>
      <p:pic>
        <p:nvPicPr>
          <p:cNvPr id="13" name="Picture 12" descr="A group of people sitting at a table with food&#10;&#10;Description automatically generated with medium confidence">
            <a:extLst>
              <a:ext uri="{FF2B5EF4-FFF2-40B4-BE49-F238E27FC236}">
                <a16:creationId xmlns:a16="http://schemas.microsoft.com/office/drawing/2014/main" id="{3067EEE2-A309-45E2-904A-A762DC5629C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51451" y="4538623"/>
            <a:ext cx="2112023" cy="1584017"/>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4DEF34A8-C335-4E5D-B8F9-15318D4D9F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779" y="4520618"/>
            <a:ext cx="2497184" cy="1598440"/>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CA84A762-BF1B-4723-A8A0-DC3065A6D2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78695" y="4538623"/>
            <a:ext cx="2112024" cy="1584018"/>
          </a:xfrm>
          <a:prstGeom prst="rect">
            <a:avLst/>
          </a:prstGeom>
        </p:spPr>
      </p:pic>
    </p:spTree>
    <p:extLst>
      <p:ext uri="{BB962C8B-B14F-4D97-AF65-F5344CB8AC3E}">
        <p14:creationId xmlns:p14="http://schemas.microsoft.com/office/powerpoint/2010/main" val="32837256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13.6|6"/>
</p:tagLst>
</file>

<file path=ppt/tags/tag10.xml><?xml version="1.0" encoding="utf-8"?>
<p:tagLst xmlns:a="http://schemas.openxmlformats.org/drawingml/2006/main" xmlns:r="http://schemas.openxmlformats.org/officeDocument/2006/relationships" xmlns:p="http://schemas.openxmlformats.org/presentationml/2006/main">
  <p:tag name="TIMING" val="|4.8|10|7.5|9.2"/>
</p:tagLst>
</file>

<file path=ppt/tags/tag11.xml><?xml version="1.0" encoding="utf-8"?>
<p:tagLst xmlns:a="http://schemas.openxmlformats.org/drawingml/2006/main" xmlns:r="http://schemas.openxmlformats.org/officeDocument/2006/relationships" xmlns:p="http://schemas.openxmlformats.org/presentationml/2006/main">
  <p:tag name="TIMING" val="|4.8|10|7.5|9.2"/>
</p:tagLst>
</file>

<file path=ppt/tags/tag12.xml><?xml version="1.0" encoding="utf-8"?>
<p:tagLst xmlns:a="http://schemas.openxmlformats.org/drawingml/2006/main" xmlns:r="http://schemas.openxmlformats.org/officeDocument/2006/relationships" xmlns:p="http://schemas.openxmlformats.org/presentationml/2006/main">
  <p:tag name="TIMING" val="|4.4|5.7|2|2.5|2.8|2|2.6|5.4|4.2|5.5"/>
</p:tagLst>
</file>

<file path=ppt/tags/tag13.xml><?xml version="1.0" encoding="utf-8"?>
<p:tagLst xmlns:a="http://schemas.openxmlformats.org/drawingml/2006/main" xmlns:r="http://schemas.openxmlformats.org/officeDocument/2006/relationships" xmlns:p="http://schemas.openxmlformats.org/presentationml/2006/main">
  <p:tag name="TIMING" val="|4.4|5.7|2|2.5|2.8|2|2.6|5.4|4.2|5.5"/>
</p:tagLst>
</file>

<file path=ppt/tags/tag14.xml><?xml version="1.0" encoding="utf-8"?>
<p:tagLst xmlns:a="http://schemas.openxmlformats.org/drawingml/2006/main" xmlns:r="http://schemas.openxmlformats.org/officeDocument/2006/relationships" xmlns:p="http://schemas.openxmlformats.org/presentationml/2006/main">
  <p:tag name="TIMING" val="|4.4|5.7|2|2.5|2.8|2|2.6|5.4|4.2|5.5"/>
</p:tagLst>
</file>

<file path=ppt/tags/tag15.xml><?xml version="1.0" encoding="utf-8"?>
<p:tagLst xmlns:a="http://schemas.openxmlformats.org/drawingml/2006/main" xmlns:r="http://schemas.openxmlformats.org/officeDocument/2006/relationships" xmlns:p="http://schemas.openxmlformats.org/presentationml/2006/main">
  <p:tag name="TIMING" val="|20.7|1.3|3.9|2.5|1.9|3.3"/>
</p:tagLst>
</file>

<file path=ppt/tags/tag16.xml><?xml version="1.0" encoding="utf-8"?>
<p:tagLst xmlns:a="http://schemas.openxmlformats.org/drawingml/2006/main" xmlns:r="http://schemas.openxmlformats.org/officeDocument/2006/relationships" xmlns:p="http://schemas.openxmlformats.org/presentationml/2006/main">
  <p:tag name="TIMING" val="|1.3|5.3|5|7.8|7.7"/>
</p:tagLst>
</file>

<file path=ppt/tags/tag17.xml><?xml version="1.0" encoding="utf-8"?>
<p:tagLst xmlns:a="http://schemas.openxmlformats.org/drawingml/2006/main" xmlns:r="http://schemas.openxmlformats.org/officeDocument/2006/relationships" xmlns:p="http://schemas.openxmlformats.org/presentationml/2006/main">
  <p:tag name="TIMING" val="|5.2|8.6|10.9|10.4"/>
</p:tagLst>
</file>

<file path=ppt/tags/tag2.xml><?xml version="1.0" encoding="utf-8"?>
<p:tagLst xmlns:a="http://schemas.openxmlformats.org/drawingml/2006/main" xmlns:r="http://schemas.openxmlformats.org/officeDocument/2006/relationships" xmlns:p="http://schemas.openxmlformats.org/presentationml/2006/main">
  <p:tag name="TIMING" val="|1.6|3.1|3.4"/>
</p:tagLst>
</file>

<file path=ppt/tags/tag3.xml><?xml version="1.0" encoding="utf-8"?>
<p:tagLst xmlns:a="http://schemas.openxmlformats.org/drawingml/2006/main" xmlns:r="http://schemas.openxmlformats.org/officeDocument/2006/relationships" xmlns:p="http://schemas.openxmlformats.org/presentationml/2006/main">
  <p:tag name="TIMING" val="|1.7|1.5"/>
</p:tagLst>
</file>

<file path=ppt/tags/tag4.xml><?xml version="1.0" encoding="utf-8"?>
<p:tagLst xmlns:a="http://schemas.openxmlformats.org/drawingml/2006/main" xmlns:r="http://schemas.openxmlformats.org/officeDocument/2006/relationships" xmlns:p="http://schemas.openxmlformats.org/presentationml/2006/main">
  <p:tag name="TIMING" val="|4.4|4.5|4|4.2|3.7|9.1"/>
</p:tagLst>
</file>

<file path=ppt/tags/tag5.xml><?xml version="1.0" encoding="utf-8"?>
<p:tagLst xmlns:a="http://schemas.openxmlformats.org/drawingml/2006/main" xmlns:r="http://schemas.openxmlformats.org/officeDocument/2006/relationships" xmlns:p="http://schemas.openxmlformats.org/presentationml/2006/main">
  <p:tag name="TIMING" val="|4.4|4.5|4|4.2|3.7|9.1"/>
</p:tagLst>
</file>

<file path=ppt/tags/tag6.xml><?xml version="1.0" encoding="utf-8"?>
<p:tagLst xmlns:a="http://schemas.openxmlformats.org/drawingml/2006/main" xmlns:r="http://schemas.openxmlformats.org/officeDocument/2006/relationships" xmlns:p="http://schemas.openxmlformats.org/presentationml/2006/main">
  <p:tag name="TIMING" val="|9.2|26.1|18.7|14.2|4.7"/>
</p:tagLst>
</file>

<file path=ppt/tags/tag7.xml><?xml version="1.0" encoding="utf-8"?>
<p:tagLst xmlns:a="http://schemas.openxmlformats.org/drawingml/2006/main" xmlns:r="http://schemas.openxmlformats.org/officeDocument/2006/relationships" xmlns:p="http://schemas.openxmlformats.org/presentationml/2006/main">
  <p:tag name="TIMING" val="|9.2|26.1|18.7|14.2|4.7"/>
</p:tagLst>
</file>

<file path=ppt/tags/tag8.xml><?xml version="1.0" encoding="utf-8"?>
<p:tagLst xmlns:a="http://schemas.openxmlformats.org/drawingml/2006/main" xmlns:r="http://schemas.openxmlformats.org/officeDocument/2006/relationships" xmlns:p="http://schemas.openxmlformats.org/presentationml/2006/main">
  <p:tag name="TIMING" val="|1.8|2.2|2.8|7.1|4.2"/>
</p:tagLst>
</file>

<file path=ppt/tags/tag9.xml><?xml version="1.0" encoding="utf-8"?>
<p:tagLst xmlns:a="http://schemas.openxmlformats.org/drawingml/2006/main" xmlns:r="http://schemas.openxmlformats.org/officeDocument/2006/relationships" xmlns:p="http://schemas.openxmlformats.org/presentationml/2006/main">
  <p:tag name="TIMING" val="|4.8|10|7.5|9.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21839</TotalTime>
  <Words>5496</Words>
  <Application>Microsoft Office PowerPoint</Application>
  <PresentationFormat>Widescreen</PresentationFormat>
  <Paragraphs>1805</Paragraphs>
  <Slides>96</Slides>
  <Notes>37</Notes>
  <HiddenSlides>16</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96</vt:i4>
      </vt:variant>
    </vt:vector>
  </HeadingPairs>
  <TitlesOfParts>
    <vt:vector size="108" baseType="lpstr">
      <vt:lpstr>Arial</vt:lpstr>
      <vt:lpstr>Calibri</vt:lpstr>
      <vt:lpstr>Cambria Math</vt:lpstr>
      <vt:lpstr>Corbel</vt:lpstr>
      <vt:lpstr>Courier New</vt:lpstr>
      <vt:lpstr>Fira Code</vt:lpstr>
      <vt:lpstr>Lato</vt:lpstr>
      <vt:lpstr>Roboto</vt:lpstr>
      <vt:lpstr>Segoe UI Emoji</vt:lpstr>
      <vt:lpstr>Segoe UI Symbol</vt:lpstr>
      <vt:lpstr>Wingdings</vt:lpstr>
      <vt:lpstr>Office Theme</vt:lpstr>
      <vt:lpstr>Smart Reconfigurable Computing for GNNs and Transformers</vt:lpstr>
      <vt:lpstr>Self-Introduction</vt:lpstr>
      <vt:lpstr>Self-Introduction</vt:lpstr>
      <vt:lpstr>Our ROAD4NN</vt:lpstr>
      <vt:lpstr>Our ROAD4NN</vt:lpstr>
      <vt:lpstr>Our ROAD4NN</vt:lpstr>
      <vt:lpstr>Our ROAD4NN</vt:lpstr>
      <vt:lpstr>Our ROAD4NN</vt:lpstr>
      <vt:lpstr>FlowGNN – A generic GNN architecture</vt:lpstr>
      <vt:lpstr>What are Graph Neural Networks (GNNs)?</vt:lpstr>
      <vt:lpstr>What are Graph Neural Networks (GNNs)?</vt:lpstr>
      <vt:lpstr>What are Graph Neural Networks (GNNs)?</vt:lpstr>
      <vt:lpstr>Real-time GNN Inference</vt:lpstr>
      <vt:lpstr>Existing Work</vt:lpstr>
      <vt:lpstr>Existing Work vs. Ours</vt:lpstr>
      <vt:lpstr>Message Passing in GNNs</vt:lpstr>
      <vt:lpstr>Message Passing in GNNs</vt:lpstr>
      <vt:lpstr>Architecture to Support Message Passing</vt:lpstr>
      <vt:lpstr>Architecture to Support Message Passing</vt:lpstr>
      <vt:lpstr>Pipelining Strategies</vt:lpstr>
      <vt:lpstr>Pipelining Strategies</vt:lpstr>
      <vt:lpstr>PowerPoint Presentation</vt:lpstr>
      <vt:lpstr>FlowGNN pipeline with node/edge parallelism</vt:lpstr>
      <vt:lpstr>FlowGNN pipeline with node/edge parallelism</vt:lpstr>
      <vt:lpstr>FlowGNN pipeline with node/edge parallelism</vt:lpstr>
      <vt:lpstr>FlowGNN pipeline with node/edge parallelism</vt:lpstr>
      <vt:lpstr>FlowGNN pipeline with node/edge parallelism</vt:lpstr>
      <vt:lpstr>FlowGNN pipeline with node/edge parallelism</vt:lpstr>
      <vt:lpstr>FlowGNN: Parallelized Architecture</vt:lpstr>
      <vt:lpstr>Experiment Setup</vt:lpstr>
      <vt:lpstr>Experiment Setup</vt:lpstr>
      <vt:lpstr>Evaluation – End-to-end Latency</vt:lpstr>
      <vt:lpstr>Evaluation – End-to-end Latency</vt:lpstr>
      <vt:lpstr>Evaluation – End-to-end Latency</vt:lpstr>
      <vt:lpstr>Design Space Exploration</vt:lpstr>
      <vt:lpstr>GNNBuilder – An automated GNN builder</vt:lpstr>
      <vt:lpstr>GNN Builder Workflow</vt:lpstr>
      <vt:lpstr>GNN Builder Features</vt:lpstr>
      <vt:lpstr>Feature 1 – Generic </vt:lpstr>
      <vt:lpstr>Feature 2 – Flexible</vt:lpstr>
      <vt:lpstr>Feature 3 – Standard PyTorch API</vt:lpstr>
      <vt:lpstr>Feature 3 – Standard PyTorch API (cont.)</vt:lpstr>
      <vt:lpstr>A Working Example using GNNBuilder</vt:lpstr>
      <vt:lpstr>Underneath of GNNBuilder – Templates</vt:lpstr>
      <vt:lpstr>Design Space Exploration (DSE)</vt:lpstr>
      <vt:lpstr>DSE Results – Analytical v.s. Analytical + ML</vt:lpstr>
      <vt:lpstr>DSE Results – ML based</vt:lpstr>
      <vt:lpstr>Implementation Results</vt:lpstr>
      <vt:lpstr>Implementation Results (cont.)</vt:lpstr>
      <vt:lpstr>GNNBuilder Limitations and Future Work</vt:lpstr>
      <vt:lpstr>Edge-MoE – A multi-task vision transformer</vt:lpstr>
      <vt:lpstr>Single-Task Learning (STL) for Multi-tasking</vt:lpstr>
      <vt:lpstr>Multi-Task Learning (MTL) for Multi-tasking</vt:lpstr>
      <vt:lpstr>Vision Transformer (ViT)</vt:lpstr>
      <vt:lpstr>Challenges of MTL + ViT</vt:lpstr>
      <vt:lpstr>STL v.s. MTL</vt:lpstr>
      <vt:lpstr>STL v.s. MTL</vt:lpstr>
      <vt:lpstr>STL v.s. MTL</vt:lpstr>
      <vt:lpstr>M3ViT: MTL + ViT + MoE</vt:lpstr>
      <vt:lpstr>M3ViT: MTL + ViT + MoE</vt:lpstr>
      <vt:lpstr>M3ViT: MTL + ViT + MoE</vt:lpstr>
      <vt:lpstr>M3ViT: MTL + ViT + MoE</vt:lpstr>
      <vt:lpstr>STL v.s. MTL. v.s. M3ViT</vt:lpstr>
      <vt:lpstr>M3ViT: MTL + ViT + MoE</vt:lpstr>
      <vt:lpstr>MTL + ViT + MoE Challenge on Hardware</vt:lpstr>
      <vt:lpstr>MTL + ViT + MoE + FPGA</vt:lpstr>
      <vt:lpstr>MTL + ViT + MoE + FPGA</vt:lpstr>
      <vt:lpstr>MTL + ViT + MoE + FPGA</vt:lpstr>
      <vt:lpstr>MTL + ViT + MoE + FPGA Evaluation</vt:lpstr>
      <vt:lpstr>MTL + ViT + MoE + FPGA Evaluation</vt:lpstr>
      <vt:lpstr>MTL + ViT + MoE + FPGA Evaluation</vt:lpstr>
      <vt:lpstr>MTL + ViT + MoE + FPGA Evaluation</vt:lpstr>
      <vt:lpstr>M3ViT: Not Done Yet!</vt:lpstr>
      <vt:lpstr>Approximation for Softmax</vt:lpstr>
      <vt:lpstr>Approximation for Softmax</vt:lpstr>
      <vt:lpstr>Approximation for Softmax</vt:lpstr>
      <vt:lpstr>Approximation for GELU (Gaussian Error Linear Units)</vt:lpstr>
      <vt:lpstr>M3ViT Evaluation on-FPGA</vt:lpstr>
      <vt:lpstr>M3ViT Evaluation on-FPGA</vt:lpstr>
      <vt:lpstr>M3ViT : On-board Results</vt:lpstr>
      <vt:lpstr>LightningSim – A fast and accurate HLS simulator</vt:lpstr>
      <vt:lpstr>Simulation of HLS Designs</vt:lpstr>
      <vt:lpstr>Simulation of HLS Designs</vt:lpstr>
      <vt:lpstr>What Can LightningSim Do?</vt:lpstr>
      <vt:lpstr>Prior Work</vt:lpstr>
      <vt:lpstr>Key Insights</vt:lpstr>
      <vt:lpstr>Our Approach</vt:lpstr>
      <vt:lpstr>LightningSim Workflow</vt:lpstr>
      <vt:lpstr>LightningSim Workflow</vt:lpstr>
      <vt:lpstr>Trace Generation</vt:lpstr>
      <vt:lpstr>LightningSim Workflow</vt:lpstr>
      <vt:lpstr>Trace Resolution</vt:lpstr>
      <vt:lpstr>LightningSim Evaluation</vt:lpstr>
      <vt:lpstr>Performance Results</vt:lpstr>
      <vt:lpstr>Our ROAD4NN – Future?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Hao, Callie</cp:lastModifiedBy>
  <cp:revision>3684</cp:revision>
  <dcterms:created xsi:type="dcterms:W3CDTF">2014-06-12T21:03:18Z</dcterms:created>
  <dcterms:modified xsi:type="dcterms:W3CDTF">2023-07-09T18:53:18Z</dcterms:modified>
</cp:coreProperties>
</file>